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769" r:id="rId2"/>
    <p:sldMasterId id="2147483781" r:id="rId3"/>
  </p:sldMasterIdLst>
  <p:notesMasterIdLst>
    <p:notesMasterId r:id="rId16"/>
  </p:notesMasterIdLst>
  <p:handoutMasterIdLst>
    <p:handoutMasterId r:id="rId17"/>
  </p:handoutMasterIdLst>
  <p:sldIdLst>
    <p:sldId id="377" r:id="rId4"/>
    <p:sldId id="341" r:id="rId5"/>
    <p:sldId id="342" r:id="rId6"/>
    <p:sldId id="344" r:id="rId7"/>
    <p:sldId id="345" r:id="rId8"/>
    <p:sldId id="346" r:id="rId9"/>
    <p:sldId id="2176" r:id="rId10"/>
    <p:sldId id="2177" r:id="rId11"/>
    <p:sldId id="2178" r:id="rId12"/>
    <p:sldId id="2179" r:id="rId13"/>
    <p:sldId id="3179" r:id="rId14"/>
    <p:sldId id="347" r:id="rId15"/>
  </p:sldIdLst>
  <p:sldSz cx="9144000" cy="6858000" type="screen4x3"/>
  <p:notesSz cx="7099300" cy="10234613"/>
  <p:custDataLst>
    <p:tags r:id="rId1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ourier New" pitchFamily="49" charset="0"/>
        <a:ea typeface="+mn-ea"/>
        <a:cs typeface="Courier New" pitchFamily="49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ourier New" pitchFamily="49" charset="0"/>
        <a:ea typeface="+mn-ea"/>
        <a:cs typeface="Courier New" pitchFamily="49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ourier New" pitchFamily="49" charset="0"/>
        <a:ea typeface="+mn-ea"/>
        <a:cs typeface="Courier New" pitchFamily="49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ourier New" pitchFamily="49" charset="0"/>
        <a:ea typeface="+mn-ea"/>
        <a:cs typeface="Courier New" pitchFamily="49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Courier New" pitchFamily="49" charset="0"/>
        <a:ea typeface="+mn-ea"/>
        <a:cs typeface="Courier New" pitchFamily="49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Courier New" pitchFamily="49" charset="0"/>
        <a:ea typeface="+mn-ea"/>
        <a:cs typeface="Courier New" pitchFamily="49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Courier New" pitchFamily="49" charset="0"/>
        <a:ea typeface="+mn-ea"/>
        <a:cs typeface="Courier New" pitchFamily="49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Courier New" pitchFamily="49" charset="0"/>
        <a:ea typeface="+mn-ea"/>
        <a:cs typeface="Courier New" pitchFamily="49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Courier New" pitchFamily="49" charset="0"/>
        <a:ea typeface="+mn-ea"/>
        <a:cs typeface="Courier New" pitchFamily="49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CC0000"/>
    <a:srgbClr val="00CC00"/>
    <a:srgbClr val="0033CC"/>
    <a:srgbClr val="C2C2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512" autoAdjust="0"/>
  </p:normalViewPr>
  <p:slideViewPr>
    <p:cSldViewPr>
      <p:cViewPr varScale="1">
        <p:scale>
          <a:sx n="92" d="100"/>
          <a:sy n="92" d="100"/>
        </p:scale>
        <p:origin x="207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gs" Target="tags/tag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>
            <a:lvl1pPr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00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>
            <a:lvl1pPr algn="r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00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00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871A044-A286-4A40-AE6E-B87FFF05D0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5143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>
            <a:lvl1pPr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>
            <a:lvl1pPr algn="r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00" tIns="47750" rIns="95500" bIns="47750" numCol="1" anchor="b" anchorCtr="0" compatLnSpc="1">
            <a:prstTxWarp prst="textNoShape">
              <a:avLst/>
            </a:prstTxWarp>
          </a:bodyPr>
          <a:lstStyle>
            <a:lvl1pPr algn="r">
              <a:defRPr sz="13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3B507EF0-D7B5-4663-95C4-354D69B47A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3272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2F91A10-2A3A-4BEC-828D-CC2531ED104A}" type="slidenum">
              <a:rPr lang="en-US">
                <a:solidFill>
                  <a:srgbClr val="000000"/>
                </a:solidFill>
                <a:latin typeface="Times New Roman" pitchFamily="16" charset="0"/>
              </a:rPr>
              <a:pPr eaLnBrk="1" hangingPunct="1"/>
              <a:t>1</a:t>
            </a:fld>
            <a:endParaRPr lang="en-US" dirty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62467" name="Text Box 1"/>
          <p:cNvSpPr txBox="1">
            <a:spLocks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6840" tIns="48240" rIns="96840" bIns="48240" anchor="b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buClrTx/>
              <a:buFontTx/>
              <a:buNone/>
            </a:pPr>
            <a:fld id="{BF73DB49-F129-4745-8953-5964DD05693D}" type="slidenum">
              <a:rPr lang="en-US" sz="1300">
                <a:solidFill>
                  <a:srgbClr val="000000"/>
                </a:solidFill>
              </a:rPr>
              <a:pPr algn="r" eaLnBrk="1" hangingPunct="1">
                <a:buClrTx/>
                <a:buFontTx/>
                <a:buNone/>
              </a:pPr>
              <a:t>1</a:t>
            </a:fld>
            <a:endParaRPr lang="en-US" sz="1300" dirty="0">
              <a:solidFill>
                <a:srgbClr val="000000"/>
              </a:solidFill>
            </a:endParaRPr>
          </a:p>
        </p:txBody>
      </p:sp>
      <p:sp>
        <p:nvSpPr>
          <p:cNvPr id="62468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8100" cy="383857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9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709613" y="4862513"/>
            <a:ext cx="5680075" cy="46037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itchFamily="16" charset="0"/>
              </a:defRPr>
            </a:lvl9pPr>
          </a:lstStyle>
          <a:p>
            <a:pPr eaLnBrk="1" hangingPunct="1">
              <a:spcBef>
                <a:spcPts val="450"/>
              </a:spcBef>
              <a:buClrTx/>
              <a:buFontTx/>
              <a:buNone/>
            </a:pPr>
            <a:endParaRPr lang="en-US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0791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defRPr>
            </a:lvl9pPr>
          </a:lstStyle>
          <a:p>
            <a:pPr eaLnBrk="1" hangingPunct="1"/>
            <a:fld id="{49F7A84F-E4A5-434A-9D8C-FA1C8A3E5368}" type="slidenum">
              <a:rPr lang="en-US" b="0" smtClean="0">
                <a:latin typeface="Arial" charset="0"/>
                <a:cs typeface="Arial" charset="0"/>
              </a:rPr>
              <a:pPr eaLnBrk="1" hangingPunct="1"/>
              <a:t>2</a:t>
            </a:fld>
            <a:endParaRPr lang="en-US" b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Macro Value</a:t>
            </a:r>
          </a:p>
          <a:p>
            <a:r>
              <a:rPr lang="en-US" dirty="0"/>
              <a:t>__DATE__ A string containing the current date</a:t>
            </a:r>
          </a:p>
          <a:p>
            <a:r>
              <a:rPr lang="en-US" dirty="0"/>
              <a:t>__FILE__ A string containing the file name</a:t>
            </a:r>
          </a:p>
          <a:p>
            <a:r>
              <a:rPr lang="en-US" dirty="0"/>
              <a:t>__LINE__ An integer representing the current line number</a:t>
            </a:r>
          </a:p>
          <a:p>
            <a:r>
              <a:rPr lang="en-US" dirty="0"/>
              <a:t>__STDC__ If follows ANSI standard C, then the value is a nonzero integer</a:t>
            </a:r>
          </a:p>
          <a:p>
            <a:r>
              <a:rPr lang="en-US" dirty="0"/>
              <a:t>__TIME__ A string containing the current date.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B507EF0-D7B5-4663-95C4-354D69B47A3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7868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/>
            </a:pPr>
            <a:fld id="{1BCB1475-D0C9-4A2E-AF6B-6105CB2C9FD6}" type="slidenum"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cs typeface="Arial" charset="0"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723900" algn="l"/>
                  <a:tab pos="1447800" algn="l"/>
                  <a:tab pos="2171700" algn="l"/>
                  <a:tab pos="2895600" algn="l"/>
                </a:tabLst>
                <a:defRPr/>
              </a:pPr>
              <a:t>12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cs typeface="Arial" charset="0"/>
            </a:endParaRPr>
          </a:p>
        </p:txBody>
      </p:sp>
      <p:sp>
        <p:nvSpPr>
          <p:cNvPr id="92163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8100" cy="383857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164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709613" y="4862513"/>
            <a:ext cx="5680075" cy="4603750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686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1"/>
          <p:cNvSpPr>
            <a:spLocks noChangeArrowheads="1"/>
          </p:cNvSpPr>
          <p:nvPr userDrawn="1"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CC0000"/>
          </a:solidFill>
          <a:ln w="25400" algn="ctr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2400" b="0">
              <a:latin typeface="Times New Roman" pitchFamily="18" charset="0"/>
              <a:ea typeface="MS PGothic" pitchFamily="34" charset="-128"/>
              <a:cs typeface="Arial" charset="0"/>
            </a:endParaRPr>
          </a:p>
        </p:txBody>
      </p:sp>
      <p:pic>
        <p:nvPicPr>
          <p:cNvPr id="5" name="Picture 1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400800"/>
            <a:ext cx="4572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3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346825"/>
            <a:ext cx="4572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3900">
                <a:solidFill>
                  <a:srgbClr val="00500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18965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B996A-C592-4ADE-863D-D4954031B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450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1300" y="163513"/>
            <a:ext cx="2095500" cy="61610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63513"/>
            <a:ext cx="6134100" cy="61610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428714-D339-4C01-AEAA-AF3F2C93B8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4763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7F144D-AB87-4665-B439-48FF711D84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7427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5127E-C4A5-4EBF-83B2-19E20B489F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8711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A107A8-E2A6-4DDE-8AE9-7D710B2844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9984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143000"/>
            <a:ext cx="4113213" cy="5178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0413" y="1143000"/>
            <a:ext cx="4113212" cy="5178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E3870-C9F8-4D71-8645-54A1B4C44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1890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16152F-60B9-4612-B680-3DA6D48F7E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7863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0368B-1BE2-48B2-BC71-FB78339607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3116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4FBDF1-5A24-4353-9400-DEC29DA931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8983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9FF41-F858-4356-97D6-1B40C5B13B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92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F84D7D-53FF-481B-B8DA-CF08AA64DF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5268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8CE322-E0ED-4913-9509-9722F3C684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9626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835047-F664-4848-A94C-9EB1971F97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1729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9713" y="150813"/>
            <a:ext cx="2093912" cy="61706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0813"/>
            <a:ext cx="6132513" cy="61706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889ACC-4723-4528-9267-5060520424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9675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27214400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70206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0544715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143000"/>
            <a:ext cx="4113213" cy="5178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0413" y="1143000"/>
            <a:ext cx="4113212" cy="5178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77110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0988525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312112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8935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D0E52-9A61-4743-85DF-78F7B83407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16438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1939783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679917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6253334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9713" y="150813"/>
            <a:ext cx="2093912" cy="61706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0813"/>
            <a:ext cx="6132513" cy="61706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1120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143000"/>
            <a:ext cx="41148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143000"/>
            <a:ext cx="41148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CA489-D602-4CBD-B1D5-CA166E4587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634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4EBD2A-5C9E-4616-8403-4CA28FB82E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922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5910C1-B564-4910-AB76-D564574704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358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C92835-5369-4C80-A488-53F91A2A79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80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4F0EA-420C-4027-8E8F-EDA1478B23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967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1558F-CD50-4FEE-9330-D8B30BD3DB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905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46088" y="163513"/>
            <a:ext cx="7924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143000"/>
            <a:ext cx="83820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155" name="AutoShape 11"/>
          <p:cNvSpPr>
            <a:spLocks noChangeArrowheads="1"/>
          </p:cNvSpPr>
          <p:nvPr/>
        </p:nvSpPr>
        <p:spPr bwMode="auto">
          <a:xfrm>
            <a:off x="304800" y="990600"/>
            <a:ext cx="8305800" cy="76200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CC0000"/>
          </a:solidFill>
          <a:ln w="38100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2400" b="0">
              <a:latin typeface="Times New Roman" pitchFamily="18" charset="0"/>
              <a:ea typeface="MS PGothic" pitchFamily="34" charset="-128"/>
              <a:cs typeface="Arial" charset="0"/>
            </a:endParaRPr>
          </a:p>
        </p:txBody>
      </p:sp>
      <p:sp>
        <p:nvSpPr>
          <p:cNvPr id="6156" name="Line 12"/>
          <p:cNvSpPr>
            <a:spLocks noChangeShapeType="1"/>
          </p:cNvSpPr>
          <p:nvPr/>
        </p:nvSpPr>
        <p:spPr bwMode="auto">
          <a:xfrm flipV="1">
            <a:off x="304800" y="6324600"/>
            <a:ext cx="838200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+mn-lt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fld id="{65596B69-62C6-4603-840D-AFFCD1E396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14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388100"/>
            <a:ext cx="457200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5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372225"/>
            <a:ext cx="45720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293A83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rgbClr val="003399"/>
        </a:buClr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5000"/>
        <a:buFont typeface="Wingdings" pitchFamily="2" charset="2"/>
        <a:buChar char="Ø"/>
        <a:defRPr sz="2800">
          <a:solidFill>
            <a:schemeClr val="tx1"/>
          </a:solidFill>
          <a:latin typeface="+mn-lt"/>
          <a:cs typeface="+mn-cs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SzPct val="75000"/>
        <a:buFont typeface="Wingdings" pitchFamily="2" charset="2"/>
        <a:buChar char="Ø"/>
        <a:defRPr sz="2600">
          <a:solidFill>
            <a:schemeClr val="tx1"/>
          </a:solidFill>
          <a:latin typeface="+mn-lt"/>
          <a:cs typeface="+mn-cs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Ø"/>
        <a:defRPr sz="2200">
          <a:solidFill>
            <a:schemeClr val="tx1"/>
          </a:solidFill>
          <a:latin typeface="+mn-lt"/>
          <a:cs typeface="+mn-cs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0813"/>
            <a:ext cx="7921625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143000"/>
            <a:ext cx="8378825" cy="517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</p:txBody>
      </p:sp>
      <p:sp>
        <p:nvSpPr>
          <p:cNvPr id="1028" name="Freeform 3"/>
          <p:cNvSpPr>
            <a:spLocks noChangeArrowheads="1"/>
          </p:cNvSpPr>
          <p:nvPr/>
        </p:nvSpPr>
        <p:spPr bwMode="auto">
          <a:xfrm>
            <a:off x="304800" y="990600"/>
            <a:ext cx="8305800" cy="76200"/>
          </a:xfrm>
          <a:custGeom>
            <a:avLst/>
            <a:gdLst>
              <a:gd name="T0" fmla="*/ 0 w 1000"/>
              <a:gd name="T1" fmla="*/ 0 h 1000"/>
              <a:gd name="T2" fmla="*/ 4858893 w 1000"/>
              <a:gd name="T3" fmla="*/ 0 h 1000"/>
              <a:gd name="T4" fmla="*/ 4858893 w 1000"/>
              <a:gd name="T5" fmla="*/ 76200 h 1000"/>
              <a:gd name="T6" fmla="*/ 0 w 1000"/>
              <a:gd name="T7" fmla="*/ 76200 h 1000"/>
              <a:gd name="T8" fmla="*/ 0 w 1000"/>
              <a:gd name="T9" fmla="*/ 0 h 1000"/>
              <a:gd name="T10" fmla="*/ 83058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CC0000"/>
          </a:solidFill>
          <a:ln w="38160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Line 4"/>
          <p:cNvSpPr>
            <a:spLocks noChangeShapeType="1"/>
          </p:cNvSpPr>
          <p:nvPr/>
        </p:nvSpPr>
        <p:spPr bwMode="auto">
          <a:xfrm>
            <a:off x="304800" y="6324600"/>
            <a:ext cx="8382000" cy="1588"/>
          </a:xfrm>
          <a:prstGeom prst="line">
            <a:avLst/>
          </a:prstGeom>
          <a:noFill/>
          <a:ln w="38160">
            <a:solidFill>
              <a:srgbClr val="CC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3962400" y="6477000"/>
            <a:ext cx="606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B8E0838C-3BF6-400C-9F2F-05AC2A44E7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6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388100"/>
            <a:ext cx="4572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032" name="Picture 7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372225"/>
            <a:ext cx="457200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9387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5pPr>
      <a:lvl6pPr marL="25146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6pPr>
      <a:lvl7pPr marL="29718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7pPr>
      <a:lvl8pPr marL="3429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8pPr>
      <a:lvl9pPr marL="3886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9pPr>
    </p:titleStyle>
    <p:bodyStyle>
      <a:lvl1pPr marL="342900" indent="-342900" algn="l" defTabSz="457200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57200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cs typeface="+mn-cs"/>
        </a:defRPr>
      </a:lvl3pPr>
      <a:lvl4pPr marL="1600200" indent="-228600" algn="l" defTabSz="457200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reeform 1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4803343 w 1000"/>
              <a:gd name="T3" fmla="*/ 0 h 1000"/>
              <a:gd name="T4" fmla="*/ 4803343 w 1000"/>
              <a:gd name="T5" fmla="*/ 109538 h 1000"/>
              <a:gd name="T6" fmla="*/ 0 w 1000"/>
              <a:gd name="T7" fmla="*/ 109538 h 1000"/>
              <a:gd name="T8" fmla="*/ 0 w 1000"/>
              <a:gd name="T9" fmla="*/ 0 h 1000"/>
              <a:gd name="T10" fmla="*/ 7772400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CC0000"/>
          </a:solidFill>
          <a:ln w="25560">
            <a:solidFill>
              <a:srgbClr val="CC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457200"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en-US" b="0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pic>
        <p:nvPicPr>
          <p:cNvPr id="2051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400800"/>
            <a:ext cx="4572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6346825"/>
            <a:ext cx="457200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53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0813"/>
            <a:ext cx="7921625" cy="758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2054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143000"/>
            <a:ext cx="8378825" cy="517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</p:txBody>
      </p:sp>
    </p:spTree>
    <p:extLst>
      <p:ext uri="{BB962C8B-B14F-4D97-AF65-F5344CB8AC3E}">
        <p14:creationId xmlns:p14="http://schemas.microsoft.com/office/powerpoint/2010/main" val="92389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5pPr>
      <a:lvl6pPr marL="25146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6pPr>
      <a:lvl7pPr marL="29718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7pPr>
      <a:lvl8pPr marL="3429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8pPr>
      <a:lvl9pPr marL="3886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293A83"/>
          </a:solidFill>
          <a:latin typeface="Arial" charset="0"/>
          <a:cs typeface="Arial" charset="0"/>
        </a:defRPr>
      </a:lvl9pPr>
    </p:titleStyle>
    <p:bodyStyle>
      <a:lvl1pPr marL="342900" indent="-342900" algn="l" defTabSz="457200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57200" rtl="0" eaLnBrk="0" fontAlgn="base" hangingPunct="0">
        <a:spcBef>
          <a:spcPts val="6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600">
          <a:solidFill>
            <a:srgbClr val="000000"/>
          </a:solidFill>
          <a:latin typeface="+mn-lt"/>
          <a:cs typeface="+mn-cs"/>
        </a:defRPr>
      </a:lvl3pPr>
      <a:lvl4pPr marL="1600200" indent="-228600" algn="l" defTabSz="457200" rtl="0" eaLnBrk="0" fontAlgn="base" hangingPunct="0">
        <a:spcBef>
          <a:spcPts val="5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200">
          <a:solidFill>
            <a:srgbClr val="000000"/>
          </a:solidFill>
          <a:latin typeface="+mn-lt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"/>
          <p:cNvSpPr txBox="1">
            <a:spLocks noChangeArrowheads="1"/>
          </p:cNvSpPr>
          <p:nvPr/>
        </p:nvSpPr>
        <p:spPr bwMode="auto">
          <a:xfrm>
            <a:off x="38100" y="838200"/>
            <a:ext cx="9144000" cy="1586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defTabSz="457200" eaLnBrk="1" hangingPunct="1">
              <a:buSzPct val="100000"/>
            </a:pPr>
            <a:r>
              <a:rPr lang="en-US" sz="4800" dirty="0">
                <a:solidFill>
                  <a:srgbClr val="005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Preprocessor and</a:t>
            </a:r>
          </a:p>
          <a:p>
            <a:pPr algn="ctr" defTabSz="457200" eaLnBrk="1" hangingPunct="1">
              <a:buSzPct val="100000"/>
            </a:pPr>
            <a:r>
              <a:rPr lang="en-US" sz="4800" dirty="0">
                <a:solidFill>
                  <a:srgbClr val="005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some miscellaneous topics</a:t>
            </a:r>
          </a:p>
        </p:txBody>
      </p:sp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152400" y="2708920"/>
            <a:ext cx="8915400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2500"/>
              </a:spcBef>
              <a:buClrTx/>
              <a:buFontTx/>
              <a:buNone/>
            </a:pPr>
            <a:r>
              <a:rPr lang="en-US" sz="2800" b="1" kern="0" dirty="0">
                <a:solidFill>
                  <a:srgbClr val="C00000"/>
                </a:solidFill>
                <a:latin typeface="Arial"/>
                <a:cs typeface="Arial"/>
              </a:rPr>
              <a:t>Fundamentals of Computer and Programming</a:t>
            </a:r>
          </a:p>
          <a:p>
            <a:pPr algn="ctr" defTabSz="914400" eaLnBrk="1" hangingPunct="1">
              <a:spcBef>
                <a:spcPct val="50000"/>
              </a:spcBef>
              <a:buClr>
                <a:srgbClr val="003399"/>
              </a:buClr>
              <a:buSzTx/>
              <a:tabLst/>
            </a:pPr>
            <a:endParaRPr lang="en-US" sz="2400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 defTabSz="914400" eaLnBrk="1" hangingPunct="1">
              <a:spcBef>
                <a:spcPct val="50000"/>
              </a:spcBef>
              <a:buClr>
                <a:srgbClr val="003399"/>
              </a:buClr>
              <a:buSzTx/>
              <a:tabLst/>
            </a:pPr>
            <a:r>
              <a:rPr lang="en-US" sz="2400" b="1" kern="0" dirty="0">
                <a:solidFill>
                  <a:srgbClr val="000000"/>
                </a:solidFill>
                <a:latin typeface="Arial"/>
                <a:cs typeface="Arial"/>
              </a:rPr>
              <a:t>Instructor: Morteza Zakeri, Ph.D. </a:t>
            </a:r>
            <a:r>
              <a:rPr lang="en-US" sz="2400" kern="0" dirty="0">
                <a:solidFill>
                  <a:srgbClr val="000000"/>
                </a:solidFill>
                <a:latin typeface="Arial"/>
                <a:cs typeface="Arial"/>
              </a:rPr>
              <a:t>(m-zakeri@live.com)</a:t>
            </a:r>
          </a:p>
          <a:p>
            <a:pPr algn="ctr" defTabSz="914400" eaLnBrk="1" hangingPunct="1">
              <a:spcBef>
                <a:spcPct val="50000"/>
              </a:spcBef>
              <a:buClr>
                <a:srgbClr val="003399"/>
              </a:buClr>
              <a:buSzTx/>
              <a:tabLst/>
            </a:pPr>
            <a:r>
              <a:rPr lang="en-US" sz="2400" kern="0" dirty="0">
                <a:solidFill>
                  <a:srgbClr val="002060"/>
                </a:solidFill>
                <a:latin typeface="Arial"/>
                <a:cs typeface="Arial"/>
              </a:rPr>
              <a:t>Spring 2024</a:t>
            </a:r>
          </a:p>
          <a:p>
            <a:pPr algn="ctr" defTabSz="914400" eaLnBrk="1" hangingPunct="1">
              <a:spcBef>
                <a:spcPct val="50000"/>
              </a:spcBef>
              <a:buClr>
                <a:srgbClr val="003399"/>
              </a:buClr>
              <a:buSzTx/>
              <a:tabLst/>
            </a:pPr>
            <a:endParaRPr lang="en-US" sz="24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algn="ctr" defTabSz="914400" eaLnBrk="1" hangingPunct="1">
              <a:spcBef>
                <a:spcPct val="50000"/>
              </a:spcBef>
              <a:buClr>
                <a:srgbClr val="003399"/>
              </a:buClr>
              <a:buSzTx/>
              <a:tabLst/>
            </a:pPr>
            <a:r>
              <a:rPr lang="en-US" kern="0" dirty="0">
                <a:solidFill>
                  <a:srgbClr val="000000"/>
                </a:solidFill>
                <a:latin typeface="Arial"/>
                <a:cs typeface="Arial"/>
              </a:rPr>
              <a:t>Modified Slides from Dr. </a:t>
            </a:r>
            <a:r>
              <a:rPr lang="en-US" i="1" kern="0" dirty="0">
                <a:solidFill>
                  <a:srgbClr val="000000"/>
                </a:solidFill>
                <a:latin typeface="Arial"/>
                <a:cs typeface="Arial"/>
              </a:rPr>
              <a:t>Hossein </a:t>
            </a:r>
            <a:r>
              <a:rPr lang="en-US" i="1" kern="0" dirty="0" err="1">
                <a:solidFill>
                  <a:srgbClr val="000000"/>
                </a:solidFill>
                <a:latin typeface="Arial"/>
                <a:cs typeface="Arial"/>
              </a:rPr>
              <a:t>Zeinali</a:t>
            </a:r>
            <a:r>
              <a:rPr lang="en-US" i="1" kern="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kern="0" dirty="0">
                <a:solidFill>
                  <a:srgbClr val="000000"/>
                </a:solidFill>
                <a:latin typeface="Arial"/>
                <a:cs typeface="Arial"/>
              </a:rPr>
              <a:t>and </a:t>
            </a:r>
            <a:r>
              <a:rPr lang="en-US" i="1" kern="0" dirty="0">
                <a:solidFill>
                  <a:srgbClr val="000000"/>
                </a:solidFill>
                <a:latin typeface="Arial"/>
                <a:cs typeface="Arial"/>
              </a:rPr>
              <a:t>Dr. Bahador Bakhshi</a:t>
            </a:r>
          </a:p>
          <a:p>
            <a:pPr algn="ctr" defTabSz="914400" eaLnBrk="1" hangingPunct="1">
              <a:spcBef>
                <a:spcPct val="50000"/>
              </a:spcBef>
              <a:buClr>
                <a:srgbClr val="003399"/>
              </a:buClr>
              <a:buSzTx/>
              <a:tabLst/>
            </a:pPr>
            <a:r>
              <a:rPr lang="en-US" sz="2000" kern="0" dirty="0">
                <a:solidFill>
                  <a:srgbClr val="000000"/>
                </a:solidFill>
                <a:latin typeface="Arial"/>
                <a:cs typeface="Arial"/>
              </a:rPr>
              <a:t>Computer Engineering Department,  </a:t>
            </a:r>
            <a:r>
              <a:rPr lang="en-US" sz="2000" kern="0" dirty="0" err="1">
                <a:solidFill>
                  <a:srgbClr val="000000"/>
                </a:solidFill>
                <a:latin typeface="Arial"/>
                <a:cs typeface="Arial"/>
              </a:rPr>
              <a:t>Amirkabir</a:t>
            </a:r>
            <a:r>
              <a:rPr lang="en-US" sz="2000" kern="0" dirty="0">
                <a:solidFill>
                  <a:srgbClr val="000000"/>
                </a:solidFill>
                <a:latin typeface="Arial"/>
                <a:cs typeface="Arial"/>
              </a:rPr>
              <a:t> University of Technology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4" name="Text Box 1">
            <a:extLst>
              <a:ext uri="{FF2B5EF4-FFF2-40B4-BE49-F238E27FC236}">
                <a16:creationId xmlns:a16="http://schemas.microsoft.com/office/drawing/2014/main" id="{164DCB30-BAB4-4AD1-AF26-9CC2A152FF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1692" y="134380"/>
            <a:ext cx="3600400" cy="810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en-US" sz="440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</a:t>
            </a:r>
            <a:r>
              <a:rPr lang="en-US" sz="4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13</a:t>
            </a:r>
          </a:p>
        </p:txBody>
      </p:sp>
    </p:spTree>
    <p:extLst>
      <p:ext uri="{BB962C8B-B14F-4D97-AF65-F5344CB8AC3E}">
        <p14:creationId xmlns:p14="http://schemas.microsoft.com/office/powerpoint/2010/main" val="15259290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61225" y="208729"/>
            <a:ext cx="8177975" cy="638424"/>
          </a:xfrm>
          <a:prstGeom prst="rect">
            <a:avLst/>
          </a:prstGeom>
        </p:spPr>
        <p:txBody>
          <a:bodyPr vert="horz" wrap="square" lIns="0" tIns="22650" rIns="0" bIns="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25168">
              <a:spcBef>
                <a:spcPts val="178"/>
              </a:spcBef>
            </a:pPr>
            <a:r>
              <a:rPr dirty="0"/>
              <a:t>Code</a:t>
            </a:r>
            <a:r>
              <a:rPr spc="-79" dirty="0"/>
              <a:t> </a:t>
            </a:r>
            <a:r>
              <a:rPr spc="-20" dirty="0"/>
              <a:t>Duplication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72948" y="1033888"/>
            <a:ext cx="8535379" cy="1797688"/>
          </a:xfrm>
          <a:prstGeom prst="rect">
            <a:avLst/>
          </a:prstGeom>
        </p:spPr>
        <p:txBody>
          <a:bodyPr vert="horz" wrap="square" lIns="0" tIns="18875" rIns="0" bIns="0" rtlCol="0">
            <a:spAutoFit/>
          </a:bodyPr>
          <a:lstStyle/>
          <a:p>
            <a:pPr marL="367447" marR="60402" indent="-293202" algn="just">
              <a:lnSpc>
                <a:spcPct val="113999"/>
              </a:lnSpc>
              <a:spcBef>
                <a:spcPts val="149"/>
              </a:spcBef>
              <a:buClr>
                <a:srgbClr val="3333B2"/>
              </a:buClr>
              <a:buSzPct val="84210"/>
              <a:buChar char="■"/>
              <a:tabLst>
                <a:tab pos="367447" algn="l"/>
              </a:tabLst>
            </a:pPr>
            <a:r>
              <a:rPr sz="1883" dirty="0">
                <a:latin typeface="Arial"/>
                <a:cs typeface="Arial"/>
              </a:rPr>
              <a:t>Avoid</a:t>
            </a:r>
            <a:r>
              <a:rPr sz="1883" spc="79" dirty="0">
                <a:latin typeface="Arial"/>
                <a:cs typeface="Arial"/>
              </a:rPr>
              <a:t> </a:t>
            </a:r>
            <a:r>
              <a:rPr sz="2180" i="1" dirty="0">
                <a:solidFill>
                  <a:srgbClr val="FF00FF"/>
                </a:solidFill>
                <a:latin typeface="Times New Roman"/>
                <a:cs typeface="Times New Roman"/>
              </a:rPr>
              <a:t>duplication</a:t>
            </a:r>
            <a:r>
              <a:rPr sz="2180" i="1" spc="69" dirty="0">
                <a:solidFill>
                  <a:srgbClr val="FF00FF"/>
                </a:solidFill>
                <a:latin typeface="Times New Roman"/>
                <a:cs typeface="Times New Roman"/>
              </a:rPr>
              <a:t> </a:t>
            </a:r>
            <a:r>
              <a:rPr sz="1883" dirty="0">
                <a:latin typeface="Arial"/>
                <a:cs typeface="Arial"/>
              </a:rPr>
              <a:t>of</a:t>
            </a:r>
            <a:r>
              <a:rPr sz="1883" spc="7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code.</a:t>
            </a:r>
            <a:r>
              <a:rPr sz="1883" spc="238" dirty="0">
                <a:latin typeface="Arial"/>
                <a:cs typeface="Arial"/>
              </a:rPr>
              <a:t> </a:t>
            </a:r>
            <a:endParaRPr lang="en-US" sz="1883" spc="238" dirty="0">
              <a:latin typeface="Arial"/>
              <a:cs typeface="Arial"/>
            </a:endParaRPr>
          </a:p>
          <a:p>
            <a:pPr marL="367447" marR="60402" indent="-293202" algn="just">
              <a:lnSpc>
                <a:spcPct val="113999"/>
              </a:lnSpc>
              <a:spcBef>
                <a:spcPts val="149"/>
              </a:spcBef>
              <a:buClr>
                <a:srgbClr val="3333B2"/>
              </a:buClr>
              <a:buSzPct val="84210"/>
              <a:buChar char="■"/>
              <a:tabLst>
                <a:tab pos="367447" algn="l"/>
              </a:tabLst>
            </a:pPr>
            <a:r>
              <a:rPr sz="1883" dirty="0">
                <a:latin typeface="Arial"/>
                <a:cs typeface="Arial"/>
              </a:rPr>
              <a:t>If</a:t>
            </a:r>
            <a:r>
              <a:rPr sz="1883" spc="7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similar</a:t>
            </a:r>
            <a:r>
              <a:rPr sz="1883" spc="8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code</a:t>
            </a:r>
            <a:r>
              <a:rPr sz="1883" spc="7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is</a:t>
            </a:r>
            <a:r>
              <a:rPr sz="1883" spc="8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needed</a:t>
            </a:r>
            <a:r>
              <a:rPr sz="1883" spc="7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is</a:t>
            </a:r>
            <a:r>
              <a:rPr sz="1883" spc="8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more</a:t>
            </a:r>
            <a:r>
              <a:rPr sz="1883" spc="8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than</a:t>
            </a:r>
            <a:r>
              <a:rPr sz="1883" spc="79" dirty="0">
                <a:latin typeface="Arial"/>
                <a:cs typeface="Arial"/>
              </a:rPr>
              <a:t> </a:t>
            </a:r>
            <a:r>
              <a:rPr sz="1883" spc="-20" dirty="0">
                <a:latin typeface="Arial"/>
                <a:cs typeface="Arial"/>
              </a:rPr>
              <a:t>place,</a:t>
            </a:r>
            <a:r>
              <a:rPr lang="en-US" sz="1883" spc="991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put</a:t>
            </a:r>
            <a:r>
              <a:rPr sz="1883" spc="6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the</a:t>
            </a:r>
            <a:r>
              <a:rPr sz="1883" spc="7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code</a:t>
            </a:r>
            <a:r>
              <a:rPr sz="1883" spc="7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in</a:t>
            </a:r>
            <a:r>
              <a:rPr sz="1883" spc="6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a</a:t>
            </a:r>
            <a:r>
              <a:rPr sz="1883" spc="7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function.</a:t>
            </a:r>
            <a:r>
              <a:rPr sz="1883" spc="258" dirty="0">
                <a:latin typeface="Arial"/>
                <a:cs typeface="Arial"/>
              </a:rPr>
              <a:t> </a:t>
            </a:r>
            <a:endParaRPr lang="en-US" sz="1883" spc="258" dirty="0">
              <a:latin typeface="Arial"/>
              <a:cs typeface="Arial"/>
            </a:endParaRPr>
          </a:p>
          <a:p>
            <a:pPr marL="367447" marR="60402" indent="-293202" algn="just">
              <a:lnSpc>
                <a:spcPct val="113999"/>
              </a:lnSpc>
              <a:spcBef>
                <a:spcPts val="149"/>
              </a:spcBef>
              <a:buClr>
                <a:srgbClr val="3333B2"/>
              </a:buClr>
              <a:buSzPct val="84210"/>
              <a:buChar char="■"/>
              <a:tabLst>
                <a:tab pos="367447" algn="l"/>
              </a:tabLst>
            </a:pPr>
            <a:r>
              <a:rPr sz="1883" dirty="0">
                <a:latin typeface="Arial"/>
                <a:cs typeface="Arial"/>
              </a:rPr>
              <a:t>Also,</a:t>
            </a:r>
            <a:r>
              <a:rPr sz="1883" spc="7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utilize</a:t>
            </a:r>
            <a:r>
              <a:rPr sz="1883" spc="7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templates</a:t>
            </a:r>
            <a:r>
              <a:rPr sz="1883" spc="7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to</a:t>
            </a:r>
            <a:r>
              <a:rPr sz="1883" spc="7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avoid</a:t>
            </a:r>
            <a:r>
              <a:rPr sz="1883" spc="6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code</a:t>
            </a:r>
            <a:r>
              <a:rPr sz="1883" spc="79" dirty="0">
                <a:latin typeface="Arial"/>
                <a:cs typeface="Arial"/>
              </a:rPr>
              <a:t> </a:t>
            </a:r>
            <a:r>
              <a:rPr sz="1883" spc="-20" dirty="0">
                <a:latin typeface="Arial"/>
                <a:cs typeface="Arial"/>
              </a:rPr>
              <a:t>duplication.</a:t>
            </a:r>
            <a:endParaRPr sz="1883" dirty="0">
              <a:latin typeface="Arial"/>
              <a:cs typeface="Arial"/>
            </a:endParaRPr>
          </a:p>
          <a:p>
            <a:pPr marL="367447" indent="-291944" algn="just">
              <a:spcBef>
                <a:spcPts val="704"/>
              </a:spcBef>
              <a:buClr>
                <a:srgbClr val="3333B2"/>
              </a:buClr>
              <a:buSzPct val="84210"/>
              <a:buChar char="■"/>
              <a:tabLst>
                <a:tab pos="367447" algn="l"/>
              </a:tabLst>
            </a:pPr>
            <a:r>
              <a:rPr sz="1883" dirty="0">
                <a:latin typeface="Arial"/>
                <a:cs typeface="Arial"/>
              </a:rPr>
              <a:t>The</a:t>
            </a:r>
            <a:r>
              <a:rPr sz="1883" spc="13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avoidance</a:t>
            </a:r>
            <a:r>
              <a:rPr sz="1883" spc="13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of</a:t>
            </a:r>
            <a:r>
              <a:rPr sz="1883" spc="14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code</a:t>
            </a:r>
            <a:r>
              <a:rPr sz="1883" spc="13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duplication</a:t>
            </a:r>
            <a:r>
              <a:rPr sz="1883" spc="14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has</a:t>
            </a:r>
            <a:r>
              <a:rPr sz="1883" spc="13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many</a:t>
            </a:r>
            <a:r>
              <a:rPr sz="1883" spc="149" dirty="0">
                <a:latin typeface="Arial"/>
                <a:cs typeface="Arial"/>
              </a:rPr>
              <a:t> </a:t>
            </a:r>
            <a:r>
              <a:rPr sz="1883" spc="-20" dirty="0">
                <a:latin typeface="Arial"/>
                <a:cs typeface="Arial"/>
              </a:rPr>
              <a:t>advantages.</a:t>
            </a:r>
            <a:endParaRPr sz="1883" dirty="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47442" y="3077567"/>
            <a:ext cx="159810" cy="159810"/>
          </a:xfrm>
          <a:custGeom>
            <a:avLst/>
            <a:gdLst/>
            <a:ahLst/>
            <a:cxnLst/>
            <a:rect l="l" t="t" r="r" b="b"/>
            <a:pathLst>
              <a:path w="80645" h="80644">
                <a:moveTo>
                  <a:pt x="80403" y="0"/>
                </a:moveTo>
                <a:lnTo>
                  <a:pt x="0" y="0"/>
                </a:lnTo>
                <a:lnTo>
                  <a:pt x="0" y="80403"/>
                </a:lnTo>
                <a:lnTo>
                  <a:pt x="80403" y="80403"/>
                </a:lnTo>
                <a:lnTo>
                  <a:pt x="80403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417092" y="2946647"/>
            <a:ext cx="7195235" cy="1549945"/>
          </a:xfrm>
          <a:prstGeom prst="rect">
            <a:avLst/>
          </a:prstGeom>
        </p:spPr>
        <p:txBody>
          <a:bodyPr vert="horz" wrap="square" lIns="0" tIns="23909" rIns="0" bIns="0" rtlCol="0">
            <a:spAutoFit/>
          </a:bodyPr>
          <a:lstStyle/>
          <a:p>
            <a:pPr marL="25168" marR="35235">
              <a:spcBef>
                <a:spcPts val="188"/>
              </a:spcBef>
            </a:pPr>
            <a:r>
              <a:rPr sz="1784" b="0" dirty="0">
                <a:latin typeface="Arial"/>
                <a:cs typeface="Arial"/>
              </a:rPr>
              <a:t>It</a:t>
            </a:r>
            <a:r>
              <a:rPr sz="1784" b="0" spc="-69" dirty="0">
                <a:latin typeface="Arial"/>
                <a:cs typeface="Arial"/>
              </a:rPr>
              <a:t> </a:t>
            </a:r>
            <a:r>
              <a:rPr sz="1784" b="0" dirty="0">
                <a:latin typeface="Arial"/>
                <a:cs typeface="Arial"/>
              </a:rPr>
              <a:t>simplifies</a:t>
            </a:r>
            <a:r>
              <a:rPr sz="1784" b="0" spc="-59" dirty="0">
                <a:latin typeface="Arial"/>
                <a:cs typeface="Arial"/>
              </a:rPr>
              <a:t> </a:t>
            </a:r>
            <a:r>
              <a:rPr sz="1784" b="0" dirty="0">
                <a:latin typeface="Arial"/>
                <a:cs typeface="Arial"/>
              </a:rPr>
              <a:t>code</a:t>
            </a:r>
            <a:r>
              <a:rPr sz="1784" b="0" spc="-69" dirty="0">
                <a:latin typeface="Arial"/>
                <a:cs typeface="Arial"/>
              </a:rPr>
              <a:t> </a:t>
            </a:r>
            <a:r>
              <a:rPr sz="1784" b="0" dirty="0">
                <a:latin typeface="Arial"/>
                <a:cs typeface="Arial"/>
              </a:rPr>
              <a:t>understanding.</a:t>
            </a:r>
            <a:r>
              <a:rPr sz="1784" b="0" spc="50" dirty="0">
                <a:latin typeface="Arial"/>
                <a:cs typeface="Arial"/>
              </a:rPr>
              <a:t> </a:t>
            </a:r>
            <a:r>
              <a:rPr sz="1784" b="0" dirty="0">
                <a:latin typeface="Arial"/>
                <a:cs typeface="Arial"/>
              </a:rPr>
              <a:t>(Understand</a:t>
            </a:r>
            <a:r>
              <a:rPr sz="1784" b="0" spc="-69" dirty="0">
                <a:latin typeface="Arial"/>
                <a:cs typeface="Arial"/>
              </a:rPr>
              <a:t> </a:t>
            </a:r>
            <a:r>
              <a:rPr sz="1784" b="0" dirty="0">
                <a:latin typeface="Arial"/>
                <a:cs typeface="Arial"/>
              </a:rPr>
              <a:t>once,</a:t>
            </a:r>
            <a:r>
              <a:rPr sz="1784" b="0" spc="-59" dirty="0">
                <a:latin typeface="Arial"/>
                <a:cs typeface="Arial"/>
              </a:rPr>
              <a:t> </a:t>
            </a:r>
            <a:r>
              <a:rPr sz="1784" b="0" dirty="0">
                <a:latin typeface="Arial"/>
                <a:cs typeface="Arial"/>
              </a:rPr>
              <a:t>instead</a:t>
            </a:r>
            <a:r>
              <a:rPr sz="1784" b="0" spc="-69" dirty="0">
                <a:latin typeface="Arial"/>
                <a:cs typeface="Arial"/>
              </a:rPr>
              <a:t> </a:t>
            </a:r>
            <a:r>
              <a:rPr sz="1784" b="0" dirty="0">
                <a:latin typeface="Arial"/>
                <a:cs typeface="Arial"/>
              </a:rPr>
              <a:t>of</a:t>
            </a:r>
            <a:r>
              <a:rPr sz="1784" b="0" spc="-59" dirty="0">
                <a:latin typeface="Arial"/>
                <a:cs typeface="Arial"/>
              </a:rPr>
              <a:t> </a:t>
            </a:r>
            <a:r>
              <a:rPr sz="1982" b="0" i="1" dirty="0">
                <a:latin typeface="Times New Roman"/>
                <a:cs typeface="Times New Roman"/>
              </a:rPr>
              <a:t>n</a:t>
            </a:r>
            <a:r>
              <a:rPr sz="1982" b="0" i="1" spc="-59" dirty="0">
                <a:latin typeface="Times New Roman"/>
                <a:cs typeface="Times New Roman"/>
              </a:rPr>
              <a:t> </a:t>
            </a:r>
            <a:r>
              <a:rPr sz="1784" b="0" spc="-20" dirty="0">
                <a:latin typeface="Arial"/>
                <a:cs typeface="Arial"/>
              </a:rPr>
              <a:t>times.) </a:t>
            </a:r>
            <a:r>
              <a:rPr sz="1784" b="0" dirty="0">
                <a:latin typeface="Arial"/>
                <a:cs typeface="Arial"/>
              </a:rPr>
              <a:t>It</a:t>
            </a:r>
            <a:r>
              <a:rPr sz="1784" b="0" spc="-79" dirty="0">
                <a:latin typeface="Arial"/>
                <a:cs typeface="Arial"/>
              </a:rPr>
              <a:t> </a:t>
            </a:r>
            <a:r>
              <a:rPr sz="1784" b="0" dirty="0">
                <a:latin typeface="Arial"/>
                <a:cs typeface="Arial"/>
              </a:rPr>
              <a:t>simplifies</a:t>
            </a:r>
            <a:r>
              <a:rPr sz="1784" b="0" spc="-50" dirty="0">
                <a:latin typeface="Arial"/>
                <a:cs typeface="Arial"/>
              </a:rPr>
              <a:t> </a:t>
            </a:r>
            <a:r>
              <a:rPr sz="1784" b="0" dirty="0">
                <a:latin typeface="Arial"/>
                <a:cs typeface="Arial"/>
              </a:rPr>
              <a:t>testing.</a:t>
            </a:r>
            <a:r>
              <a:rPr sz="1784" b="0" spc="50" dirty="0">
                <a:latin typeface="Arial"/>
                <a:cs typeface="Arial"/>
              </a:rPr>
              <a:t> </a:t>
            </a:r>
            <a:r>
              <a:rPr sz="1784" b="0" spc="-40" dirty="0">
                <a:latin typeface="Arial"/>
                <a:cs typeface="Arial"/>
              </a:rPr>
              <a:t>(Test</a:t>
            </a:r>
            <a:r>
              <a:rPr sz="1784" b="0" spc="-50" dirty="0">
                <a:latin typeface="Arial"/>
                <a:cs typeface="Arial"/>
              </a:rPr>
              <a:t> </a:t>
            </a:r>
            <a:r>
              <a:rPr sz="1784" b="0" dirty="0">
                <a:latin typeface="Arial"/>
                <a:cs typeface="Arial"/>
              </a:rPr>
              <a:t>once,</a:t>
            </a:r>
            <a:r>
              <a:rPr sz="1784" b="0" spc="-50" dirty="0">
                <a:latin typeface="Arial"/>
                <a:cs typeface="Arial"/>
              </a:rPr>
              <a:t> </a:t>
            </a:r>
            <a:r>
              <a:rPr sz="1784" b="0" dirty="0">
                <a:latin typeface="Arial"/>
                <a:cs typeface="Arial"/>
              </a:rPr>
              <a:t>instead</a:t>
            </a:r>
            <a:r>
              <a:rPr sz="1784" b="0" spc="-59" dirty="0">
                <a:latin typeface="Arial"/>
                <a:cs typeface="Arial"/>
              </a:rPr>
              <a:t> </a:t>
            </a:r>
            <a:r>
              <a:rPr sz="1784" b="0" dirty="0">
                <a:latin typeface="Arial"/>
                <a:cs typeface="Arial"/>
              </a:rPr>
              <a:t>of</a:t>
            </a:r>
            <a:r>
              <a:rPr sz="1784" b="0" spc="-50" dirty="0">
                <a:latin typeface="Arial"/>
                <a:cs typeface="Arial"/>
              </a:rPr>
              <a:t> </a:t>
            </a:r>
            <a:r>
              <a:rPr sz="1982" b="0" i="1" dirty="0">
                <a:latin typeface="Times New Roman"/>
                <a:cs typeface="Times New Roman"/>
              </a:rPr>
              <a:t>n</a:t>
            </a:r>
            <a:r>
              <a:rPr sz="1982" b="0" i="1" spc="-50" dirty="0">
                <a:latin typeface="Times New Roman"/>
                <a:cs typeface="Times New Roman"/>
              </a:rPr>
              <a:t> </a:t>
            </a:r>
            <a:r>
              <a:rPr sz="1784" b="0" spc="-20" dirty="0">
                <a:latin typeface="Arial"/>
                <a:cs typeface="Arial"/>
              </a:rPr>
              <a:t>times.)</a:t>
            </a:r>
            <a:endParaRPr sz="1784" b="0" dirty="0">
              <a:latin typeface="Arial"/>
              <a:cs typeface="Arial"/>
            </a:endParaRPr>
          </a:p>
          <a:p>
            <a:pPr marL="25168">
              <a:lnSpc>
                <a:spcPts val="2358"/>
              </a:lnSpc>
            </a:pPr>
            <a:r>
              <a:rPr sz="1784" b="0" dirty="0">
                <a:latin typeface="Arial"/>
                <a:cs typeface="Arial"/>
              </a:rPr>
              <a:t>It</a:t>
            </a:r>
            <a:r>
              <a:rPr sz="1784" b="0" spc="-59" dirty="0">
                <a:latin typeface="Arial"/>
                <a:cs typeface="Arial"/>
              </a:rPr>
              <a:t> </a:t>
            </a:r>
            <a:r>
              <a:rPr sz="1784" b="0" dirty="0">
                <a:latin typeface="Arial"/>
                <a:cs typeface="Arial"/>
              </a:rPr>
              <a:t>simplifies</a:t>
            </a:r>
            <a:r>
              <a:rPr sz="1784" b="0" spc="-59" dirty="0">
                <a:latin typeface="Arial"/>
                <a:cs typeface="Arial"/>
              </a:rPr>
              <a:t> </a:t>
            </a:r>
            <a:r>
              <a:rPr sz="1784" b="0" dirty="0">
                <a:latin typeface="Arial"/>
                <a:cs typeface="Arial"/>
              </a:rPr>
              <a:t>debugging.</a:t>
            </a:r>
            <a:r>
              <a:rPr sz="1784" b="0" spc="50" dirty="0">
                <a:latin typeface="Arial"/>
                <a:cs typeface="Arial"/>
              </a:rPr>
              <a:t> </a:t>
            </a:r>
            <a:r>
              <a:rPr sz="1784" b="0" dirty="0">
                <a:latin typeface="Arial"/>
                <a:cs typeface="Arial"/>
              </a:rPr>
              <a:t>(Fix</a:t>
            </a:r>
            <a:r>
              <a:rPr sz="1784" b="0" spc="-50" dirty="0">
                <a:latin typeface="Arial"/>
                <a:cs typeface="Arial"/>
              </a:rPr>
              <a:t> </a:t>
            </a:r>
            <a:r>
              <a:rPr sz="1784" b="0" dirty="0">
                <a:latin typeface="Arial"/>
                <a:cs typeface="Arial"/>
              </a:rPr>
              <a:t>bugs</a:t>
            </a:r>
            <a:r>
              <a:rPr sz="1784" b="0" spc="-59" dirty="0">
                <a:latin typeface="Arial"/>
                <a:cs typeface="Arial"/>
              </a:rPr>
              <a:t> </a:t>
            </a:r>
            <a:r>
              <a:rPr sz="1784" b="0" dirty="0">
                <a:latin typeface="Arial"/>
                <a:cs typeface="Arial"/>
              </a:rPr>
              <a:t>in</a:t>
            </a:r>
            <a:r>
              <a:rPr sz="1784" b="0" spc="-59" dirty="0">
                <a:latin typeface="Arial"/>
                <a:cs typeface="Arial"/>
              </a:rPr>
              <a:t> </a:t>
            </a:r>
            <a:r>
              <a:rPr sz="1784" b="0" dirty="0">
                <a:latin typeface="Arial"/>
                <a:cs typeface="Arial"/>
              </a:rPr>
              <a:t>one</a:t>
            </a:r>
            <a:r>
              <a:rPr sz="1784" b="0" spc="-50" dirty="0">
                <a:latin typeface="Arial"/>
                <a:cs typeface="Arial"/>
              </a:rPr>
              <a:t> </a:t>
            </a:r>
            <a:r>
              <a:rPr sz="1784" b="0" dirty="0">
                <a:latin typeface="Arial"/>
                <a:cs typeface="Arial"/>
              </a:rPr>
              <a:t>place,</a:t>
            </a:r>
            <a:r>
              <a:rPr sz="1784" b="0" spc="-59" dirty="0">
                <a:latin typeface="Arial"/>
                <a:cs typeface="Arial"/>
              </a:rPr>
              <a:t> </a:t>
            </a:r>
            <a:r>
              <a:rPr sz="1784" b="0" dirty="0">
                <a:latin typeface="Arial"/>
                <a:cs typeface="Arial"/>
              </a:rPr>
              <a:t>instead</a:t>
            </a:r>
            <a:r>
              <a:rPr sz="1784" b="0" spc="-59" dirty="0">
                <a:latin typeface="Arial"/>
                <a:cs typeface="Arial"/>
              </a:rPr>
              <a:t> </a:t>
            </a:r>
            <a:r>
              <a:rPr sz="1784" b="0" dirty="0">
                <a:latin typeface="Arial"/>
                <a:cs typeface="Arial"/>
              </a:rPr>
              <a:t>of</a:t>
            </a:r>
            <a:r>
              <a:rPr sz="1784" b="0" spc="-59" dirty="0">
                <a:latin typeface="Arial"/>
                <a:cs typeface="Arial"/>
              </a:rPr>
              <a:t> </a:t>
            </a:r>
            <a:r>
              <a:rPr sz="1982" b="0" i="1" dirty="0">
                <a:latin typeface="Times New Roman"/>
                <a:cs typeface="Times New Roman"/>
              </a:rPr>
              <a:t>n</a:t>
            </a:r>
            <a:r>
              <a:rPr sz="1982" b="0" i="1" spc="-50" dirty="0">
                <a:latin typeface="Times New Roman"/>
                <a:cs typeface="Times New Roman"/>
              </a:rPr>
              <a:t> </a:t>
            </a:r>
            <a:r>
              <a:rPr sz="1784" b="0" spc="-20" dirty="0">
                <a:latin typeface="Arial"/>
                <a:cs typeface="Arial"/>
              </a:rPr>
              <a:t>places.)</a:t>
            </a:r>
            <a:endParaRPr sz="1784" b="0" dirty="0">
              <a:latin typeface="Arial"/>
              <a:cs typeface="Arial"/>
            </a:endParaRPr>
          </a:p>
          <a:p>
            <a:pPr marL="25168">
              <a:lnSpc>
                <a:spcPts val="2378"/>
              </a:lnSpc>
            </a:pPr>
            <a:r>
              <a:rPr sz="1784" b="0" dirty="0">
                <a:latin typeface="Arial"/>
                <a:cs typeface="Arial"/>
              </a:rPr>
              <a:t>It</a:t>
            </a:r>
            <a:r>
              <a:rPr sz="1784" b="0" spc="-69" dirty="0">
                <a:latin typeface="Arial"/>
                <a:cs typeface="Arial"/>
              </a:rPr>
              <a:t> </a:t>
            </a:r>
            <a:r>
              <a:rPr sz="1784" b="0" dirty="0">
                <a:latin typeface="Arial"/>
                <a:cs typeface="Arial"/>
              </a:rPr>
              <a:t>simplifies</a:t>
            </a:r>
            <a:r>
              <a:rPr sz="1784" b="0" spc="-59" dirty="0">
                <a:latin typeface="Arial"/>
                <a:cs typeface="Arial"/>
              </a:rPr>
              <a:t> </a:t>
            </a:r>
            <a:r>
              <a:rPr sz="1784" b="0" dirty="0">
                <a:latin typeface="Arial"/>
                <a:cs typeface="Arial"/>
              </a:rPr>
              <a:t>code</a:t>
            </a:r>
            <a:r>
              <a:rPr sz="1784" b="0" spc="-59" dirty="0">
                <a:latin typeface="Arial"/>
                <a:cs typeface="Arial"/>
              </a:rPr>
              <a:t> </a:t>
            </a:r>
            <a:r>
              <a:rPr sz="1784" b="0" dirty="0">
                <a:latin typeface="Arial"/>
                <a:cs typeface="Arial"/>
              </a:rPr>
              <a:t>maintenance.</a:t>
            </a:r>
            <a:r>
              <a:rPr sz="1784" b="0" spc="50" dirty="0">
                <a:latin typeface="Arial"/>
                <a:cs typeface="Arial"/>
              </a:rPr>
              <a:t> </a:t>
            </a:r>
            <a:r>
              <a:rPr sz="1784" b="0" dirty="0">
                <a:latin typeface="Arial"/>
                <a:cs typeface="Arial"/>
              </a:rPr>
              <a:t>(Change</a:t>
            </a:r>
            <a:r>
              <a:rPr sz="1784" b="0" spc="-59" dirty="0">
                <a:latin typeface="Arial"/>
                <a:cs typeface="Arial"/>
              </a:rPr>
              <a:t> </a:t>
            </a:r>
            <a:r>
              <a:rPr sz="1784" b="0" dirty="0">
                <a:latin typeface="Arial"/>
                <a:cs typeface="Arial"/>
              </a:rPr>
              <a:t>code</a:t>
            </a:r>
            <a:r>
              <a:rPr sz="1784" b="0" spc="-59" dirty="0">
                <a:latin typeface="Arial"/>
                <a:cs typeface="Arial"/>
              </a:rPr>
              <a:t> </a:t>
            </a:r>
            <a:r>
              <a:rPr sz="1784" b="0" dirty="0">
                <a:latin typeface="Arial"/>
                <a:cs typeface="Arial"/>
              </a:rPr>
              <a:t>in</a:t>
            </a:r>
            <a:r>
              <a:rPr sz="1784" b="0" spc="-59" dirty="0">
                <a:latin typeface="Arial"/>
                <a:cs typeface="Arial"/>
              </a:rPr>
              <a:t> </a:t>
            </a:r>
            <a:r>
              <a:rPr sz="1784" b="0" dirty="0">
                <a:latin typeface="Arial"/>
                <a:cs typeface="Arial"/>
              </a:rPr>
              <a:t>one</a:t>
            </a:r>
            <a:r>
              <a:rPr sz="1784" b="0" spc="-59" dirty="0">
                <a:latin typeface="Arial"/>
                <a:cs typeface="Arial"/>
              </a:rPr>
              <a:t> </a:t>
            </a:r>
            <a:r>
              <a:rPr sz="1784" b="0" dirty="0">
                <a:latin typeface="Arial"/>
                <a:cs typeface="Arial"/>
              </a:rPr>
              <a:t>place,</a:t>
            </a:r>
            <a:r>
              <a:rPr sz="1784" b="0" spc="-59" dirty="0">
                <a:latin typeface="Arial"/>
                <a:cs typeface="Arial"/>
              </a:rPr>
              <a:t> </a:t>
            </a:r>
            <a:r>
              <a:rPr sz="1784" b="0" dirty="0">
                <a:latin typeface="Arial"/>
                <a:cs typeface="Arial"/>
              </a:rPr>
              <a:t>instead</a:t>
            </a:r>
            <a:r>
              <a:rPr sz="1784" b="0" spc="-59" dirty="0">
                <a:latin typeface="Arial"/>
                <a:cs typeface="Arial"/>
              </a:rPr>
              <a:t> </a:t>
            </a:r>
            <a:r>
              <a:rPr sz="1784" b="0" dirty="0">
                <a:latin typeface="Arial"/>
                <a:cs typeface="Arial"/>
              </a:rPr>
              <a:t>of</a:t>
            </a:r>
            <a:r>
              <a:rPr sz="1784" b="0" spc="-59" dirty="0">
                <a:latin typeface="Arial"/>
                <a:cs typeface="Arial"/>
              </a:rPr>
              <a:t> </a:t>
            </a:r>
            <a:r>
              <a:rPr sz="1982" b="0" i="1" spc="-99" dirty="0">
                <a:latin typeface="Times New Roman"/>
                <a:cs typeface="Times New Roman"/>
              </a:rPr>
              <a:t>n</a:t>
            </a:r>
            <a:endParaRPr sz="1982" b="0" dirty="0">
              <a:latin typeface="Times New Roman"/>
              <a:cs typeface="Times New Roman"/>
            </a:endParaRPr>
          </a:p>
          <a:p>
            <a:pPr marL="25168">
              <a:spcBef>
                <a:spcPts val="188"/>
              </a:spcBef>
            </a:pPr>
            <a:r>
              <a:rPr sz="1784" b="0" spc="-20" dirty="0">
                <a:latin typeface="Arial"/>
                <a:cs typeface="Arial"/>
              </a:rPr>
              <a:t>places.)</a:t>
            </a:r>
            <a:endParaRPr sz="1784" b="0" dirty="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047442" y="3378440"/>
            <a:ext cx="159810" cy="159810"/>
          </a:xfrm>
          <a:custGeom>
            <a:avLst/>
            <a:gdLst/>
            <a:ahLst/>
            <a:cxnLst/>
            <a:rect l="l" t="t" r="r" b="b"/>
            <a:pathLst>
              <a:path w="80645" h="80644">
                <a:moveTo>
                  <a:pt x="80403" y="0"/>
                </a:moveTo>
                <a:lnTo>
                  <a:pt x="0" y="0"/>
                </a:lnTo>
                <a:lnTo>
                  <a:pt x="0" y="80403"/>
                </a:lnTo>
                <a:lnTo>
                  <a:pt x="80403" y="80403"/>
                </a:lnTo>
                <a:lnTo>
                  <a:pt x="80403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47442" y="3679310"/>
            <a:ext cx="159810" cy="159810"/>
          </a:xfrm>
          <a:custGeom>
            <a:avLst/>
            <a:gdLst/>
            <a:ahLst/>
            <a:cxnLst/>
            <a:rect l="l" t="t" r="r" b="b"/>
            <a:pathLst>
              <a:path w="80645" h="80644">
                <a:moveTo>
                  <a:pt x="80403" y="0"/>
                </a:moveTo>
                <a:lnTo>
                  <a:pt x="0" y="0"/>
                </a:lnTo>
                <a:lnTo>
                  <a:pt x="0" y="80403"/>
                </a:lnTo>
                <a:lnTo>
                  <a:pt x="80403" y="80403"/>
                </a:lnTo>
                <a:lnTo>
                  <a:pt x="80403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47442" y="3980182"/>
            <a:ext cx="159810" cy="159810"/>
          </a:xfrm>
          <a:custGeom>
            <a:avLst/>
            <a:gdLst/>
            <a:ahLst/>
            <a:cxnLst/>
            <a:rect l="l" t="t" r="r" b="b"/>
            <a:pathLst>
              <a:path w="80645" h="80644">
                <a:moveTo>
                  <a:pt x="80403" y="0"/>
                </a:moveTo>
                <a:lnTo>
                  <a:pt x="0" y="0"/>
                </a:lnTo>
                <a:lnTo>
                  <a:pt x="0" y="80403"/>
                </a:lnTo>
                <a:lnTo>
                  <a:pt x="80403" y="80403"/>
                </a:lnTo>
                <a:lnTo>
                  <a:pt x="80403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064277" y="3048000"/>
            <a:ext cx="125835" cy="1101650"/>
          </a:xfrm>
          <a:prstGeom prst="rect">
            <a:avLst/>
          </a:prstGeom>
        </p:spPr>
        <p:txBody>
          <a:bodyPr vert="horz" wrap="square" lIns="0" tIns="33975" rIns="0" bIns="0" rtlCol="0">
            <a:spAutoFit/>
          </a:bodyPr>
          <a:lstStyle/>
          <a:p>
            <a:pPr marL="25168">
              <a:spcBef>
                <a:spcPts val="268"/>
              </a:spcBef>
            </a:pPr>
            <a:r>
              <a:rPr sz="991" spc="-99" dirty="0">
                <a:solidFill>
                  <a:srgbClr val="FFFFFF"/>
                </a:solidFill>
                <a:latin typeface="Arial"/>
                <a:cs typeface="Arial"/>
              </a:rPr>
              <a:t>1</a:t>
            </a:r>
            <a:endParaRPr sz="991" dirty="0">
              <a:latin typeface="Arial"/>
              <a:cs typeface="Arial"/>
            </a:endParaRPr>
          </a:p>
          <a:p>
            <a:pPr>
              <a:spcBef>
                <a:spcPts val="40"/>
              </a:spcBef>
            </a:pPr>
            <a:endParaRPr sz="991" dirty="0">
              <a:latin typeface="Arial"/>
              <a:cs typeface="Arial"/>
            </a:endParaRPr>
          </a:p>
          <a:p>
            <a:pPr marL="25168"/>
            <a:r>
              <a:rPr sz="991" spc="-99" dirty="0">
                <a:solidFill>
                  <a:srgbClr val="FFFFFF"/>
                </a:solidFill>
                <a:latin typeface="Arial"/>
                <a:cs typeface="Arial"/>
              </a:rPr>
              <a:t>2</a:t>
            </a:r>
            <a:endParaRPr sz="991" dirty="0">
              <a:latin typeface="Arial"/>
              <a:cs typeface="Arial"/>
            </a:endParaRPr>
          </a:p>
          <a:p>
            <a:pPr>
              <a:spcBef>
                <a:spcPts val="40"/>
              </a:spcBef>
            </a:pPr>
            <a:endParaRPr sz="991" dirty="0">
              <a:latin typeface="Arial"/>
              <a:cs typeface="Arial"/>
            </a:endParaRPr>
          </a:p>
          <a:p>
            <a:pPr marL="25168">
              <a:spcBef>
                <a:spcPts val="10"/>
              </a:spcBef>
            </a:pPr>
            <a:r>
              <a:rPr sz="991" spc="-99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991" dirty="0">
              <a:latin typeface="Arial"/>
              <a:cs typeface="Arial"/>
            </a:endParaRPr>
          </a:p>
          <a:p>
            <a:pPr>
              <a:spcBef>
                <a:spcPts val="30"/>
              </a:spcBef>
            </a:pPr>
            <a:endParaRPr sz="991" dirty="0">
              <a:latin typeface="Arial"/>
              <a:cs typeface="Arial"/>
            </a:endParaRPr>
          </a:p>
          <a:p>
            <a:pPr marL="25168">
              <a:spcBef>
                <a:spcPts val="10"/>
              </a:spcBef>
            </a:pPr>
            <a:r>
              <a:rPr sz="991" spc="-99" dirty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endParaRPr sz="991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88600" y="4675421"/>
            <a:ext cx="8198141" cy="1043769"/>
          </a:xfrm>
          <a:prstGeom prst="rect">
            <a:avLst/>
          </a:prstGeom>
        </p:spPr>
        <p:txBody>
          <a:bodyPr vert="horz" wrap="square" lIns="0" tIns="11325" rIns="0" bIns="0" rtlCol="0">
            <a:spAutoFit/>
          </a:bodyPr>
          <a:lstStyle/>
          <a:p>
            <a:pPr marL="317112" marR="10067" indent="-293202" algn="just">
              <a:lnSpc>
                <a:spcPct val="116399"/>
              </a:lnSpc>
              <a:spcBef>
                <a:spcPts val="89"/>
              </a:spcBef>
              <a:buClr>
                <a:srgbClr val="3333B2"/>
              </a:buClr>
              <a:buSzPct val="84210"/>
              <a:buChar char="■"/>
              <a:tabLst>
                <a:tab pos="317112" algn="l"/>
              </a:tabLst>
            </a:pPr>
            <a:r>
              <a:rPr sz="1883" dirty="0">
                <a:latin typeface="Arial"/>
                <a:cs typeface="Arial"/>
              </a:rPr>
              <a:t>Make</a:t>
            </a:r>
            <a:r>
              <a:rPr sz="1883" spc="7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good</a:t>
            </a:r>
            <a:r>
              <a:rPr sz="1883" spc="7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use</a:t>
            </a:r>
            <a:r>
              <a:rPr sz="1883" spc="8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of</a:t>
            </a:r>
            <a:r>
              <a:rPr sz="1883" spc="7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the</a:t>
            </a:r>
            <a:r>
              <a:rPr sz="1883" spc="8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available</a:t>
            </a:r>
            <a:r>
              <a:rPr sz="1883" spc="79" dirty="0">
                <a:latin typeface="Arial"/>
                <a:cs typeface="Arial"/>
              </a:rPr>
              <a:t> </a:t>
            </a:r>
            <a:r>
              <a:rPr sz="2180" i="1" dirty="0">
                <a:solidFill>
                  <a:srgbClr val="FF00FF"/>
                </a:solidFill>
                <a:latin typeface="Times New Roman"/>
                <a:cs typeface="Times New Roman"/>
              </a:rPr>
              <a:t>libraries</a:t>
            </a:r>
            <a:r>
              <a:rPr sz="1883" dirty="0">
                <a:latin typeface="Arial"/>
                <a:cs typeface="Arial"/>
              </a:rPr>
              <a:t>.</a:t>
            </a:r>
            <a:r>
              <a:rPr sz="1883" spc="226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Do</a:t>
            </a:r>
            <a:r>
              <a:rPr sz="1883" spc="8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not</a:t>
            </a:r>
            <a:r>
              <a:rPr sz="1883" spc="7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reinvent</a:t>
            </a:r>
            <a:r>
              <a:rPr sz="1883" spc="8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the</a:t>
            </a:r>
            <a:r>
              <a:rPr sz="1883" spc="7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wheel.</a:t>
            </a:r>
            <a:r>
              <a:rPr sz="1883" spc="238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If</a:t>
            </a:r>
            <a:r>
              <a:rPr sz="1883" spc="79" dirty="0">
                <a:latin typeface="Arial"/>
                <a:cs typeface="Arial"/>
              </a:rPr>
              <a:t> </a:t>
            </a:r>
            <a:r>
              <a:rPr sz="1883" spc="-99" dirty="0">
                <a:latin typeface="Arial"/>
                <a:cs typeface="Arial"/>
              </a:rPr>
              <a:t>a </a:t>
            </a:r>
            <a:r>
              <a:rPr sz="1883" dirty="0">
                <a:latin typeface="Arial"/>
                <a:cs typeface="Arial"/>
              </a:rPr>
              <a:t>library</a:t>
            </a:r>
            <a:r>
              <a:rPr sz="1883" spc="12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provides</a:t>
            </a:r>
            <a:r>
              <a:rPr sz="1883" spc="12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code</a:t>
            </a:r>
            <a:r>
              <a:rPr sz="1883" spc="13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with</a:t>
            </a:r>
            <a:r>
              <a:rPr sz="1883" spc="12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the</a:t>
            </a:r>
            <a:r>
              <a:rPr sz="1883" spc="12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needed</a:t>
            </a:r>
            <a:r>
              <a:rPr sz="1883" spc="13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functionality,</a:t>
            </a:r>
            <a:r>
              <a:rPr sz="1883" spc="12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use</a:t>
            </a:r>
            <a:r>
              <a:rPr sz="1883" spc="12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the</a:t>
            </a:r>
            <a:r>
              <a:rPr sz="1883" spc="13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code</a:t>
            </a:r>
            <a:r>
              <a:rPr sz="1883" spc="12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in</a:t>
            </a:r>
            <a:r>
              <a:rPr sz="1883" spc="129" dirty="0">
                <a:latin typeface="Arial"/>
                <a:cs typeface="Arial"/>
              </a:rPr>
              <a:t> </a:t>
            </a:r>
            <a:r>
              <a:rPr sz="1883" spc="-50" dirty="0">
                <a:latin typeface="Arial"/>
                <a:cs typeface="Arial"/>
              </a:rPr>
              <a:t>the </a:t>
            </a:r>
            <a:r>
              <a:rPr sz="1883" spc="-20" dirty="0">
                <a:latin typeface="Arial"/>
                <a:cs typeface="Arial"/>
              </a:rPr>
              <a:t>library.</a:t>
            </a:r>
            <a:endParaRPr sz="1883" dirty="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20642" y="6609234"/>
            <a:ext cx="2618623" cy="353265"/>
          </a:xfrm>
          <a:prstGeom prst="rect">
            <a:avLst/>
          </a:prstGeom>
        </p:spPr>
        <p:txBody>
          <a:bodyPr vert="horz" wrap="square" lIns="0" tIns="17617" rIns="0" bIns="0" rtlCol="0">
            <a:spAutoFit/>
          </a:bodyPr>
          <a:lstStyle/>
          <a:p>
            <a:pPr marL="25168">
              <a:spcBef>
                <a:spcPts val="139"/>
              </a:spcBef>
            </a:pPr>
            <a:r>
              <a:rPr sz="991" spc="20" dirty="0">
                <a:solidFill>
                  <a:srgbClr val="FFFFFF"/>
                </a:solidFill>
                <a:latin typeface="Arial"/>
                <a:cs typeface="Arial"/>
              </a:rPr>
              <a:t>Copyright</a:t>
            </a:r>
            <a:r>
              <a:rPr sz="991" spc="9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89" spc="20" dirty="0">
                <a:solidFill>
                  <a:srgbClr val="FFFFFF"/>
                </a:solidFill>
                <a:latin typeface="Arial"/>
                <a:cs typeface="Arial"/>
              </a:rPr>
              <a:t>©</a:t>
            </a:r>
            <a:r>
              <a:rPr sz="1189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91" spc="20" dirty="0">
                <a:solidFill>
                  <a:srgbClr val="FFFFFF"/>
                </a:solidFill>
                <a:latin typeface="Arial"/>
                <a:cs typeface="Arial"/>
              </a:rPr>
              <a:t>2015–2021</a:t>
            </a:r>
            <a:r>
              <a:rPr sz="991" spc="9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91" spc="20" dirty="0">
                <a:solidFill>
                  <a:srgbClr val="FFFFFF"/>
                </a:solidFill>
                <a:latin typeface="Arial"/>
                <a:cs typeface="Arial"/>
              </a:rPr>
              <a:t>Michael</a:t>
            </a:r>
            <a:r>
              <a:rPr sz="991" spc="9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91" spc="20" dirty="0">
                <a:solidFill>
                  <a:srgbClr val="FFFFFF"/>
                </a:solidFill>
                <a:latin typeface="Arial"/>
                <a:cs typeface="Arial"/>
              </a:rPr>
              <a:t>D.</a:t>
            </a:r>
            <a:r>
              <a:rPr sz="991" spc="10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91" spc="-20" dirty="0">
                <a:solidFill>
                  <a:srgbClr val="FFFFFF"/>
                </a:solidFill>
                <a:latin typeface="Arial"/>
                <a:cs typeface="Arial"/>
              </a:rPr>
              <a:t>Adams</a:t>
            </a:r>
            <a:endParaRPr sz="991">
              <a:latin typeface="Arial"/>
              <a:cs typeface="Arial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ftr" sz="quarter" idx="5"/>
          </p:nvPr>
        </p:nvSpPr>
        <p:spPr>
          <a:xfrm>
            <a:off x="1535302" y="3342450"/>
            <a:ext cx="654710" cy="110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5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25168">
              <a:spcBef>
                <a:spcPts val="218"/>
              </a:spcBef>
            </a:pPr>
            <a:r>
              <a:rPr lang="en-US" spc="10"/>
              <a:t>Programming</a:t>
            </a:r>
            <a:r>
              <a:rPr lang="en-US" spc="70"/>
              <a:t> </a:t>
            </a:r>
            <a:r>
              <a:rPr lang="en-US" spc="10"/>
              <a:t>in</a:t>
            </a:r>
            <a:r>
              <a:rPr lang="en-US" spc="70"/>
              <a:t> </a:t>
            </a:r>
            <a:r>
              <a:rPr lang="en-US" spc="-25"/>
              <a:t>C++</a:t>
            </a:r>
            <a:endParaRPr spc="-50" dirty="0"/>
          </a:p>
        </p:txBody>
      </p:sp>
      <p:sp>
        <p:nvSpPr>
          <p:cNvPr id="22" name="object 22"/>
          <p:cNvSpPr txBox="1">
            <a:spLocks noGrp="1"/>
          </p:cNvSpPr>
          <p:nvPr>
            <p:ph type="sldNum" sz="quarter" idx="7"/>
          </p:nvPr>
        </p:nvSpPr>
        <p:spPr>
          <a:xfrm>
            <a:off x="4384471" y="3342450"/>
            <a:ext cx="203200" cy="110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5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spcBef>
                <a:spcPts val="218"/>
              </a:spcBef>
            </a:pPr>
            <a:fld id="{81D60167-4931-47E6-BA6A-407CBD079E47}" type="slidenum">
              <a:rPr lang="en-US" spc="-25" smtClean="0"/>
              <a:pPr marL="102235">
                <a:spcBef>
                  <a:spcPts val="110"/>
                </a:spcBef>
              </a:pPr>
              <a:t>10</a:t>
            </a:fld>
            <a:endParaRPr spc="-40" dirty="0"/>
          </a:p>
        </p:txBody>
      </p:sp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800" y="203696"/>
            <a:ext cx="6477000" cy="638424"/>
          </a:xfrm>
          <a:prstGeom prst="rect">
            <a:avLst/>
          </a:prstGeom>
        </p:spPr>
        <p:txBody>
          <a:bodyPr vert="horz" wrap="square" lIns="0" tIns="22650" rIns="0" bIns="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25168">
              <a:spcBef>
                <a:spcPts val="178"/>
              </a:spcBef>
            </a:pPr>
            <a:r>
              <a:rPr dirty="0"/>
              <a:t>The</a:t>
            </a:r>
            <a:r>
              <a:rPr spc="-79" dirty="0"/>
              <a:t> </a:t>
            </a:r>
            <a:r>
              <a:rPr lang="en-US" dirty="0"/>
              <a:t>l</a:t>
            </a:r>
            <a:r>
              <a:rPr dirty="0"/>
              <a:t>ast</a:t>
            </a:r>
            <a:r>
              <a:rPr spc="-79" dirty="0"/>
              <a:t> </a:t>
            </a:r>
            <a:r>
              <a:rPr lang="en-US" spc="-40" dirty="0"/>
              <a:t>w</a:t>
            </a:r>
            <a:r>
              <a:rPr spc="-40" dirty="0"/>
              <a:t>ord</a:t>
            </a:r>
            <a:r>
              <a:rPr lang="en-US" spc="-40" dirty="0"/>
              <a:t>s …</a:t>
            </a:r>
            <a:endParaRPr spc="-40" dirty="0"/>
          </a:p>
        </p:txBody>
      </p:sp>
      <p:sp>
        <p:nvSpPr>
          <p:cNvPr id="3" name="object 3"/>
          <p:cNvSpPr txBox="1"/>
          <p:nvPr/>
        </p:nvSpPr>
        <p:spPr>
          <a:xfrm>
            <a:off x="304800" y="1173472"/>
            <a:ext cx="8473871" cy="4448442"/>
          </a:xfrm>
          <a:prstGeom prst="rect">
            <a:avLst/>
          </a:prstGeom>
        </p:spPr>
        <p:txBody>
          <a:bodyPr vert="horz" wrap="square" lIns="0" tIns="22650" rIns="0" bIns="0" rtlCol="0">
            <a:spAutoFit/>
          </a:bodyPr>
          <a:lstStyle/>
          <a:p>
            <a:pPr marL="367447" marR="60402" indent="-293202" algn="just">
              <a:lnSpc>
                <a:spcPct val="118900"/>
              </a:lnSpc>
              <a:spcBef>
                <a:spcPts val="178"/>
              </a:spcBef>
              <a:buClr>
                <a:srgbClr val="3333B2"/>
              </a:buClr>
              <a:buSzPct val="84210"/>
              <a:buChar char="■"/>
              <a:tabLst>
                <a:tab pos="367447" algn="l"/>
              </a:tabLst>
            </a:pPr>
            <a:r>
              <a:rPr sz="1883" dirty="0">
                <a:latin typeface="Arial"/>
                <a:cs typeface="Arial"/>
              </a:rPr>
              <a:t>Use</a:t>
            </a:r>
            <a:r>
              <a:rPr sz="1883" spc="11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as</a:t>
            </a:r>
            <a:r>
              <a:rPr sz="1883" spc="11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many</a:t>
            </a:r>
            <a:r>
              <a:rPr sz="1883" spc="11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information</a:t>
            </a:r>
            <a:r>
              <a:rPr sz="1883" spc="11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resources</a:t>
            </a:r>
            <a:r>
              <a:rPr sz="1883" spc="11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as</a:t>
            </a:r>
            <a:r>
              <a:rPr sz="1883" spc="11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you</a:t>
            </a:r>
            <a:r>
              <a:rPr sz="1883" spc="12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can</a:t>
            </a:r>
            <a:r>
              <a:rPr sz="1883" spc="11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to</a:t>
            </a:r>
            <a:r>
              <a:rPr sz="1883" spc="11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learn</a:t>
            </a:r>
            <a:r>
              <a:rPr sz="1883" spc="11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as</a:t>
            </a:r>
            <a:r>
              <a:rPr sz="1883" spc="11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much</a:t>
            </a:r>
            <a:r>
              <a:rPr sz="1883" spc="11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as</a:t>
            </a:r>
            <a:r>
              <a:rPr sz="1883" spc="129" dirty="0">
                <a:latin typeface="Arial"/>
                <a:cs typeface="Arial"/>
              </a:rPr>
              <a:t> </a:t>
            </a:r>
            <a:r>
              <a:rPr sz="1883" spc="-50" dirty="0">
                <a:latin typeface="Arial"/>
                <a:cs typeface="Arial"/>
              </a:rPr>
              <a:t>you </a:t>
            </a:r>
            <a:r>
              <a:rPr sz="1883" dirty="0">
                <a:latin typeface="Arial"/>
                <a:cs typeface="Arial"/>
              </a:rPr>
              <a:t>can</a:t>
            </a:r>
            <a:r>
              <a:rPr sz="1883" spc="11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about</a:t>
            </a:r>
            <a:r>
              <a:rPr sz="1883" spc="129" dirty="0">
                <a:latin typeface="Arial"/>
                <a:cs typeface="Arial"/>
              </a:rPr>
              <a:t> </a:t>
            </a:r>
            <a:r>
              <a:rPr sz="1883" spc="-40" dirty="0">
                <a:latin typeface="Arial"/>
                <a:cs typeface="Arial"/>
              </a:rPr>
              <a:t>C.</a:t>
            </a:r>
            <a:endParaRPr sz="1883" dirty="0">
              <a:latin typeface="Arial"/>
              <a:cs typeface="Arial"/>
            </a:endParaRPr>
          </a:p>
          <a:p>
            <a:pPr marL="367447" indent="-291944" algn="just">
              <a:spcBef>
                <a:spcPts val="1021"/>
              </a:spcBef>
              <a:buClr>
                <a:srgbClr val="3333B2"/>
              </a:buClr>
              <a:buSzPct val="84210"/>
              <a:buChar char="■"/>
              <a:tabLst>
                <a:tab pos="367447" algn="l"/>
              </a:tabLst>
            </a:pPr>
            <a:r>
              <a:rPr sz="1883" dirty="0">
                <a:latin typeface="Arial"/>
                <a:cs typeface="Arial"/>
              </a:rPr>
              <a:t>Read</a:t>
            </a:r>
            <a:r>
              <a:rPr sz="1883" spc="15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books,</a:t>
            </a:r>
            <a:r>
              <a:rPr sz="1883" spc="168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articles,</a:t>
            </a:r>
            <a:r>
              <a:rPr sz="1883" spc="168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and</a:t>
            </a:r>
            <a:r>
              <a:rPr sz="1883" spc="168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other</a:t>
            </a:r>
            <a:r>
              <a:rPr sz="1883" spc="168" dirty="0">
                <a:latin typeface="Arial"/>
                <a:cs typeface="Arial"/>
              </a:rPr>
              <a:t> </a:t>
            </a:r>
            <a:r>
              <a:rPr sz="1883" spc="-20" dirty="0">
                <a:latin typeface="Arial"/>
                <a:cs typeface="Arial"/>
              </a:rPr>
              <a:t>documents.</a:t>
            </a:r>
            <a:endParaRPr sz="1883" dirty="0">
              <a:latin typeface="Arial"/>
              <a:cs typeface="Arial"/>
            </a:endParaRPr>
          </a:p>
          <a:p>
            <a:pPr marL="367447" indent="-291944" algn="just">
              <a:spcBef>
                <a:spcPts val="1021"/>
              </a:spcBef>
              <a:buClr>
                <a:srgbClr val="3333B2"/>
              </a:buClr>
              <a:buSzPct val="84210"/>
              <a:buChar char="■"/>
              <a:tabLst>
                <a:tab pos="367447" algn="l"/>
              </a:tabLst>
            </a:pPr>
            <a:r>
              <a:rPr sz="1883" dirty="0">
                <a:latin typeface="Arial"/>
                <a:cs typeface="Arial"/>
              </a:rPr>
              <a:t>Watch</a:t>
            </a:r>
            <a:r>
              <a:rPr sz="1883" spc="69" dirty="0">
                <a:latin typeface="Arial"/>
                <a:cs typeface="Arial"/>
              </a:rPr>
              <a:t> </a:t>
            </a:r>
            <a:r>
              <a:rPr sz="1883" spc="-20" dirty="0">
                <a:latin typeface="Arial"/>
                <a:cs typeface="Arial"/>
              </a:rPr>
              <a:t>videos.</a:t>
            </a:r>
            <a:endParaRPr sz="1883" dirty="0">
              <a:latin typeface="Arial"/>
              <a:cs typeface="Arial"/>
            </a:endParaRPr>
          </a:p>
          <a:p>
            <a:pPr marL="367447" indent="-291944" algn="just">
              <a:spcBef>
                <a:spcPts val="1021"/>
              </a:spcBef>
              <a:buClr>
                <a:srgbClr val="3333B2"/>
              </a:buClr>
              <a:buSzPct val="84210"/>
              <a:buChar char="■"/>
              <a:tabLst>
                <a:tab pos="367447" algn="l"/>
              </a:tabLst>
            </a:pPr>
            <a:r>
              <a:rPr sz="1883" dirty="0">
                <a:latin typeface="Arial"/>
                <a:cs typeface="Arial"/>
              </a:rPr>
              <a:t>Attend</a:t>
            </a:r>
            <a:r>
              <a:rPr sz="1883" spc="15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lectures</a:t>
            </a:r>
            <a:r>
              <a:rPr sz="1883" spc="15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and</a:t>
            </a:r>
            <a:r>
              <a:rPr sz="1883" spc="159" dirty="0">
                <a:latin typeface="Arial"/>
                <a:cs typeface="Arial"/>
              </a:rPr>
              <a:t> </a:t>
            </a:r>
            <a:r>
              <a:rPr sz="1883" spc="-20" dirty="0">
                <a:latin typeface="Arial"/>
                <a:cs typeface="Arial"/>
              </a:rPr>
              <a:t>seminars.</a:t>
            </a:r>
            <a:endParaRPr sz="1883" dirty="0">
              <a:latin typeface="Arial"/>
              <a:cs typeface="Arial"/>
            </a:endParaRPr>
          </a:p>
          <a:p>
            <a:pPr marL="367447" indent="-291944" algn="just">
              <a:spcBef>
                <a:spcPts val="1009"/>
              </a:spcBef>
              <a:buClr>
                <a:srgbClr val="3333B2"/>
              </a:buClr>
              <a:buSzPct val="84210"/>
              <a:buChar char="■"/>
              <a:tabLst>
                <a:tab pos="367447" algn="l"/>
              </a:tabLst>
            </a:pPr>
            <a:r>
              <a:rPr sz="1883" dirty="0">
                <a:latin typeface="Arial"/>
                <a:cs typeface="Arial"/>
              </a:rPr>
              <a:t>Participate</a:t>
            </a:r>
            <a:r>
              <a:rPr sz="1883" spc="218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in</a:t>
            </a:r>
            <a:r>
              <a:rPr sz="1883" spc="218" dirty="0">
                <a:latin typeface="Arial"/>
                <a:cs typeface="Arial"/>
              </a:rPr>
              <a:t> </a:t>
            </a:r>
            <a:r>
              <a:rPr sz="1883" dirty="0">
                <a:solidFill>
                  <a:srgbClr val="006600"/>
                </a:solidFill>
                <a:latin typeface="Arial"/>
                <a:cs typeface="Arial"/>
              </a:rPr>
              <a:t>programming</a:t>
            </a:r>
            <a:r>
              <a:rPr sz="1883" spc="226" dirty="0">
                <a:solidFill>
                  <a:srgbClr val="006600"/>
                </a:solidFill>
                <a:latin typeface="Arial"/>
                <a:cs typeface="Arial"/>
              </a:rPr>
              <a:t> </a:t>
            </a:r>
            <a:r>
              <a:rPr sz="1883" spc="-20" dirty="0">
                <a:solidFill>
                  <a:srgbClr val="006600"/>
                </a:solidFill>
                <a:latin typeface="Arial"/>
                <a:cs typeface="Arial"/>
              </a:rPr>
              <a:t>competition</a:t>
            </a:r>
            <a:r>
              <a:rPr sz="1883" spc="-20" dirty="0">
                <a:latin typeface="Arial"/>
                <a:cs typeface="Arial"/>
              </a:rPr>
              <a:t>s.</a:t>
            </a:r>
            <a:endParaRPr sz="1883" dirty="0">
              <a:latin typeface="Arial"/>
              <a:cs typeface="Arial"/>
            </a:endParaRPr>
          </a:p>
          <a:p>
            <a:pPr marL="367447" indent="-291944" algn="just">
              <a:spcBef>
                <a:spcPts val="1021"/>
              </a:spcBef>
              <a:buClr>
                <a:srgbClr val="3333B2"/>
              </a:buClr>
              <a:buSzPct val="84210"/>
              <a:buChar char="■"/>
              <a:tabLst>
                <a:tab pos="367447" algn="l"/>
              </a:tabLst>
            </a:pPr>
            <a:r>
              <a:rPr sz="1883" dirty="0">
                <a:latin typeface="Arial"/>
                <a:cs typeface="Arial"/>
              </a:rPr>
              <a:t>But</a:t>
            </a:r>
            <a:r>
              <a:rPr sz="1883" spc="10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most</a:t>
            </a:r>
            <a:r>
              <a:rPr sz="1883" spc="109" dirty="0">
                <a:latin typeface="Arial"/>
                <a:cs typeface="Arial"/>
              </a:rPr>
              <a:t> </a:t>
            </a:r>
            <a:r>
              <a:rPr sz="1883" spc="-20" dirty="0">
                <a:latin typeface="Arial"/>
                <a:cs typeface="Arial"/>
              </a:rPr>
              <a:t>importantly:</a:t>
            </a:r>
            <a:endParaRPr sz="1883" dirty="0">
              <a:latin typeface="Arial"/>
              <a:cs typeface="Arial"/>
            </a:endParaRPr>
          </a:p>
          <a:p>
            <a:pPr marL="367447" algn="just">
              <a:lnSpc>
                <a:spcPts val="3181"/>
              </a:lnSpc>
              <a:spcBef>
                <a:spcPts val="892"/>
              </a:spcBef>
            </a:pPr>
            <a:r>
              <a:rPr sz="2400" dirty="0">
                <a:solidFill>
                  <a:srgbClr val="CC0000"/>
                </a:solidFill>
                <a:latin typeface="Arial"/>
                <a:cs typeface="Arial"/>
              </a:rPr>
              <a:t>Write </a:t>
            </a:r>
            <a:r>
              <a:rPr sz="2400" spc="-20" dirty="0">
                <a:solidFill>
                  <a:srgbClr val="CC0000"/>
                </a:solidFill>
                <a:latin typeface="Arial"/>
                <a:cs typeface="Arial"/>
              </a:rPr>
              <a:t>code!</a:t>
            </a:r>
            <a:endParaRPr sz="2400" dirty="0">
              <a:solidFill>
                <a:srgbClr val="CC0000"/>
              </a:solidFill>
              <a:latin typeface="Arial"/>
              <a:cs typeface="Arial"/>
            </a:endParaRPr>
          </a:p>
          <a:p>
            <a:pPr marL="367447" algn="just">
              <a:lnSpc>
                <a:spcPts val="3181"/>
              </a:lnSpc>
            </a:pPr>
            <a:r>
              <a:rPr sz="2400" dirty="0">
                <a:solidFill>
                  <a:srgbClr val="CC0000"/>
                </a:solidFill>
                <a:latin typeface="Arial"/>
                <a:cs typeface="Arial"/>
              </a:rPr>
              <a:t>Write</a:t>
            </a:r>
            <a:r>
              <a:rPr sz="2400" spc="-40" dirty="0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CC0000"/>
                </a:solidFill>
                <a:latin typeface="Arial"/>
                <a:cs typeface="Arial"/>
              </a:rPr>
              <a:t>lots</a:t>
            </a:r>
            <a:r>
              <a:rPr sz="2400" spc="-30" dirty="0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CC0000"/>
                </a:solidFill>
                <a:latin typeface="Arial"/>
                <a:cs typeface="Arial"/>
              </a:rPr>
              <a:t>and</a:t>
            </a:r>
            <a:r>
              <a:rPr sz="2400" spc="-40" dirty="0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CC0000"/>
                </a:solidFill>
                <a:latin typeface="Arial"/>
                <a:cs typeface="Arial"/>
              </a:rPr>
              <a:t>lots</a:t>
            </a:r>
            <a:r>
              <a:rPr sz="2400" spc="-30" dirty="0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CC0000"/>
                </a:solidFill>
                <a:latin typeface="Arial"/>
                <a:cs typeface="Arial"/>
              </a:rPr>
              <a:t>and</a:t>
            </a:r>
            <a:r>
              <a:rPr sz="2400" spc="-40" dirty="0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CC0000"/>
                </a:solidFill>
                <a:latin typeface="Arial"/>
                <a:cs typeface="Arial"/>
              </a:rPr>
              <a:t>lots</a:t>
            </a:r>
            <a:r>
              <a:rPr sz="2400" spc="-30" dirty="0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CC0000"/>
                </a:solidFill>
                <a:latin typeface="Arial"/>
                <a:cs typeface="Arial"/>
              </a:rPr>
              <a:t>of</a:t>
            </a:r>
            <a:r>
              <a:rPr sz="2400" spc="-40" dirty="0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sz="2400" spc="-20" dirty="0">
                <a:solidFill>
                  <a:srgbClr val="CC0000"/>
                </a:solidFill>
                <a:latin typeface="Arial"/>
                <a:cs typeface="Arial"/>
              </a:rPr>
              <a:t>code!</a:t>
            </a:r>
            <a:endParaRPr sz="2400" dirty="0">
              <a:solidFill>
                <a:srgbClr val="CC0000"/>
              </a:solidFill>
              <a:latin typeface="Arial"/>
              <a:cs typeface="Arial"/>
            </a:endParaRPr>
          </a:p>
          <a:p>
            <a:pPr marL="367447" marR="524744" indent="-293202" algn="just">
              <a:lnSpc>
                <a:spcPct val="118900"/>
              </a:lnSpc>
              <a:spcBef>
                <a:spcPts val="357"/>
              </a:spcBef>
              <a:buClr>
                <a:srgbClr val="3333B2"/>
              </a:buClr>
              <a:buSzPct val="84210"/>
              <a:buChar char="■"/>
              <a:tabLst>
                <a:tab pos="367447" algn="l"/>
              </a:tabLst>
            </a:pPr>
            <a:r>
              <a:rPr sz="1883" dirty="0">
                <a:latin typeface="Arial"/>
                <a:cs typeface="Arial"/>
              </a:rPr>
              <a:t>The</a:t>
            </a:r>
            <a:r>
              <a:rPr sz="1883" spc="11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only</a:t>
            </a:r>
            <a:r>
              <a:rPr sz="1883" spc="11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way</a:t>
            </a:r>
            <a:r>
              <a:rPr sz="1883" spc="11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to</a:t>
            </a:r>
            <a:r>
              <a:rPr sz="1883" spc="11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truly</a:t>
            </a:r>
            <a:r>
              <a:rPr sz="1883" spc="12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learn</a:t>
            </a:r>
            <a:r>
              <a:rPr sz="1883" spc="11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a</a:t>
            </a:r>
            <a:r>
              <a:rPr sz="1883" spc="11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programming</a:t>
            </a:r>
            <a:r>
              <a:rPr sz="1883" spc="11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language</a:t>
            </a:r>
            <a:r>
              <a:rPr sz="1883" spc="11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well</a:t>
            </a:r>
            <a:r>
              <a:rPr sz="1883" spc="12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is</a:t>
            </a:r>
            <a:r>
              <a:rPr sz="1883" spc="11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to</a:t>
            </a:r>
            <a:r>
              <a:rPr sz="1883" spc="11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use</a:t>
            </a:r>
            <a:r>
              <a:rPr sz="1883" spc="119" dirty="0">
                <a:latin typeface="Arial"/>
                <a:cs typeface="Arial"/>
              </a:rPr>
              <a:t> </a:t>
            </a:r>
            <a:r>
              <a:rPr sz="1883" spc="-50" dirty="0">
                <a:latin typeface="Arial"/>
                <a:cs typeface="Arial"/>
              </a:rPr>
              <a:t>it </a:t>
            </a:r>
            <a:r>
              <a:rPr sz="1883" dirty="0">
                <a:latin typeface="Arial"/>
                <a:cs typeface="Arial"/>
              </a:rPr>
              <a:t>heavily</a:t>
            </a:r>
            <a:r>
              <a:rPr sz="1883" spc="10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(i.e.,</a:t>
            </a:r>
            <a:r>
              <a:rPr sz="1883" spc="10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write</a:t>
            </a:r>
            <a:r>
              <a:rPr sz="1883" spc="11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lots</a:t>
            </a:r>
            <a:r>
              <a:rPr sz="1883" spc="10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of</a:t>
            </a:r>
            <a:r>
              <a:rPr sz="1883" spc="10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code</a:t>
            </a:r>
            <a:r>
              <a:rPr sz="1883" spc="11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using</a:t>
            </a:r>
            <a:r>
              <a:rPr sz="1883" spc="109" dirty="0">
                <a:latin typeface="Arial"/>
                <a:cs typeface="Arial"/>
              </a:rPr>
              <a:t> </a:t>
            </a:r>
            <a:r>
              <a:rPr sz="1883" dirty="0">
                <a:latin typeface="Arial"/>
                <a:cs typeface="Arial"/>
              </a:rPr>
              <a:t>the</a:t>
            </a:r>
            <a:r>
              <a:rPr sz="1883" spc="119" dirty="0">
                <a:latin typeface="Arial"/>
                <a:cs typeface="Arial"/>
              </a:rPr>
              <a:t> </a:t>
            </a:r>
            <a:r>
              <a:rPr sz="1883" spc="-20" dirty="0">
                <a:latin typeface="Arial"/>
                <a:cs typeface="Arial"/>
              </a:rPr>
              <a:t>language).</a:t>
            </a:r>
            <a:endParaRPr sz="1883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xfrm>
            <a:off x="1535302" y="3342450"/>
            <a:ext cx="654710" cy="110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5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25168">
              <a:spcBef>
                <a:spcPts val="218"/>
              </a:spcBef>
            </a:pPr>
            <a:r>
              <a:rPr lang="en-US" spc="10" dirty="0"/>
              <a:t>Programming</a:t>
            </a:r>
            <a:r>
              <a:rPr lang="en-US" spc="70" dirty="0"/>
              <a:t> </a:t>
            </a:r>
            <a:r>
              <a:rPr lang="en-US" spc="10" dirty="0"/>
              <a:t>in</a:t>
            </a:r>
            <a:r>
              <a:rPr lang="en-US" spc="70" dirty="0"/>
              <a:t> </a:t>
            </a:r>
            <a:r>
              <a:rPr lang="en-US" spc="-25" dirty="0"/>
              <a:t>C++</a:t>
            </a:r>
            <a:endParaRPr spc="-50" dirty="0"/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xfrm>
            <a:off x="4384471" y="3342450"/>
            <a:ext cx="203200" cy="110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5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spcBef>
                <a:spcPts val="218"/>
              </a:spcBef>
            </a:pPr>
            <a:fld id="{81D60167-4931-47E6-BA6A-407CBD079E47}" type="slidenum">
              <a:rPr lang="en-US" spc="-25" smtClean="0"/>
              <a:pPr marL="102235">
                <a:spcBef>
                  <a:spcPts val="110"/>
                </a:spcBef>
              </a:pPr>
              <a:t>11</a:t>
            </a:fld>
            <a:endParaRPr spc="-40" dirty="0"/>
          </a:p>
        </p:txBody>
      </p:sp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457200" y="150813"/>
            <a:ext cx="79248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r>
              <a:rPr kumimoji="0" lang="en-US" sz="4000" b="0" i="0" u="none" strike="noStrike" kern="0" cap="none" spc="0" normalizeH="0" baseline="0" noProof="0">
                <a:ln>
                  <a:noFill/>
                </a:ln>
                <a:solidFill>
                  <a:srgbClr val="293A83"/>
                </a:solidFill>
                <a:effectLst/>
                <a:uLnTx/>
                <a:uFillTx/>
                <a:latin typeface="Arial" charset="0"/>
                <a:cs typeface="Arial" charset="0"/>
              </a:rPr>
              <a:t>Reference </a:t>
            </a:r>
          </a:p>
        </p:txBody>
      </p:sp>
      <p:sp>
        <p:nvSpPr>
          <p:cNvPr id="32771" name="Text Box 2"/>
          <p:cNvSpPr txBox="1">
            <a:spLocks noChangeArrowheads="1"/>
          </p:cNvSpPr>
          <p:nvPr/>
        </p:nvSpPr>
        <p:spPr bwMode="auto">
          <a:xfrm>
            <a:off x="304800" y="1143000"/>
            <a:ext cx="8382000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339725" indent="-339725" eaLnBrk="0" hangingPunct="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marL="342900" marR="0" lvl="0" indent="-342900" defTabSz="914400" eaLnBrk="0" fontAlgn="auto" latinLnBrk="0" hangingPunct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3399"/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j-lt"/>
                <a:cs typeface="Arial" charset="0"/>
              </a:rPr>
              <a:t>Reading Assignment</a:t>
            </a:r>
            <a:r>
              <a: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Arial" charset="0"/>
              </a:rPr>
              <a:t>: Chapters 13 and 14 </a:t>
            </a:r>
            <a:r>
              <a:rPr kumimoji="0" 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Arial" charset="0"/>
              </a:rPr>
              <a:t>of “C How to </a:t>
            </a:r>
            <a:r>
              <a:rPr kumimoji="0" lang="en-US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cs typeface="Arial" charset="0"/>
              </a:rPr>
              <a:t>Program”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cs typeface="Arial" charset="0"/>
            </a:endParaRPr>
          </a:p>
        </p:txBody>
      </p:sp>
      <p:sp>
        <p:nvSpPr>
          <p:cNvPr id="32772" name="Text Box 3"/>
          <p:cNvSpPr txBox="1">
            <a:spLocks noChangeArrowheads="1"/>
          </p:cNvSpPr>
          <p:nvPr/>
        </p:nvSpPr>
        <p:spPr bwMode="auto">
          <a:xfrm>
            <a:off x="3962400" y="6477000"/>
            <a:ext cx="609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eaLnBrk="0" hangingPunct="0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/>
            </a:pPr>
            <a:fld id="{49242773-A0CF-44AA-A06F-737BBBA1D179}" type="slidenum">
              <a:rPr kumimoji="0" lang="en-US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MS PGothic" pitchFamily="32" charset="-128"/>
                <a:cs typeface="Arial" charset="0"/>
              </a:rPr>
              <a:pPr marL="0" marR="0" lvl="0" indent="0" algn="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  <a:defRPr/>
              </a:pPr>
              <a:t>12</a:t>
            </a:fld>
            <a:endParaRPr kumimoji="0" lang="en-US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MS PGothic" pitchFamily="32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5753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File postfix 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Most compilers consider the source code file postfix:</a:t>
            </a:r>
          </a:p>
          <a:p>
            <a:pPr lvl="1" eaLnBrk="1" hangingPunct="1"/>
            <a:r>
              <a:rPr lang="en-US" dirty="0"/>
              <a:t>.c </a:t>
            </a:r>
            <a:r>
              <a:rPr lang="en-US" dirty="0">
                <a:sym typeface="Wingdings" pitchFamily="2" charset="2"/>
              </a:rPr>
              <a:t> C source code</a:t>
            </a:r>
          </a:p>
          <a:p>
            <a:pPr lvl="1" eaLnBrk="1" hangingPunct="1"/>
            <a:r>
              <a:rPr lang="en-US" dirty="0">
                <a:sym typeface="Wingdings" pitchFamily="2" charset="2"/>
              </a:rPr>
              <a:t>.cc , .</a:t>
            </a:r>
            <a:r>
              <a:rPr lang="en-US" dirty="0" err="1">
                <a:sym typeface="Wingdings" pitchFamily="2" charset="2"/>
              </a:rPr>
              <a:t>cpp</a:t>
            </a:r>
            <a:r>
              <a:rPr lang="en-US" dirty="0">
                <a:sym typeface="Wingdings" pitchFamily="2" charset="2"/>
              </a:rPr>
              <a:t>  C++ source code </a:t>
            </a:r>
          </a:p>
          <a:p>
            <a:pPr lvl="1" eaLnBrk="1" hangingPunct="1"/>
            <a:r>
              <a:rPr lang="en-US" dirty="0">
                <a:sym typeface="Wingdings" pitchFamily="2" charset="2"/>
              </a:rPr>
              <a:t>.h for header file  C and C++ codes</a:t>
            </a:r>
          </a:p>
          <a:p>
            <a:pPr lvl="1" eaLnBrk="1" hangingPunct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BCE772C-916D-4D78-A026-78C0642A0FE9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304800" y="163513"/>
            <a:ext cx="8382000" cy="762000"/>
          </a:xfrm>
        </p:spPr>
        <p:txBody>
          <a:bodyPr/>
          <a:lstStyle/>
          <a:p>
            <a:r>
              <a:rPr lang="en-US"/>
              <a:t>A program in multiple file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200"/>
              </a:spcBef>
            </a:pPr>
            <a:r>
              <a:rPr lang="en-US" sz="2400" dirty="0"/>
              <a:t>We can create our ".h" files</a:t>
            </a:r>
          </a:p>
          <a:p>
            <a:pPr>
              <a:spcBef>
                <a:spcPts val="200"/>
              </a:spcBef>
            </a:pPr>
            <a:r>
              <a:rPr lang="en-US" sz="2400" dirty="0" err="1"/>
              <a:t>func.c</a:t>
            </a:r>
            <a:endParaRPr lang="en-US" sz="2400" dirty="0"/>
          </a:p>
          <a:p>
            <a:pPr marL="2874963">
              <a:spcBef>
                <a:spcPts val="200"/>
              </a:spcBef>
              <a:buFont typeface="Wingdings" pitchFamily="2" charset="2"/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2874963">
              <a:spcBef>
                <a:spcPts val="200"/>
              </a:spcBef>
              <a:buFont typeface="Wingdings" pitchFamily="2" charset="2"/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f(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x) {</a:t>
            </a:r>
          </a:p>
          <a:p>
            <a:pPr marL="2874963">
              <a:spcBef>
                <a:spcPts val="200"/>
              </a:spcBef>
              <a:buFont typeface="Wingdings" pitchFamily="2" charset="2"/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("%d", x);</a:t>
            </a:r>
          </a:p>
          <a:p>
            <a:pPr marL="2874963">
              <a:spcBef>
                <a:spcPts val="200"/>
              </a:spcBef>
              <a:buFont typeface="Wingdings" pitchFamily="2" charset="2"/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spcBef>
                <a:spcPts val="200"/>
              </a:spcBef>
            </a:pPr>
            <a:r>
              <a:rPr lang="en-US" sz="2400" dirty="0" err="1"/>
              <a:t>func.h</a:t>
            </a:r>
            <a:endParaRPr lang="en-US" sz="2400" dirty="0"/>
          </a:p>
          <a:p>
            <a:pPr algn="ctr">
              <a:spcBef>
                <a:spcPts val="200"/>
              </a:spcBef>
              <a:buFont typeface="Wingdings" pitchFamily="2" charset="2"/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f(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spcBef>
                <a:spcPts val="200"/>
              </a:spcBef>
            </a:pPr>
            <a:r>
              <a:rPr lang="en-US" sz="2400" dirty="0" err="1"/>
              <a:t>main.c</a:t>
            </a:r>
            <a:endParaRPr lang="en-US" sz="2400" dirty="0"/>
          </a:p>
          <a:p>
            <a:pPr marL="2874963">
              <a:spcBef>
                <a:spcPts val="200"/>
              </a:spcBef>
              <a:buFont typeface="Wingdings" pitchFamily="2" charset="2"/>
              <a:buNone/>
            </a:pP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"</a:t>
            </a:r>
            <a:r>
              <a:rPr lang="en-US" sz="2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func.h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pPr marL="2874963">
              <a:spcBef>
                <a:spcPts val="200"/>
              </a:spcBef>
              <a:buFont typeface="Wingdings" pitchFamily="2" charset="2"/>
              <a:buNone/>
            </a:pP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main(void){</a:t>
            </a:r>
          </a:p>
          <a:p>
            <a:pPr marL="2874963">
              <a:spcBef>
                <a:spcPts val="200"/>
              </a:spcBef>
              <a:buFont typeface="Wingdings" pitchFamily="2" charset="2"/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f(20);</a:t>
            </a:r>
          </a:p>
          <a:p>
            <a:pPr marL="2874963">
              <a:spcBef>
                <a:spcPts val="200"/>
              </a:spcBef>
              <a:buFont typeface="Wingdings" pitchFamily="2" charset="2"/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spcBef>
                <a:spcPts val="200"/>
              </a:spcBef>
              <a:buFont typeface="Wingdings" pitchFamily="2" charset="2"/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83FD020-9CAD-4180-BF90-B553AA6758E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304800" y="163513"/>
            <a:ext cx="8382000" cy="762000"/>
          </a:xfrm>
        </p:spPr>
        <p:txBody>
          <a:bodyPr/>
          <a:lstStyle/>
          <a:p>
            <a:r>
              <a:rPr lang="en-US"/>
              <a:t>Preprocessor Command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can use preprocessor commands to control how our code is compiled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Conditional compilation</a:t>
            </a:r>
            <a:r>
              <a:rPr lang="en-US" dirty="0"/>
              <a:t> </a:t>
            </a:r>
          </a:p>
          <a:p>
            <a:r>
              <a:rPr lang="en-US" dirty="0"/>
              <a:t>Main preprocessor commands</a:t>
            </a:r>
          </a:p>
          <a:p>
            <a:pPr lvl="1"/>
            <a:r>
              <a:rPr lang="en-US" sz="2400" dirty="0"/>
              <a:t>#define XYZ </a:t>
            </a:r>
            <a:r>
              <a:rPr lang="en-US" sz="2400" dirty="0">
                <a:sym typeface="Wingdings" pitchFamily="2" charset="2"/>
              </a:rPr>
              <a:t> define XYZ as a preprocessor definition (value is not important) </a:t>
            </a:r>
          </a:p>
          <a:p>
            <a:pPr lvl="1"/>
            <a:r>
              <a:rPr lang="en-US" sz="2400" dirty="0">
                <a:sym typeface="Wingdings" pitchFamily="2" charset="2"/>
              </a:rPr>
              <a:t>#ifdef XYZ  is true if XYZ is defined</a:t>
            </a:r>
          </a:p>
          <a:p>
            <a:pPr lvl="1"/>
            <a:r>
              <a:rPr lang="en-US" sz="2400" dirty="0">
                <a:sym typeface="Wingdings" pitchFamily="2" charset="2"/>
              </a:rPr>
              <a:t>#ifndef XYZ  is true if XYZ is not defined  </a:t>
            </a:r>
          </a:p>
          <a:p>
            <a:pPr lvl="1"/>
            <a:r>
              <a:rPr lang="en-US" sz="2400" dirty="0">
                <a:sym typeface="Wingdings" pitchFamily="2" charset="2"/>
              </a:rPr>
              <a:t>#if XYZ  is true if XYZ != 0</a:t>
            </a:r>
          </a:p>
          <a:p>
            <a:pPr lvl="1"/>
            <a:r>
              <a:rPr lang="en-US" sz="2400" dirty="0">
                <a:sym typeface="Wingdings" pitchFamily="2" charset="2"/>
              </a:rPr>
              <a:t>#endif  End of a if block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04AC32-E614-4B26-912F-E68C5D1974C7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304800" y="163513"/>
            <a:ext cx="8066088" cy="762000"/>
          </a:xfrm>
        </p:spPr>
        <p:txBody>
          <a:bodyPr/>
          <a:lstStyle/>
          <a:p>
            <a:r>
              <a:rPr lang="en-US"/>
              <a:t>Preprocessor Command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#define ABC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#define XYZ 1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int main(){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ifdef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ABC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("ABC is defined \n");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endif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("I am here\n");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#if XYZ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("XYZ is defined and is not 0\n");</a:t>
            </a: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endif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ts val="300"/>
              </a:spcBef>
              <a:buFont typeface="Wingdings" pitchFamily="2" charset="2"/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D94269-D9B4-4FE7-8228-EDBB1D2CB6A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304800" y="163513"/>
            <a:ext cx="8066088" cy="762000"/>
          </a:xfrm>
        </p:spPr>
        <p:txBody>
          <a:bodyPr/>
          <a:lstStyle/>
          <a:p>
            <a:r>
              <a:rPr lang="en-US" sz="3200"/>
              <a:t>Use Preprocess Commands for Debugging 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#define DEBUG 1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f(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x){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#if DEBUG 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("We are in file = %s, in function %s, in line %d\n", __FILE__, __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__, __LINE__);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endif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return x;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main(void){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#if DEBUG 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("We are in file = %s, in function %s, in line %d\n", __FILE__, __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func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__, __LINE__);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#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endif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f(10);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getchar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return 0;          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r>
              <a:rPr lang="en-US" sz="16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spcBef>
                <a:spcPct val="0"/>
              </a:spcBef>
              <a:buFont typeface="Wingdings" pitchFamily="2" charset="2"/>
              <a:buNone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8669CC1-D742-4002-B854-B5AB1925B6A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5753" y="223663"/>
            <a:ext cx="7951015" cy="638424"/>
          </a:xfrm>
          <a:prstGeom prst="rect">
            <a:avLst/>
          </a:prstGeom>
        </p:spPr>
        <p:txBody>
          <a:bodyPr vert="horz" wrap="square" lIns="0" tIns="22650" rIns="0" bIns="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25168">
              <a:spcBef>
                <a:spcPts val="178"/>
              </a:spcBef>
            </a:pPr>
            <a:r>
              <a:rPr spc="-20" dirty="0"/>
              <a:t>Formatting,</a:t>
            </a:r>
            <a:r>
              <a:rPr spc="-50" dirty="0"/>
              <a:t> </a:t>
            </a:r>
            <a:r>
              <a:rPr dirty="0"/>
              <a:t>Naming,</a:t>
            </a:r>
            <a:r>
              <a:rPr spc="-40" dirty="0"/>
              <a:t> </a:t>
            </a:r>
            <a:r>
              <a:rPr spc="-20" dirty="0"/>
              <a:t>Documenting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97428" y="1371600"/>
            <a:ext cx="8349143" cy="4332869"/>
          </a:xfrm>
          <a:prstGeom prst="rect">
            <a:avLst/>
          </a:prstGeom>
        </p:spPr>
        <p:txBody>
          <a:bodyPr vert="horz" wrap="square" lIns="0" tIns="18875" rIns="0" bIns="0" rtlCol="0">
            <a:spAutoFit/>
          </a:bodyPr>
          <a:lstStyle/>
          <a:p>
            <a:pPr marL="367447" marR="402681" indent="-293202" algn="just">
              <a:lnSpc>
                <a:spcPct val="113999"/>
              </a:lnSpc>
              <a:spcBef>
                <a:spcPts val="149"/>
              </a:spcBef>
              <a:buClr>
                <a:srgbClr val="3333B2"/>
              </a:buClr>
              <a:buSzPct val="84210"/>
              <a:buChar char="■"/>
              <a:tabLst>
                <a:tab pos="367447" algn="l"/>
              </a:tabLst>
            </a:pPr>
            <a:r>
              <a:rPr sz="1600" b="0" dirty="0">
                <a:latin typeface="Arial"/>
                <a:cs typeface="Arial"/>
              </a:rPr>
              <a:t>Be</a:t>
            </a:r>
            <a:r>
              <a:rPr sz="1600" b="0" spc="9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consistent</a:t>
            </a:r>
            <a:r>
              <a:rPr sz="1600" b="0" spc="9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with</a:t>
            </a:r>
            <a:r>
              <a:rPr sz="1600" b="0" spc="9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the</a:t>
            </a:r>
            <a:r>
              <a:rPr sz="1600" b="0" spc="99" dirty="0">
                <a:latin typeface="Arial"/>
                <a:cs typeface="Arial"/>
              </a:rPr>
              <a:t> </a:t>
            </a:r>
            <a:r>
              <a:rPr b="0" i="1" dirty="0">
                <a:solidFill>
                  <a:srgbClr val="FF00FF"/>
                </a:solidFill>
                <a:latin typeface="Times New Roman"/>
                <a:cs typeface="Times New Roman"/>
              </a:rPr>
              <a:t>formatting</a:t>
            </a:r>
            <a:r>
              <a:rPr b="0" i="1" spc="89" dirty="0">
                <a:solidFill>
                  <a:srgbClr val="FF00FF"/>
                </a:solidFill>
                <a:latin typeface="Times New Roman"/>
                <a:cs typeface="Times New Roman"/>
              </a:rPr>
              <a:t> </a:t>
            </a:r>
            <a:r>
              <a:rPr sz="1600" b="0" dirty="0">
                <a:latin typeface="Arial"/>
                <a:cs typeface="Arial"/>
              </a:rPr>
              <a:t>of</a:t>
            </a:r>
            <a:r>
              <a:rPr sz="1600" b="0" spc="9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the</a:t>
            </a:r>
            <a:r>
              <a:rPr sz="1600" b="0" spc="9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source</a:t>
            </a:r>
            <a:r>
              <a:rPr sz="1600" b="0" spc="9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code</a:t>
            </a:r>
            <a:r>
              <a:rPr sz="1600" b="0" spc="9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(e.g.,</a:t>
            </a:r>
            <a:r>
              <a:rPr sz="1600" b="0" spc="109" dirty="0">
                <a:latin typeface="Arial"/>
                <a:cs typeface="Arial"/>
              </a:rPr>
              <a:t> </a:t>
            </a:r>
            <a:r>
              <a:rPr sz="1600" b="0" spc="-20" dirty="0">
                <a:latin typeface="Arial"/>
                <a:cs typeface="Arial"/>
              </a:rPr>
              <a:t>indentation </a:t>
            </a:r>
            <a:r>
              <a:rPr sz="1600" b="0" dirty="0">
                <a:latin typeface="Arial"/>
                <a:cs typeface="Arial"/>
              </a:rPr>
              <a:t>strategy,</a:t>
            </a:r>
            <a:r>
              <a:rPr sz="1600" b="0" spc="11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tabs</a:t>
            </a:r>
            <a:r>
              <a:rPr sz="1600" b="0" spc="12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versus</a:t>
            </a:r>
            <a:r>
              <a:rPr sz="1600" b="0" spc="12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spaces,</a:t>
            </a:r>
            <a:r>
              <a:rPr sz="1600" b="0" spc="12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spacing,</a:t>
            </a:r>
            <a:r>
              <a:rPr sz="1600" b="0" spc="129" dirty="0">
                <a:latin typeface="Arial"/>
                <a:cs typeface="Arial"/>
              </a:rPr>
              <a:t> </a:t>
            </a:r>
            <a:r>
              <a:rPr sz="1600" b="0" spc="-20" dirty="0">
                <a:latin typeface="Arial"/>
                <a:cs typeface="Arial"/>
              </a:rPr>
              <a:t>brackets/parentheses).</a:t>
            </a:r>
            <a:endParaRPr sz="1600" b="0" dirty="0">
              <a:latin typeface="Arial"/>
              <a:cs typeface="Arial"/>
            </a:endParaRPr>
          </a:p>
          <a:p>
            <a:pPr marL="367447" indent="-291944" algn="just">
              <a:spcBef>
                <a:spcPts val="1021"/>
              </a:spcBef>
              <a:buClr>
                <a:srgbClr val="3333B2"/>
              </a:buClr>
              <a:buSzPct val="84210"/>
              <a:buChar char="■"/>
              <a:tabLst>
                <a:tab pos="367447" algn="l"/>
              </a:tabLst>
            </a:pPr>
            <a:r>
              <a:rPr sz="1600" b="0" dirty="0">
                <a:latin typeface="Arial"/>
                <a:cs typeface="Arial"/>
              </a:rPr>
              <a:t>Avoid</a:t>
            </a:r>
            <a:r>
              <a:rPr sz="1600" b="0" spc="12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a</a:t>
            </a:r>
            <a:r>
              <a:rPr sz="1600" b="0" spc="13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formatting</a:t>
            </a:r>
            <a:r>
              <a:rPr sz="1600" b="0" spc="13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style</a:t>
            </a:r>
            <a:r>
              <a:rPr sz="1600" b="0" spc="13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that</a:t>
            </a:r>
            <a:r>
              <a:rPr sz="1600" b="0" spc="13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runs</a:t>
            </a:r>
            <a:r>
              <a:rPr sz="1600" b="0" spc="13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against</a:t>
            </a:r>
            <a:r>
              <a:rPr sz="1600" b="0" spc="13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common</a:t>
            </a:r>
            <a:r>
              <a:rPr sz="1600" b="0" spc="129" dirty="0">
                <a:latin typeface="Arial"/>
                <a:cs typeface="Arial"/>
              </a:rPr>
              <a:t> </a:t>
            </a:r>
            <a:r>
              <a:rPr sz="1600" b="0" spc="-20" dirty="0">
                <a:latin typeface="Arial"/>
                <a:cs typeface="Arial"/>
              </a:rPr>
              <a:t>practices.</a:t>
            </a:r>
            <a:endParaRPr sz="1600" b="0" dirty="0">
              <a:latin typeface="Arial"/>
              <a:cs typeface="Arial"/>
            </a:endParaRPr>
          </a:p>
          <a:p>
            <a:pPr marL="367447" marR="60402" indent="-293202" algn="just">
              <a:lnSpc>
                <a:spcPct val="113999"/>
              </a:lnSpc>
              <a:spcBef>
                <a:spcPts val="357"/>
              </a:spcBef>
              <a:buClr>
                <a:srgbClr val="3333B2"/>
              </a:buClr>
              <a:buSzPct val="84210"/>
              <a:buChar char="■"/>
              <a:tabLst>
                <a:tab pos="367447" algn="l"/>
              </a:tabLst>
            </a:pPr>
            <a:r>
              <a:rPr sz="1600" b="0" dirty="0">
                <a:latin typeface="Arial"/>
                <a:cs typeface="Arial"/>
              </a:rPr>
              <a:t>Be</a:t>
            </a:r>
            <a:r>
              <a:rPr sz="1600" b="0" spc="8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consistent</a:t>
            </a:r>
            <a:r>
              <a:rPr sz="1600" b="0" spc="9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in</a:t>
            </a:r>
            <a:r>
              <a:rPr sz="1600" b="0" spc="8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the</a:t>
            </a:r>
            <a:r>
              <a:rPr sz="1600" b="0" spc="99" dirty="0">
                <a:latin typeface="Arial"/>
                <a:cs typeface="Arial"/>
              </a:rPr>
              <a:t> </a:t>
            </a:r>
            <a:r>
              <a:rPr b="0" i="1" dirty="0">
                <a:solidFill>
                  <a:srgbClr val="FF00FF"/>
                </a:solidFill>
                <a:latin typeface="Times New Roman"/>
                <a:cs typeface="Times New Roman"/>
              </a:rPr>
              <a:t>naming</a:t>
            </a:r>
            <a:r>
              <a:rPr b="0" i="1" spc="79" dirty="0">
                <a:solidFill>
                  <a:srgbClr val="FF00FF"/>
                </a:solidFill>
                <a:latin typeface="Times New Roman"/>
                <a:cs typeface="Times New Roman"/>
              </a:rPr>
              <a:t> </a:t>
            </a:r>
            <a:r>
              <a:rPr b="0" i="1" spc="-20" dirty="0">
                <a:solidFill>
                  <a:srgbClr val="FF00FF"/>
                </a:solidFill>
                <a:latin typeface="Times New Roman"/>
                <a:cs typeface="Times New Roman"/>
              </a:rPr>
              <a:t>conventions</a:t>
            </a:r>
            <a:r>
              <a:rPr b="0" i="1" spc="69" dirty="0">
                <a:solidFill>
                  <a:srgbClr val="FF00FF"/>
                </a:solidFill>
                <a:latin typeface="Times New Roman"/>
                <a:cs typeface="Times New Roman"/>
              </a:rPr>
              <a:t> </a:t>
            </a:r>
            <a:r>
              <a:rPr sz="1600" b="0" dirty="0">
                <a:latin typeface="Arial"/>
                <a:cs typeface="Arial"/>
              </a:rPr>
              <a:t>used</a:t>
            </a:r>
            <a:r>
              <a:rPr sz="1600" b="0" spc="9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for</a:t>
            </a:r>
            <a:r>
              <a:rPr sz="1600" b="0" spc="9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identifiers</a:t>
            </a:r>
            <a:r>
              <a:rPr sz="1600" b="0" spc="8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(e.g.,</a:t>
            </a:r>
            <a:r>
              <a:rPr sz="1600" b="0" spc="99" dirty="0">
                <a:latin typeface="Arial"/>
                <a:cs typeface="Arial"/>
              </a:rPr>
              <a:t> </a:t>
            </a:r>
            <a:r>
              <a:rPr sz="1600" b="0" spc="-20" dirty="0">
                <a:latin typeface="Arial"/>
                <a:cs typeface="Arial"/>
              </a:rPr>
              <a:t>names </a:t>
            </a:r>
            <a:r>
              <a:rPr sz="1600" b="0" dirty="0">
                <a:latin typeface="Arial"/>
                <a:cs typeface="Arial"/>
              </a:rPr>
              <a:t>of</a:t>
            </a:r>
            <a:r>
              <a:rPr sz="1600" b="0" spc="168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objects,</a:t>
            </a:r>
            <a:r>
              <a:rPr sz="1600" b="0" spc="168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functions,</a:t>
            </a:r>
            <a:r>
              <a:rPr sz="1600" b="0" spc="178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namespaces,</a:t>
            </a:r>
            <a:r>
              <a:rPr sz="1600" b="0" spc="168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types)</a:t>
            </a:r>
            <a:r>
              <a:rPr sz="1600" b="0" spc="168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and</a:t>
            </a:r>
            <a:r>
              <a:rPr sz="1600" b="0" spc="178" dirty="0">
                <a:latin typeface="Arial"/>
                <a:cs typeface="Arial"/>
              </a:rPr>
              <a:t> </a:t>
            </a:r>
            <a:r>
              <a:rPr sz="1600" b="0" spc="-20" dirty="0">
                <a:latin typeface="Arial"/>
                <a:cs typeface="Arial"/>
              </a:rPr>
              <a:t>files.</a:t>
            </a:r>
            <a:endParaRPr sz="1600" b="0" dirty="0">
              <a:latin typeface="Arial"/>
              <a:cs typeface="Arial"/>
            </a:endParaRPr>
          </a:p>
          <a:p>
            <a:pPr marL="367447" indent="-291944" algn="just">
              <a:spcBef>
                <a:spcPts val="1021"/>
              </a:spcBef>
              <a:buClr>
                <a:srgbClr val="3333B2"/>
              </a:buClr>
              <a:buSzPct val="84210"/>
              <a:buChar char="■"/>
              <a:tabLst>
                <a:tab pos="367447" algn="l"/>
              </a:tabLst>
            </a:pPr>
            <a:r>
              <a:rPr sz="1600" b="0" dirty="0">
                <a:latin typeface="Arial"/>
                <a:cs typeface="Arial"/>
              </a:rPr>
              <a:t>Avoid</a:t>
            </a:r>
            <a:r>
              <a:rPr sz="1600" b="0" spc="14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bizarre</a:t>
            </a:r>
            <a:r>
              <a:rPr sz="1600" b="0" spc="15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naming</a:t>
            </a:r>
            <a:r>
              <a:rPr sz="1600" b="0" spc="15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conventions</a:t>
            </a:r>
            <a:r>
              <a:rPr sz="1600" b="0" spc="14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that</a:t>
            </a:r>
            <a:r>
              <a:rPr sz="1600" b="0" spc="15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run</a:t>
            </a:r>
            <a:r>
              <a:rPr sz="1600" b="0" spc="15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against</a:t>
            </a:r>
            <a:r>
              <a:rPr sz="1600" b="0" spc="14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common</a:t>
            </a:r>
            <a:r>
              <a:rPr sz="1600" b="0" spc="159" dirty="0">
                <a:latin typeface="Arial"/>
                <a:cs typeface="Arial"/>
              </a:rPr>
              <a:t> </a:t>
            </a:r>
            <a:r>
              <a:rPr sz="1600" b="0" spc="-20" dirty="0">
                <a:latin typeface="Arial"/>
                <a:cs typeface="Arial"/>
              </a:rPr>
              <a:t>practices.</a:t>
            </a:r>
            <a:endParaRPr sz="1600" b="0" dirty="0">
              <a:latin typeface="Arial"/>
              <a:cs typeface="Arial"/>
            </a:endParaRPr>
          </a:p>
          <a:p>
            <a:pPr marL="367447" marR="132130" indent="-293202" algn="just">
              <a:lnSpc>
                <a:spcPct val="116399"/>
              </a:lnSpc>
              <a:spcBef>
                <a:spcPts val="287"/>
              </a:spcBef>
              <a:buClr>
                <a:srgbClr val="3333B2"/>
              </a:buClr>
              <a:buSzPct val="72727"/>
              <a:buFont typeface="Arial"/>
              <a:buChar char="■"/>
              <a:tabLst>
                <a:tab pos="367447" algn="l"/>
              </a:tabLst>
            </a:pPr>
            <a:r>
              <a:rPr b="0" i="1" dirty="0">
                <a:solidFill>
                  <a:srgbClr val="FF00FF"/>
                </a:solidFill>
                <a:latin typeface="Times New Roman"/>
                <a:cs typeface="Times New Roman"/>
              </a:rPr>
              <a:t>Comment</a:t>
            </a:r>
            <a:r>
              <a:rPr b="0" i="1" spc="79" dirty="0">
                <a:solidFill>
                  <a:srgbClr val="FF00FF"/>
                </a:solidFill>
                <a:latin typeface="Times New Roman"/>
                <a:cs typeface="Times New Roman"/>
              </a:rPr>
              <a:t> </a:t>
            </a:r>
            <a:r>
              <a:rPr sz="1600" b="0" dirty="0">
                <a:latin typeface="Arial"/>
                <a:cs typeface="Arial"/>
              </a:rPr>
              <a:t>your</a:t>
            </a:r>
            <a:r>
              <a:rPr sz="1600" b="0" spc="9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code.</a:t>
            </a:r>
            <a:r>
              <a:rPr sz="1600" b="0" spc="258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If</a:t>
            </a:r>
            <a:r>
              <a:rPr sz="1600" b="0" spc="9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code</a:t>
            </a:r>
            <a:r>
              <a:rPr sz="1600" b="0" spc="10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is</a:t>
            </a:r>
            <a:r>
              <a:rPr sz="1600" b="0" spc="9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well</a:t>
            </a:r>
            <a:r>
              <a:rPr sz="1600" b="0" spc="9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documented,</a:t>
            </a:r>
            <a:r>
              <a:rPr sz="1600" b="0" spc="10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it</a:t>
            </a:r>
            <a:r>
              <a:rPr sz="1600" b="0" spc="9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should</a:t>
            </a:r>
            <a:r>
              <a:rPr sz="1600" b="0" spc="10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be</a:t>
            </a:r>
            <a:r>
              <a:rPr sz="1600" b="0" spc="9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possible</a:t>
            </a:r>
            <a:r>
              <a:rPr sz="1600" b="0" spc="99" dirty="0">
                <a:latin typeface="Arial"/>
                <a:cs typeface="Arial"/>
              </a:rPr>
              <a:t> </a:t>
            </a:r>
            <a:r>
              <a:rPr sz="1600" b="0" spc="-50" dirty="0">
                <a:latin typeface="Arial"/>
                <a:cs typeface="Arial"/>
              </a:rPr>
              <a:t>to </a:t>
            </a:r>
            <a:r>
              <a:rPr sz="1600" b="0" dirty="0">
                <a:latin typeface="Arial"/>
                <a:cs typeface="Arial"/>
              </a:rPr>
              <a:t>quickly</a:t>
            </a:r>
            <a:r>
              <a:rPr sz="1600" b="0" spc="14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ascertain</a:t>
            </a:r>
            <a:r>
              <a:rPr sz="1600" b="0" spc="14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what</a:t>
            </a:r>
            <a:r>
              <a:rPr sz="1600" b="0" spc="14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the</a:t>
            </a:r>
            <a:r>
              <a:rPr sz="1600" b="0" spc="15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code</a:t>
            </a:r>
            <a:r>
              <a:rPr sz="1600" b="0" spc="14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is</a:t>
            </a:r>
            <a:r>
              <a:rPr sz="1600" b="0" spc="14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doing</a:t>
            </a:r>
            <a:r>
              <a:rPr sz="1600" b="0" spc="14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without</a:t>
            </a:r>
            <a:r>
              <a:rPr sz="1600" b="0" spc="15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any</a:t>
            </a:r>
            <a:r>
              <a:rPr sz="1600" b="0" spc="14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prior</a:t>
            </a:r>
            <a:r>
              <a:rPr sz="1600" b="0" spc="14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knowledge</a:t>
            </a:r>
            <a:r>
              <a:rPr sz="1600" b="0" spc="149" dirty="0">
                <a:latin typeface="Arial"/>
                <a:cs typeface="Arial"/>
              </a:rPr>
              <a:t> </a:t>
            </a:r>
            <a:r>
              <a:rPr sz="1600" b="0" spc="-50" dirty="0">
                <a:latin typeface="Arial"/>
                <a:cs typeface="Arial"/>
              </a:rPr>
              <a:t>of </a:t>
            </a:r>
            <a:r>
              <a:rPr sz="1600" b="0" dirty="0">
                <a:latin typeface="Arial"/>
                <a:cs typeface="Arial"/>
              </a:rPr>
              <a:t>the</a:t>
            </a:r>
            <a:r>
              <a:rPr sz="1600" b="0" spc="79" dirty="0">
                <a:latin typeface="Arial"/>
                <a:cs typeface="Arial"/>
              </a:rPr>
              <a:t> </a:t>
            </a:r>
            <a:r>
              <a:rPr sz="1600" b="0" spc="-20" dirty="0">
                <a:latin typeface="Arial"/>
                <a:cs typeface="Arial"/>
              </a:rPr>
              <a:t>code.</a:t>
            </a:r>
            <a:endParaRPr sz="1600" b="0" dirty="0">
              <a:latin typeface="Arial"/>
              <a:cs typeface="Arial"/>
            </a:endParaRPr>
          </a:p>
          <a:p>
            <a:pPr marL="367447" marR="235317" indent="-293202" algn="just">
              <a:lnSpc>
                <a:spcPct val="113999"/>
              </a:lnSpc>
              <a:spcBef>
                <a:spcPts val="357"/>
              </a:spcBef>
              <a:buClr>
                <a:srgbClr val="3333B2"/>
              </a:buClr>
              <a:buSzPct val="84210"/>
              <a:buChar char="■"/>
              <a:tabLst>
                <a:tab pos="367447" algn="l"/>
              </a:tabLst>
            </a:pPr>
            <a:r>
              <a:rPr sz="1600" b="0" dirty="0">
                <a:latin typeface="Arial"/>
                <a:cs typeface="Arial"/>
              </a:rPr>
              <a:t>Use</a:t>
            </a:r>
            <a:r>
              <a:rPr sz="1600" b="0" spc="79" dirty="0">
                <a:latin typeface="Arial"/>
                <a:cs typeface="Arial"/>
              </a:rPr>
              <a:t> </a:t>
            </a:r>
            <a:r>
              <a:rPr b="0" i="1" dirty="0">
                <a:solidFill>
                  <a:srgbClr val="FF00FF"/>
                </a:solidFill>
                <a:latin typeface="Times New Roman"/>
                <a:cs typeface="Times New Roman"/>
              </a:rPr>
              <a:t>meaningful</a:t>
            </a:r>
            <a:r>
              <a:rPr b="0" i="1" spc="69" dirty="0">
                <a:solidFill>
                  <a:srgbClr val="FF00FF"/>
                </a:solidFill>
                <a:latin typeface="Times New Roman"/>
                <a:cs typeface="Times New Roman"/>
              </a:rPr>
              <a:t> </a:t>
            </a:r>
            <a:r>
              <a:rPr b="0" i="1" dirty="0">
                <a:solidFill>
                  <a:srgbClr val="FF00FF"/>
                </a:solidFill>
                <a:latin typeface="Times New Roman"/>
                <a:cs typeface="Times New Roman"/>
              </a:rPr>
              <a:t>names</a:t>
            </a:r>
            <a:r>
              <a:rPr b="0" i="1" spc="69" dirty="0">
                <a:solidFill>
                  <a:srgbClr val="FF00FF"/>
                </a:solidFill>
                <a:latin typeface="Times New Roman"/>
                <a:cs typeface="Times New Roman"/>
              </a:rPr>
              <a:t> </a:t>
            </a:r>
            <a:r>
              <a:rPr sz="1600" b="0" dirty="0">
                <a:latin typeface="Arial"/>
                <a:cs typeface="Arial"/>
              </a:rPr>
              <a:t>for</a:t>
            </a:r>
            <a:r>
              <a:rPr sz="1600" b="0" spc="8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identifiers</a:t>
            </a:r>
            <a:r>
              <a:rPr sz="1600" b="0" spc="8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(e.g.,</a:t>
            </a:r>
            <a:r>
              <a:rPr sz="1600" b="0" spc="7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names</a:t>
            </a:r>
            <a:r>
              <a:rPr sz="1600" b="0" spc="8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of</a:t>
            </a:r>
            <a:r>
              <a:rPr sz="1600" b="0" spc="8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objects,</a:t>
            </a:r>
            <a:r>
              <a:rPr sz="1600" b="0" spc="89" dirty="0">
                <a:latin typeface="Arial"/>
                <a:cs typeface="Arial"/>
              </a:rPr>
              <a:t> </a:t>
            </a:r>
            <a:r>
              <a:rPr sz="1600" b="0" spc="-20" dirty="0">
                <a:latin typeface="Arial"/>
                <a:cs typeface="Arial"/>
              </a:rPr>
              <a:t>functions, </a:t>
            </a:r>
            <a:r>
              <a:rPr sz="1600" b="0" dirty="0">
                <a:latin typeface="Arial"/>
                <a:cs typeface="Arial"/>
              </a:rPr>
              <a:t>types,</a:t>
            </a:r>
            <a:r>
              <a:rPr sz="1600" b="0" spc="12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etc.).</a:t>
            </a:r>
            <a:r>
              <a:rPr sz="1600" b="0" spc="287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This</a:t>
            </a:r>
            <a:r>
              <a:rPr sz="1600" b="0" spc="12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improves</a:t>
            </a:r>
            <a:r>
              <a:rPr sz="1600" b="0" spc="13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the</a:t>
            </a:r>
            <a:r>
              <a:rPr sz="1600" b="0" spc="12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readability</a:t>
            </a:r>
            <a:r>
              <a:rPr sz="1600" b="0" spc="12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of</a:t>
            </a:r>
            <a:r>
              <a:rPr sz="1600" b="0" spc="129" dirty="0">
                <a:latin typeface="Arial"/>
                <a:cs typeface="Arial"/>
              </a:rPr>
              <a:t> </a:t>
            </a:r>
            <a:r>
              <a:rPr sz="1600" b="0" spc="-20" dirty="0">
                <a:latin typeface="Arial"/>
                <a:cs typeface="Arial"/>
              </a:rPr>
              <a:t>code.</a:t>
            </a:r>
            <a:endParaRPr sz="1600" b="0" dirty="0">
              <a:latin typeface="Arial"/>
              <a:cs typeface="Arial"/>
            </a:endParaRPr>
          </a:p>
          <a:p>
            <a:pPr marL="367447" marR="651841" indent="-293202" algn="just">
              <a:lnSpc>
                <a:spcPct val="113999"/>
              </a:lnSpc>
              <a:spcBef>
                <a:spcPts val="357"/>
              </a:spcBef>
              <a:buClr>
                <a:srgbClr val="3333B2"/>
              </a:buClr>
              <a:buSzPct val="84210"/>
              <a:buChar char="■"/>
              <a:tabLst>
                <a:tab pos="367447" algn="l"/>
              </a:tabLst>
            </a:pPr>
            <a:r>
              <a:rPr sz="1600" b="0" dirty="0">
                <a:latin typeface="Arial"/>
                <a:cs typeface="Arial"/>
              </a:rPr>
              <a:t>Avoid</a:t>
            </a:r>
            <a:r>
              <a:rPr sz="1600" b="0" spc="59" dirty="0">
                <a:latin typeface="Arial"/>
                <a:cs typeface="Arial"/>
              </a:rPr>
              <a:t> </a:t>
            </a:r>
            <a:r>
              <a:rPr b="0" i="1" dirty="0">
                <a:solidFill>
                  <a:srgbClr val="FF00FF"/>
                </a:solidFill>
                <a:latin typeface="Times New Roman"/>
                <a:cs typeface="Times New Roman"/>
              </a:rPr>
              <a:t>magic</a:t>
            </a:r>
            <a:r>
              <a:rPr b="0" i="1" spc="40" dirty="0">
                <a:solidFill>
                  <a:srgbClr val="FF00FF"/>
                </a:solidFill>
                <a:latin typeface="Times New Roman"/>
                <a:cs typeface="Times New Roman"/>
              </a:rPr>
              <a:t> </a:t>
            </a:r>
            <a:r>
              <a:rPr b="0" i="1" dirty="0">
                <a:solidFill>
                  <a:srgbClr val="FF00FF"/>
                </a:solidFill>
                <a:latin typeface="Times New Roman"/>
                <a:cs typeface="Times New Roman"/>
              </a:rPr>
              <a:t>literal</a:t>
            </a:r>
            <a:r>
              <a:rPr b="0" i="1" spc="50" dirty="0">
                <a:solidFill>
                  <a:srgbClr val="FF00FF"/>
                </a:solidFill>
                <a:latin typeface="Times New Roman"/>
                <a:cs typeface="Times New Roman"/>
              </a:rPr>
              <a:t> </a:t>
            </a:r>
            <a:r>
              <a:rPr b="0" i="1" dirty="0">
                <a:solidFill>
                  <a:srgbClr val="FF00FF"/>
                </a:solidFill>
                <a:latin typeface="Times New Roman"/>
                <a:cs typeface="Times New Roman"/>
              </a:rPr>
              <a:t>constants</a:t>
            </a:r>
            <a:r>
              <a:rPr sz="1600" b="0" dirty="0">
                <a:latin typeface="Arial"/>
                <a:cs typeface="Arial"/>
              </a:rPr>
              <a:t>.</a:t>
            </a:r>
            <a:r>
              <a:rPr sz="1600" b="0" spc="198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Define</a:t>
            </a:r>
            <a:r>
              <a:rPr sz="1600" b="0" spc="6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a</a:t>
            </a:r>
            <a:r>
              <a:rPr sz="1600" b="0" spc="5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constant</a:t>
            </a:r>
            <a:r>
              <a:rPr sz="1600" b="0" spc="5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object</a:t>
            </a:r>
            <a:r>
              <a:rPr sz="1600" b="0" spc="6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and</a:t>
            </a:r>
            <a:r>
              <a:rPr sz="1600" b="0" spc="5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give</a:t>
            </a:r>
            <a:r>
              <a:rPr sz="1600" b="0" spc="69" dirty="0">
                <a:latin typeface="Arial"/>
                <a:cs typeface="Arial"/>
              </a:rPr>
              <a:t> </a:t>
            </a:r>
            <a:r>
              <a:rPr sz="1600" b="0" dirty="0">
                <a:latin typeface="Arial"/>
                <a:cs typeface="Arial"/>
              </a:rPr>
              <a:t>it</a:t>
            </a:r>
            <a:r>
              <a:rPr sz="1600" b="0" spc="59" dirty="0">
                <a:latin typeface="Arial"/>
                <a:cs typeface="Arial"/>
              </a:rPr>
              <a:t> </a:t>
            </a:r>
            <a:r>
              <a:rPr sz="1600" b="0" spc="-99" dirty="0">
                <a:latin typeface="Arial"/>
                <a:cs typeface="Arial"/>
              </a:rPr>
              <a:t>a </a:t>
            </a:r>
            <a:r>
              <a:rPr sz="1600" b="0" dirty="0">
                <a:latin typeface="Arial"/>
                <a:cs typeface="Arial"/>
              </a:rPr>
              <a:t>meaningful</a:t>
            </a:r>
            <a:r>
              <a:rPr sz="1600" b="0" spc="277" dirty="0">
                <a:latin typeface="Arial"/>
                <a:cs typeface="Arial"/>
              </a:rPr>
              <a:t> </a:t>
            </a:r>
            <a:r>
              <a:rPr sz="1600" b="0" spc="-40" dirty="0">
                <a:latin typeface="Arial"/>
                <a:cs typeface="Arial"/>
              </a:rPr>
              <a:t>name.</a:t>
            </a:r>
            <a:endParaRPr sz="1600" b="0" dirty="0">
              <a:latin typeface="Arial"/>
              <a:cs typeface="Arial"/>
            </a:endParaRPr>
          </a:p>
          <a:p>
            <a:pPr marR="305786" algn="just">
              <a:spcBef>
                <a:spcPts val="793"/>
              </a:spcBef>
            </a:pPr>
            <a:r>
              <a:rPr dirty="0">
                <a:latin typeface="Courier New"/>
                <a:cs typeface="Courier New"/>
              </a:rPr>
              <a:t>constexpr</a:t>
            </a:r>
            <a:r>
              <a:rPr spc="-79" dirty="0">
                <a:latin typeface="Courier New"/>
                <a:cs typeface="Courier New"/>
              </a:rPr>
              <a:t> </a:t>
            </a:r>
            <a:r>
              <a:rPr dirty="0">
                <a:latin typeface="Courier New"/>
                <a:cs typeface="Courier New"/>
              </a:rPr>
              <a:t>double</a:t>
            </a:r>
            <a:r>
              <a:rPr spc="-69" dirty="0">
                <a:latin typeface="Courier New"/>
                <a:cs typeface="Courier New"/>
              </a:rPr>
              <a:t> </a:t>
            </a:r>
            <a:r>
              <a:rPr spc="-178" dirty="0">
                <a:latin typeface="Courier New"/>
                <a:cs typeface="Courier New"/>
              </a:rPr>
              <a:t>miles_per_kilometer</a:t>
            </a:r>
            <a:r>
              <a:rPr spc="-248" dirty="0">
                <a:latin typeface="Courier New"/>
                <a:cs typeface="Courier New"/>
              </a:rPr>
              <a:t> </a:t>
            </a:r>
            <a:r>
              <a:rPr dirty="0">
                <a:latin typeface="Courier New"/>
                <a:cs typeface="Courier New"/>
              </a:rPr>
              <a:t>=</a:t>
            </a:r>
            <a:r>
              <a:rPr spc="-238" dirty="0">
                <a:latin typeface="Courier New"/>
                <a:cs typeface="Courier New"/>
              </a:rPr>
              <a:t> </a:t>
            </a:r>
            <a:r>
              <a:rPr spc="-20" dirty="0">
                <a:latin typeface="Courier New"/>
                <a:cs typeface="Courier New"/>
              </a:rPr>
              <a:t>0.621371;</a:t>
            </a:r>
            <a:endParaRPr dirty="0">
              <a:latin typeface="Courier New"/>
              <a:cs typeface="Courier New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xfrm>
            <a:off x="4384471" y="3342450"/>
            <a:ext cx="203200" cy="110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5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spcBef>
                <a:spcPts val="218"/>
              </a:spcBef>
            </a:pPr>
            <a:fld id="{81D60167-4931-47E6-BA6A-407CBD079E47}" type="slidenum">
              <a:rPr lang="en-US" spc="-25" smtClean="0"/>
              <a:pPr marL="102235">
                <a:spcBef>
                  <a:spcPts val="110"/>
                </a:spcBef>
              </a:pPr>
              <a:t>7</a:t>
            </a:fld>
            <a:endParaRPr spc="-40" dirty="0"/>
          </a:p>
        </p:txBody>
      </p:sp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8381" y="228600"/>
            <a:ext cx="8535380" cy="638424"/>
          </a:xfrm>
          <a:prstGeom prst="rect">
            <a:avLst/>
          </a:prstGeom>
        </p:spPr>
        <p:txBody>
          <a:bodyPr vert="horz" wrap="square" lIns="0" tIns="22650" rIns="0" bIns="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25168">
              <a:spcBef>
                <a:spcPts val="178"/>
              </a:spcBef>
            </a:pPr>
            <a:r>
              <a:rPr dirty="0"/>
              <a:t>Error</a:t>
            </a:r>
            <a:r>
              <a:rPr spc="-129" dirty="0"/>
              <a:t> </a:t>
            </a:r>
            <a:r>
              <a:rPr spc="-20" dirty="0"/>
              <a:t>Handling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04310" y="1158710"/>
            <a:ext cx="8535379" cy="4588458"/>
          </a:xfrm>
          <a:prstGeom prst="rect">
            <a:avLst/>
          </a:prstGeom>
        </p:spPr>
        <p:txBody>
          <a:bodyPr vert="horz" wrap="square" lIns="0" tIns="11325" rIns="0" bIns="0" rtlCol="0">
            <a:spAutoFit/>
          </a:bodyPr>
          <a:lstStyle/>
          <a:p>
            <a:pPr marL="367447" marR="83053" indent="-293202" algn="just">
              <a:lnSpc>
                <a:spcPct val="116399"/>
              </a:lnSpc>
              <a:spcBef>
                <a:spcPts val="89"/>
              </a:spcBef>
              <a:buClr>
                <a:srgbClr val="3333B2"/>
              </a:buClr>
              <a:buSzPct val="84210"/>
              <a:buChar char="■"/>
              <a:tabLst>
                <a:tab pos="367447" algn="l"/>
              </a:tabLst>
            </a:pPr>
            <a:r>
              <a:rPr sz="1883" b="0" dirty="0">
                <a:latin typeface="Arial"/>
                <a:cs typeface="Arial"/>
              </a:rPr>
              <a:t>If</a:t>
            </a:r>
            <a:r>
              <a:rPr sz="1883" b="0" spc="7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a</a:t>
            </a:r>
            <a:r>
              <a:rPr sz="1883" b="0" spc="7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program</a:t>
            </a:r>
            <a:r>
              <a:rPr sz="1883" b="0" spc="7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requires</a:t>
            </a:r>
            <a:r>
              <a:rPr sz="1883" b="0" spc="8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that</a:t>
            </a:r>
            <a:r>
              <a:rPr sz="1883" b="0" spc="7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certain</a:t>
            </a:r>
            <a:r>
              <a:rPr sz="1883" b="0" spc="79" dirty="0">
                <a:latin typeface="Arial"/>
                <a:cs typeface="Arial"/>
              </a:rPr>
              <a:t> </a:t>
            </a:r>
            <a:r>
              <a:rPr sz="2180" b="0" i="1" dirty="0">
                <a:solidFill>
                  <a:srgbClr val="FF00FF"/>
                </a:solidFill>
                <a:latin typeface="Times New Roman"/>
                <a:cs typeface="Times New Roman"/>
              </a:rPr>
              <a:t>constraints</a:t>
            </a:r>
            <a:r>
              <a:rPr sz="2180" b="0" i="1" spc="69" dirty="0">
                <a:solidFill>
                  <a:srgbClr val="FF00FF"/>
                </a:solidFill>
                <a:latin typeface="Times New Roman"/>
                <a:cs typeface="Times New Roman"/>
              </a:rPr>
              <a:t> </a:t>
            </a:r>
            <a:r>
              <a:rPr sz="2180" b="0" i="1" dirty="0">
                <a:solidFill>
                  <a:srgbClr val="FF00FF"/>
                </a:solidFill>
                <a:latin typeface="Times New Roman"/>
                <a:cs typeface="Times New Roman"/>
              </a:rPr>
              <a:t>on</a:t>
            </a:r>
            <a:r>
              <a:rPr sz="2180" b="0" i="1" spc="59" dirty="0">
                <a:solidFill>
                  <a:srgbClr val="FF00FF"/>
                </a:solidFill>
                <a:latin typeface="Times New Roman"/>
                <a:cs typeface="Times New Roman"/>
              </a:rPr>
              <a:t> </a:t>
            </a:r>
            <a:r>
              <a:rPr sz="2180" b="0" i="1" dirty="0">
                <a:solidFill>
                  <a:srgbClr val="FF00FF"/>
                </a:solidFill>
                <a:latin typeface="Times New Roman"/>
                <a:cs typeface="Times New Roman"/>
              </a:rPr>
              <a:t>user</a:t>
            </a:r>
            <a:r>
              <a:rPr sz="2180" b="0" i="1" spc="59" dirty="0">
                <a:solidFill>
                  <a:srgbClr val="FF00FF"/>
                </a:solidFill>
                <a:latin typeface="Times New Roman"/>
                <a:cs typeface="Times New Roman"/>
              </a:rPr>
              <a:t> </a:t>
            </a:r>
            <a:r>
              <a:rPr sz="2180" b="0" i="1" dirty="0">
                <a:solidFill>
                  <a:srgbClr val="FF00FF"/>
                </a:solidFill>
                <a:latin typeface="Times New Roman"/>
                <a:cs typeface="Times New Roman"/>
              </a:rPr>
              <a:t>input</a:t>
            </a:r>
            <a:r>
              <a:rPr sz="2180" b="0" i="1" spc="69" dirty="0">
                <a:solidFill>
                  <a:srgbClr val="FF00FF"/>
                </a:solidFill>
                <a:latin typeface="Times New Roman"/>
                <a:cs typeface="Times New Roman"/>
              </a:rPr>
              <a:t> </a:t>
            </a:r>
            <a:r>
              <a:rPr sz="1883" b="0" dirty="0">
                <a:latin typeface="Arial"/>
                <a:cs typeface="Arial"/>
              </a:rPr>
              <a:t>be</a:t>
            </a:r>
            <a:r>
              <a:rPr sz="1883" b="0" spc="7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satisfied</a:t>
            </a:r>
            <a:r>
              <a:rPr sz="1883" b="0" spc="79" dirty="0">
                <a:latin typeface="Arial"/>
                <a:cs typeface="Arial"/>
              </a:rPr>
              <a:t> </a:t>
            </a:r>
            <a:r>
              <a:rPr sz="1883" b="0" spc="-50" dirty="0">
                <a:latin typeface="Arial"/>
                <a:cs typeface="Arial"/>
              </a:rPr>
              <a:t>in </a:t>
            </a:r>
            <a:r>
              <a:rPr sz="1883" b="0" dirty="0">
                <a:latin typeface="Arial"/>
                <a:cs typeface="Arial"/>
              </a:rPr>
              <a:t>order</a:t>
            </a:r>
            <a:r>
              <a:rPr sz="1883" b="0" spc="11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to</a:t>
            </a:r>
            <a:r>
              <a:rPr sz="1883" b="0" spc="12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work</a:t>
            </a:r>
            <a:r>
              <a:rPr sz="1883" b="0" spc="11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correctly,</a:t>
            </a:r>
            <a:r>
              <a:rPr sz="1883" b="0" spc="12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do</a:t>
            </a:r>
            <a:r>
              <a:rPr sz="1883" b="0" spc="11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not</a:t>
            </a:r>
            <a:r>
              <a:rPr sz="1883" b="0" spc="12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assume</a:t>
            </a:r>
            <a:r>
              <a:rPr sz="1883" b="0" spc="11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that</a:t>
            </a:r>
            <a:r>
              <a:rPr sz="1883" b="0" spc="12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these</a:t>
            </a:r>
            <a:r>
              <a:rPr sz="1883" b="0" spc="12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constraints</a:t>
            </a:r>
            <a:r>
              <a:rPr sz="1883" b="0" spc="11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will</a:t>
            </a:r>
            <a:r>
              <a:rPr sz="1883" b="0" spc="129" dirty="0">
                <a:latin typeface="Arial"/>
                <a:cs typeface="Arial"/>
              </a:rPr>
              <a:t> </a:t>
            </a:r>
            <a:r>
              <a:rPr sz="1883" b="0" spc="-50" dirty="0">
                <a:latin typeface="Arial"/>
                <a:cs typeface="Arial"/>
              </a:rPr>
              <a:t>be </a:t>
            </a:r>
            <a:r>
              <a:rPr sz="1883" b="0" dirty="0">
                <a:latin typeface="Arial"/>
                <a:cs typeface="Arial"/>
              </a:rPr>
              <a:t>satisfied.</a:t>
            </a:r>
            <a:r>
              <a:rPr sz="1883" b="0" spc="317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Instead,</a:t>
            </a:r>
            <a:r>
              <a:rPr sz="1883" b="0" spc="14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always</a:t>
            </a:r>
            <a:r>
              <a:rPr sz="1883" b="0" spc="15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check</a:t>
            </a:r>
            <a:r>
              <a:rPr sz="1883" b="0" spc="149" dirty="0">
                <a:latin typeface="Arial"/>
                <a:cs typeface="Arial"/>
              </a:rPr>
              <a:t> </a:t>
            </a:r>
            <a:r>
              <a:rPr sz="1883" b="0" spc="-20" dirty="0">
                <a:latin typeface="Arial"/>
                <a:cs typeface="Arial"/>
              </a:rPr>
              <a:t>them.</a:t>
            </a:r>
            <a:endParaRPr sz="1883" b="0" dirty="0">
              <a:latin typeface="Arial"/>
              <a:cs typeface="Arial"/>
            </a:endParaRPr>
          </a:p>
          <a:p>
            <a:pPr marL="367447" indent="-291944" algn="just">
              <a:spcBef>
                <a:spcPts val="723"/>
              </a:spcBef>
              <a:buClr>
                <a:srgbClr val="3333B2"/>
              </a:buClr>
              <a:buSzPct val="84210"/>
              <a:buChar char="■"/>
              <a:tabLst>
                <a:tab pos="367447" algn="l"/>
              </a:tabLst>
            </a:pPr>
            <a:r>
              <a:rPr sz="1883" b="0" dirty="0">
                <a:latin typeface="Arial"/>
                <a:cs typeface="Arial"/>
              </a:rPr>
              <a:t>Always</a:t>
            </a:r>
            <a:r>
              <a:rPr sz="1883" b="0" spc="14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handle</a:t>
            </a:r>
            <a:r>
              <a:rPr sz="1883" b="0" spc="14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errors</a:t>
            </a:r>
            <a:r>
              <a:rPr sz="1883" b="0" spc="149" dirty="0">
                <a:latin typeface="Arial"/>
                <a:cs typeface="Arial"/>
              </a:rPr>
              <a:t> </a:t>
            </a:r>
            <a:r>
              <a:rPr sz="2180" b="0" i="1" spc="-20" dirty="0">
                <a:solidFill>
                  <a:srgbClr val="FF00FF"/>
                </a:solidFill>
                <a:latin typeface="Times New Roman"/>
                <a:cs typeface="Times New Roman"/>
              </a:rPr>
              <a:t>gracefully</a:t>
            </a:r>
            <a:r>
              <a:rPr sz="1883" b="0" spc="-20" dirty="0">
                <a:latin typeface="Arial"/>
                <a:cs typeface="Arial"/>
              </a:rPr>
              <a:t>.</a:t>
            </a:r>
            <a:endParaRPr sz="1883" b="0" dirty="0">
              <a:latin typeface="Arial"/>
              <a:cs typeface="Arial"/>
            </a:endParaRPr>
          </a:p>
          <a:p>
            <a:pPr marL="367447" indent="-291944" algn="just">
              <a:spcBef>
                <a:spcPts val="662"/>
              </a:spcBef>
              <a:buClr>
                <a:srgbClr val="3333B2"/>
              </a:buClr>
              <a:buSzPct val="84210"/>
              <a:buChar char="■"/>
              <a:tabLst>
                <a:tab pos="367447" algn="l"/>
              </a:tabLst>
            </a:pPr>
            <a:r>
              <a:rPr sz="1883" b="0" dirty="0">
                <a:latin typeface="Arial"/>
                <a:cs typeface="Arial"/>
              </a:rPr>
              <a:t>Provide</a:t>
            </a:r>
            <a:r>
              <a:rPr sz="1883" b="0" spc="89" dirty="0">
                <a:latin typeface="Arial"/>
                <a:cs typeface="Arial"/>
              </a:rPr>
              <a:t> </a:t>
            </a:r>
            <a:r>
              <a:rPr sz="2180" b="0" i="1" dirty="0">
                <a:solidFill>
                  <a:srgbClr val="FF00FF"/>
                </a:solidFill>
                <a:latin typeface="Times New Roman"/>
                <a:cs typeface="Times New Roman"/>
              </a:rPr>
              <a:t>useful</a:t>
            </a:r>
            <a:r>
              <a:rPr sz="2180" b="0" i="1" spc="79" dirty="0">
                <a:solidFill>
                  <a:srgbClr val="FF00FF"/>
                </a:solidFill>
                <a:latin typeface="Times New Roman"/>
                <a:cs typeface="Times New Roman"/>
              </a:rPr>
              <a:t> </a:t>
            </a:r>
            <a:r>
              <a:rPr sz="1883" b="0" dirty="0">
                <a:latin typeface="Arial"/>
                <a:cs typeface="Arial"/>
              </a:rPr>
              <a:t>error</a:t>
            </a:r>
            <a:r>
              <a:rPr sz="1883" b="0" spc="99" dirty="0">
                <a:latin typeface="Arial"/>
                <a:cs typeface="Arial"/>
              </a:rPr>
              <a:t> </a:t>
            </a:r>
            <a:r>
              <a:rPr sz="1883" b="0" spc="-20" dirty="0">
                <a:latin typeface="Arial"/>
                <a:cs typeface="Arial"/>
              </a:rPr>
              <a:t>messages.</a:t>
            </a:r>
            <a:endParaRPr sz="1883" b="0" dirty="0">
              <a:latin typeface="Arial"/>
              <a:cs typeface="Arial"/>
            </a:endParaRPr>
          </a:p>
          <a:p>
            <a:pPr marL="367447" marR="201341" indent="-293202" algn="just">
              <a:lnSpc>
                <a:spcPct val="116399"/>
              </a:lnSpc>
              <a:spcBef>
                <a:spcPts val="226"/>
              </a:spcBef>
              <a:buClr>
                <a:srgbClr val="3333B2"/>
              </a:buClr>
              <a:buSzPct val="84210"/>
              <a:buChar char="■"/>
              <a:tabLst>
                <a:tab pos="367447" algn="l"/>
              </a:tabLst>
            </a:pPr>
            <a:r>
              <a:rPr sz="1883" b="0" dirty="0">
                <a:latin typeface="Arial"/>
                <a:cs typeface="Arial"/>
              </a:rPr>
              <a:t>Always</a:t>
            </a:r>
            <a:r>
              <a:rPr sz="1883" b="0" spc="59" dirty="0">
                <a:latin typeface="Arial"/>
                <a:cs typeface="Arial"/>
              </a:rPr>
              <a:t> </a:t>
            </a:r>
            <a:r>
              <a:rPr sz="2180" b="0" i="1" dirty="0">
                <a:solidFill>
                  <a:srgbClr val="FF00FF"/>
                </a:solidFill>
                <a:latin typeface="Times New Roman"/>
                <a:cs typeface="Times New Roman"/>
              </a:rPr>
              <a:t>check</a:t>
            </a:r>
            <a:r>
              <a:rPr sz="2180" b="0" i="1" spc="50" dirty="0">
                <a:solidFill>
                  <a:srgbClr val="FF00FF"/>
                </a:solidFill>
                <a:latin typeface="Times New Roman"/>
                <a:cs typeface="Times New Roman"/>
              </a:rPr>
              <a:t> </a:t>
            </a:r>
            <a:r>
              <a:rPr sz="2180" b="0" i="1" dirty="0">
                <a:solidFill>
                  <a:srgbClr val="FF00FF"/>
                </a:solidFill>
                <a:latin typeface="Times New Roman"/>
                <a:cs typeface="Times New Roman"/>
              </a:rPr>
              <a:t>return</a:t>
            </a:r>
            <a:r>
              <a:rPr sz="2180" b="0" i="1" spc="50" dirty="0">
                <a:solidFill>
                  <a:srgbClr val="FF00FF"/>
                </a:solidFill>
                <a:latin typeface="Times New Roman"/>
                <a:cs typeface="Times New Roman"/>
              </a:rPr>
              <a:t> </a:t>
            </a:r>
            <a:r>
              <a:rPr sz="2180" b="0" i="1" dirty="0">
                <a:solidFill>
                  <a:srgbClr val="FF00FF"/>
                </a:solidFill>
                <a:latin typeface="Times New Roman"/>
                <a:cs typeface="Times New Roman"/>
              </a:rPr>
              <a:t>codes</a:t>
            </a:r>
            <a:r>
              <a:rPr sz="1883" b="0" dirty="0">
                <a:latin typeface="Arial"/>
                <a:cs typeface="Arial"/>
              </a:rPr>
              <a:t>.</a:t>
            </a:r>
            <a:r>
              <a:rPr sz="1883" b="0" spc="208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Even</a:t>
            </a:r>
            <a:r>
              <a:rPr sz="1883" b="0" spc="6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if</a:t>
            </a:r>
            <a:r>
              <a:rPr sz="1883" b="0" spc="6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the</a:t>
            </a:r>
            <a:r>
              <a:rPr sz="1883" b="0" spc="6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operation/function</a:t>
            </a:r>
            <a:r>
              <a:rPr sz="1883" b="0" spc="59" dirty="0">
                <a:latin typeface="Arial"/>
                <a:cs typeface="Arial"/>
              </a:rPr>
              <a:t> </a:t>
            </a:r>
            <a:r>
              <a:rPr sz="1883" b="0" spc="-20" dirty="0">
                <a:latin typeface="Arial"/>
                <a:cs typeface="Arial"/>
              </a:rPr>
              <a:t>theoretically </a:t>
            </a:r>
            <a:r>
              <a:rPr sz="1883" b="0" dirty="0">
                <a:latin typeface="Arial"/>
                <a:cs typeface="Arial"/>
              </a:rPr>
              <a:t>cannot</a:t>
            </a:r>
            <a:r>
              <a:rPr sz="1883" b="0" spc="12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fail</a:t>
            </a:r>
            <a:r>
              <a:rPr sz="1883" b="0" spc="13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(under</a:t>
            </a:r>
            <a:r>
              <a:rPr sz="1883" b="0" spc="13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the</a:t>
            </a:r>
            <a:r>
              <a:rPr sz="1883" b="0" spc="12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assumption</a:t>
            </a:r>
            <a:r>
              <a:rPr sz="1883" b="0" spc="13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of</a:t>
            </a:r>
            <a:r>
              <a:rPr sz="1883" b="0" spc="13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bug-free</a:t>
            </a:r>
            <a:r>
              <a:rPr sz="1883" b="0" spc="12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code),</a:t>
            </a:r>
            <a:r>
              <a:rPr sz="1883" b="0" spc="13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in</a:t>
            </a:r>
            <a:r>
              <a:rPr sz="1883" b="0" spc="13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practice</a:t>
            </a:r>
            <a:r>
              <a:rPr sz="1883" b="0" spc="12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it</a:t>
            </a:r>
            <a:r>
              <a:rPr sz="1883" b="0" spc="13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may</a:t>
            </a:r>
            <a:r>
              <a:rPr sz="1883" b="0" spc="139" dirty="0">
                <a:latin typeface="Arial"/>
                <a:cs typeface="Arial"/>
              </a:rPr>
              <a:t> </a:t>
            </a:r>
            <a:r>
              <a:rPr sz="1883" b="0" spc="-40" dirty="0">
                <a:latin typeface="Arial"/>
                <a:cs typeface="Arial"/>
              </a:rPr>
              <a:t>fail </a:t>
            </a:r>
            <a:r>
              <a:rPr sz="1883" b="0" dirty="0">
                <a:latin typeface="Arial"/>
                <a:cs typeface="Arial"/>
              </a:rPr>
              <a:t>due</a:t>
            </a:r>
            <a:r>
              <a:rPr sz="1883" b="0" spc="5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to</a:t>
            </a:r>
            <a:r>
              <a:rPr sz="1883" b="0" spc="6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a</a:t>
            </a:r>
            <a:r>
              <a:rPr sz="1883" b="0" spc="69" dirty="0">
                <a:latin typeface="Arial"/>
                <a:cs typeface="Arial"/>
              </a:rPr>
              <a:t> </a:t>
            </a:r>
            <a:r>
              <a:rPr sz="1883" b="0" spc="-40" dirty="0">
                <a:latin typeface="Arial"/>
                <a:cs typeface="Arial"/>
              </a:rPr>
              <a:t>bug.</a:t>
            </a:r>
            <a:endParaRPr sz="1883" b="0" dirty="0">
              <a:latin typeface="Arial"/>
              <a:cs typeface="Arial"/>
            </a:endParaRPr>
          </a:p>
          <a:p>
            <a:pPr marL="367447" marR="60402" indent="-293202" algn="just">
              <a:lnSpc>
                <a:spcPct val="116399"/>
              </a:lnSpc>
              <a:spcBef>
                <a:spcPts val="287"/>
              </a:spcBef>
              <a:buClr>
                <a:srgbClr val="3333B2"/>
              </a:buClr>
              <a:buSzPct val="84210"/>
              <a:buChar char="■"/>
              <a:tabLst>
                <a:tab pos="367447" algn="l"/>
              </a:tabLst>
            </a:pPr>
            <a:r>
              <a:rPr sz="1883" b="0" dirty="0">
                <a:latin typeface="Arial"/>
                <a:cs typeface="Arial"/>
              </a:rPr>
              <a:t>If</a:t>
            </a:r>
            <a:r>
              <a:rPr sz="1883" b="0" spc="5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an</a:t>
            </a:r>
            <a:r>
              <a:rPr sz="1883" b="0" spc="6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operation</a:t>
            </a:r>
            <a:r>
              <a:rPr sz="1883" b="0" spc="5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is</a:t>
            </a:r>
            <a:r>
              <a:rPr sz="1883" b="0" spc="6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performed</a:t>
            </a:r>
            <a:r>
              <a:rPr sz="1883" b="0" spc="5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that</a:t>
            </a:r>
            <a:r>
              <a:rPr sz="1883" b="0" spc="6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can</a:t>
            </a:r>
            <a:r>
              <a:rPr sz="1883" b="0" spc="5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fail,</a:t>
            </a:r>
            <a:r>
              <a:rPr sz="1883" b="0" spc="7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check</a:t>
            </a:r>
            <a:r>
              <a:rPr sz="1883" b="0" spc="5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the</a:t>
            </a:r>
            <a:r>
              <a:rPr sz="1883" b="0" spc="69" dirty="0">
                <a:latin typeface="Arial"/>
                <a:cs typeface="Arial"/>
              </a:rPr>
              <a:t> </a:t>
            </a:r>
            <a:r>
              <a:rPr sz="2180" b="0" i="1" dirty="0">
                <a:solidFill>
                  <a:srgbClr val="FF00FF"/>
                </a:solidFill>
                <a:latin typeface="Times New Roman"/>
                <a:cs typeface="Times New Roman"/>
              </a:rPr>
              <a:t>status</a:t>
            </a:r>
            <a:r>
              <a:rPr sz="2180" b="0" i="1" spc="40" dirty="0">
                <a:solidFill>
                  <a:srgbClr val="FF00FF"/>
                </a:solidFill>
                <a:latin typeface="Times New Roman"/>
                <a:cs typeface="Times New Roman"/>
              </a:rPr>
              <a:t> </a:t>
            </a:r>
            <a:r>
              <a:rPr sz="2180" b="0" i="1" dirty="0">
                <a:solidFill>
                  <a:srgbClr val="FF00FF"/>
                </a:solidFill>
                <a:latin typeface="Times New Roman"/>
                <a:cs typeface="Times New Roman"/>
              </a:rPr>
              <a:t>of</a:t>
            </a:r>
            <a:r>
              <a:rPr sz="2180" b="0" i="1" spc="50" dirty="0">
                <a:solidFill>
                  <a:srgbClr val="FF00FF"/>
                </a:solidFill>
                <a:latin typeface="Times New Roman"/>
                <a:cs typeface="Times New Roman"/>
              </a:rPr>
              <a:t> </a:t>
            </a:r>
            <a:r>
              <a:rPr sz="2180" b="0" i="1" dirty="0">
                <a:solidFill>
                  <a:srgbClr val="FF00FF"/>
                </a:solidFill>
                <a:latin typeface="Times New Roman"/>
                <a:cs typeface="Times New Roman"/>
              </a:rPr>
              <a:t>the</a:t>
            </a:r>
            <a:r>
              <a:rPr sz="2180" b="0" i="1" spc="50" dirty="0">
                <a:solidFill>
                  <a:srgbClr val="FF00FF"/>
                </a:solidFill>
                <a:latin typeface="Times New Roman"/>
                <a:cs typeface="Times New Roman"/>
              </a:rPr>
              <a:t> </a:t>
            </a:r>
            <a:r>
              <a:rPr sz="2180" b="0" i="1" spc="-20" dirty="0">
                <a:solidFill>
                  <a:srgbClr val="FF00FF"/>
                </a:solidFill>
                <a:latin typeface="Times New Roman"/>
                <a:cs typeface="Times New Roman"/>
              </a:rPr>
              <a:t>operation </a:t>
            </a:r>
            <a:r>
              <a:rPr sz="1883" b="0" dirty="0">
                <a:latin typeface="Arial"/>
                <a:cs typeface="Arial"/>
              </a:rPr>
              <a:t>to</a:t>
            </a:r>
            <a:r>
              <a:rPr sz="1883" b="0" spc="7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ensure</a:t>
            </a:r>
            <a:r>
              <a:rPr sz="1883" b="0" spc="7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that</a:t>
            </a:r>
            <a:r>
              <a:rPr sz="1883" b="0" spc="7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it</a:t>
            </a:r>
            <a:r>
              <a:rPr sz="1883" b="0" spc="7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did</a:t>
            </a:r>
            <a:r>
              <a:rPr sz="1883" b="0" spc="8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not</a:t>
            </a:r>
            <a:r>
              <a:rPr sz="1883" b="0" spc="7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fail</a:t>
            </a:r>
            <a:r>
              <a:rPr sz="1883" b="0" spc="7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(even</a:t>
            </a:r>
            <a:r>
              <a:rPr sz="1883" b="0" spc="7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if</a:t>
            </a:r>
            <a:r>
              <a:rPr sz="1883" b="0" spc="8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you</a:t>
            </a:r>
            <a:r>
              <a:rPr sz="1883" b="0" spc="7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think</a:t>
            </a:r>
            <a:r>
              <a:rPr sz="1883" b="0" spc="7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that</a:t>
            </a:r>
            <a:r>
              <a:rPr sz="1883" b="0" spc="7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it</a:t>
            </a:r>
            <a:r>
              <a:rPr sz="1883" b="0" spc="8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should</a:t>
            </a:r>
            <a:r>
              <a:rPr sz="1883" b="0" spc="7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not</a:t>
            </a:r>
            <a:r>
              <a:rPr sz="1883" b="0" spc="7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fail).</a:t>
            </a:r>
            <a:r>
              <a:rPr sz="1883" b="0" spc="226" dirty="0">
                <a:latin typeface="Arial"/>
                <a:cs typeface="Arial"/>
              </a:rPr>
              <a:t> </a:t>
            </a:r>
            <a:r>
              <a:rPr sz="1883" b="0" spc="-50" dirty="0">
                <a:latin typeface="Arial"/>
                <a:cs typeface="Arial"/>
              </a:rPr>
              <a:t>For </a:t>
            </a:r>
            <a:r>
              <a:rPr sz="1883" b="0" dirty="0">
                <a:latin typeface="Arial"/>
                <a:cs typeface="Arial"/>
              </a:rPr>
              <a:t>example,</a:t>
            </a:r>
            <a:r>
              <a:rPr sz="1883" b="0" spc="12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check</a:t>
            </a:r>
            <a:r>
              <a:rPr sz="1883" b="0" spc="12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for</a:t>
            </a:r>
            <a:r>
              <a:rPr sz="1883" b="0" spc="13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error</a:t>
            </a:r>
            <a:r>
              <a:rPr sz="1883" b="0" spc="12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conditions</a:t>
            </a:r>
            <a:r>
              <a:rPr sz="1883" b="0" spc="13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on</a:t>
            </a:r>
            <a:r>
              <a:rPr sz="1883" b="0" spc="129" dirty="0">
                <a:latin typeface="Arial"/>
                <a:cs typeface="Arial"/>
              </a:rPr>
              <a:t> </a:t>
            </a:r>
            <a:r>
              <a:rPr sz="1883" b="0" spc="-20" dirty="0">
                <a:latin typeface="Arial"/>
                <a:cs typeface="Arial"/>
              </a:rPr>
              <a:t>streams.</a:t>
            </a:r>
            <a:endParaRPr sz="1883" b="0" dirty="0">
              <a:latin typeface="Arial"/>
              <a:cs typeface="Arial"/>
            </a:endParaRPr>
          </a:p>
          <a:p>
            <a:pPr marL="367447" indent="-291944" algn="just">
              <a:spcBef>
                <a:spcPts val="723"/>
              </a:spcBef>
              <a:buClr>
                <a:srgbClr val="3333B2"/>
              </a:buClr>
              <a:buSzPct val="84210"/>
              <a:buChar char="■"/>
              <a:tabLst>
                <a:tab pos="367447" algn="l"/>
              </a:tabLst>
            </a:pPr>
            <a:r>
              <a:rPr sz="1883" b="0" dirty="0">
                <a:latin typeface="Arial"/>
                <a:cs typeface="Arial"/>
              </a:rPr>
              <a:t>If</a:t>
            </a:r>
            <a:r>
              <a:rPr sz="1883" b="0" spc="6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a</a:t>
            </a:r>
            <a:r>
              <a:rPr sz="1883" b="0" spc="6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function</a:t>
            </a:r>
            <a:r>
              <a:rPr sz="1883" b="0" spc="7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can</a:t>
            </a:r>
            <a:r>
              <a:rPr sz="1883" b="0" spc="6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fail,</a:t>
            </a:r>
            <a:r>
              <a:rPr sz="1883" b="0" spc="6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always</a:t>
            </a:r>
            <a:r>
              <a:rPr sz="1883" b="0" spc="7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check</a:t>
            </a:r>
            <a:r>
              <a:rPr sz="1883" b="0" spc="69" dirty="0">
                <a:latin typeface="Arial"/>
                <a:cs typeface="Arial"/>
              </a:rPr>
              <a:t> </a:t>
            </a:r>
            <a:r>
              <a:rPr sz="1883" b="0" dirty="0">
                <a:latin typeface="Arial"/>
                <a:cs typeface="Arial"/>
              </a:rPr>
              <a:t>its</a:t>
            </a:r>
            <a:r>
              <a:rPr sz="1883" b="0" spc="69" dirty="0">
                <a:latin typeface="Arial"/>
                <a:cs typeface="Arial"/>
              </a:rPr>
              <a:t> </a:t>
            </a:r>
            <a:r>
              <a:rPr sz="2180" b="0" i="1" dirty="0">
                <a:solidFill>
                  <a:srgbClr val="FF00FF"/>
                </a:solidFill>
                <a:latin typeface="Times New Roman"/>
                <a:cs typeface="Times New Roman"/>
              </a:rPr>
              <a:t>return</a:t>
            </a:r>
            <a:r>
              <a:rPr sz="2180" b="0" i="1" spc="59" dirty="0">
                <a:solidFill>
                  <a:srgbClr val="FF00FF"/>
                </a:solidFill>
                <a:latin typeface="Times New Roman"/>
                <a:cs typeface="Times New Roman"/>
              </a:rPr>
              <a:t> </a:t>
            </a:r>
            <a:r>
              <a:rPr sz="2180" b="0" i="1" spc="-20" dirty="0">
                <a:solidFill>
                  <a:srgbClr val="FF00FF"/>
                </a:solidFill>
                <a:latin typeface="Times New Roman"/>
                <a:cs typeface="Times New Roman"/>
              </a:rPr>
              <a:t>value</a:t>
            </a:r>
            <a:r>
              <a:rPr sz="1883" b="0" spc="-20" dirty="0">
                <a:latin typeface="Arial"/>
                <a:cs typeface="Arial"/>
              </a:rPr>
              <a:t>.</a:t>
            </a:r>
            <a:endParaRPr sz="1883" b="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20642" y="6609234"/>
            <a:ext cx="2618623" cy="353265"/>
          </a:xfrm>
          <a:prstGeom prst="rect">
            <a:avLst/>
          </a:prstGeom>
        </p:spPr>
        <p:txBody>
          <a:bodyPr vert="horz" wrap="square" lIns="0" tIns="17617" rIns="0" bIns="0" rtlCol="0">
            <a:spAutoFit/>
          </a:bodyPr>
          <a:lstStyle/>
          <a:p>
            <a:pPr marL="25168">
              <a:spcBef>
                <a:spcPts val="139"/>
              </a:spcBef>
            </a:pPr>
            <a:r>
              <a:rPr sz="991" spc="20" dirty="0">
                <a:solidFill>
                  <a:srgbClr val="FFFFFF"/>
                </a:solidFill>
                <a:latin typeface="Arial"/>
                <a:cs typeface="Arial"/>
              </a:rPr>
              <a:t>Copyright</a:t>
            </a:r>
            <a:r>
              <a:rPr sz="991" spc="9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189" spc="20" dirty="0">
                <a:solidFill>
                  <a:srgbClr val="FFFFFF"/>
                </a:solidFill>
                <a:latin typeface="Arial"/>
                <a:cs typeface="Arial"/>
              </a:rPr>
              <a:t>©</a:t>
            </a:r>
            <a:r>
              <a:rPr sz="1189" spc="4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91" spc="20" dirty="0">
                <a:solidFill>
                  <a:srgbClr val="FFFFFF"/>
                </a:solidFill>
                <a:latin typeface="Arial"/>
                <a:cs typeface="Arial"/>
              </a:rPr>
              <a:t>2015–2021</a:t>
            </a:r>
            <a:r>
              <a:rPr sz="991" spc="9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91" spc="20" dirty="0">
                <a:solidFill>
                  <a:srgbClr val="FFFFFF"/>
                </a:solidFill>
                <a:latin typeface="Arial"/>
                <a:cs typeface="Arial"/>
              </a:rPr>
              <a:t>Michael</a:t>
            </a:r>
            <a:r>
              <a:rPr sz="991" spc="9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91" spc="20" dirty="0">
                <a:solidFill>
                  <a:srgbClr val="FFFFFF"/>
                </a:solidFill>
                <a:latin typeface="Arial"/>
                <a:cs typeface="Arial"/>
              </a:rPr>
              <a:t>D.</a:t>
            </a:r>
            <a:r>
              <a:rPr sz="991" spc="10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991" spc="-20" dirty="0">
                <a:solidFill>
                  <a:srgbClr val="FFFFFF"/>
                </a:solidFill>
                <a:latin typeface="Arial"/>
                <a:cs typeface="Arial"/>
              </a:rPr>
              <a:t>Adams</a:t>
            </a:r>
            <a:endParaRPr sz="991">
              <a:latin typeface="Arial"/>
              <a:cs typeface="Arial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xfrm>
            <a:off x="4384471" y="3342450"/>
            <a:ext cx="203200" cy="110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5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spcBef>
                <a:spcPts val="218"/>
              </a:spcBef>
            </a:pPr>
            <a:fld id="{81D60167-4931-47E6-BA6A-407CBD079E47}" type="slidenum">
              <a:rPr lang="en-US" spc="-25" smtClean="0"/>
              <a:pPr marL="102235">
                <a:spcBef>
                  <a:spcPts val="110"/>
                </a:spcBef>
              </a:pPr>
              <a:t>8</a:t>
            </a:fld>
            <a:endParaRPr spc="-40" dirty="0"/>
          </a:p>
        </p:txBody>
      </p:sp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000" y="152400"/>
            <a:ext cx="5969815" cy="638424"/>
          </a:xfrm>
          <a:prstGeom prst="rect">
            <a:avLst/>
          </a:prstGeom>
        </p:spPr>
        <p:txBody>
          <a:bodyPr vert="horz" wrap="square" lIns="0" tIns="22650" rIns="0" bIns="0" numCol="1" rtlCol="0" anchor="b" anchorCtr="0" compatLnSpc="1">
            <a:prstTxWarp prst="textNoShape">
              <a:avLst/>
            </a:prstTxWarp>
            <a:spAutoFit/>
          </a:bodyPr>
          <a:lstStyle/>
          <a:p>
            <a:pPr marL="25168">
              <a:spcBef>
                <a:spcPts val="178"/>
              </a:spcBef>
            </a:pPr>
            <a:r>
              <a:rPr spc="-20" dirty="0"/>
              <a:t>Simplicity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76200" y="1143000"/>
            <a:ext cx="8839200" cy="4206247"/>
          </a:xfrm>
          <a:prstGeom prst="rect">
            <a:avLst/>
          </a:prstGeom>
        </p:spPr>
        <p:txBody>
          <a:bodyPr vert="horz" wrap="square" lIns="0" tIns="28902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586405" marR="95637" indent="-293202">
              <a:lnSpc>
                <a:spcPct val="113999"/>
              </a:lnSpc>
              <a:spcBef>
                <a:spcPts val="149"/>
              </a:spcBef>
              <a:buClr>
                <a:srgbClr val="3333B2"/>
              </a:buClr>
              <a:buSzPct val="84210"/>
              <a:buChar char="■"/>
              <a:tabLst>
                <a:tab pos="587663" algn="l"/>
              </a:tabLst>
            </a:pPr>
            <a:r>
              <a:rPr sz="1883" dirty="0"/>
              <a:t>Do</a:t>
            </a:r>
            <a:r>
              <a:rPr sz="1883" spc="79" dirty="0"/>
              <a:t> </a:t>
            </a:r>
            <a:r>
              <a:rPr sz="1883" dirty="0"/>
              <a:t>not</a:t>
            </a:r>
            <a:r>
              <a:rPr sz="1883" spc="69" dirty="0"/>
              <a:t> </a:t>
            </a:r>
            <a:r>
              <a:rPr sz="2180" b="1" i="1" dirty="0">
                <a:solidFill>
                  <a:srgbClr val="FF00FF"/>
                </a:solidFill>
                <a:latin typeface="Times New Roman"/>
                <a:cs typeface="Times New Roman"/>
              </a:rPr>
              <a:t>unnecessarily</a:t>
            </a:r>
            <a:r>
              <a:rPr sz="2180" b="1" i="1" spc="69" dirty="0">
                <a:solidFill>
                  <a:srgbClr val="FF00FF"/>
                </a:solidFill>
                <a:latin typeface="Times New Roman"/>
                <a:cs typeface="Times New Roman"/>
              </a:rPr>
              <a:t> </a:t>
            </a:r>
            <a:r>
              <a:rPr sz="2180" b="1" i="1" dirty="0">
                <a:solidFill>
                  <a:srgbClr val="FF00FF"/>
                </a:solidFill>
                <a:latin typeface="Times New Roman"/>
                <a:cs typeface="Times New Roman"/>
              </a:rPr>
              <a:t>complicate</a:t>
            </a:r>
            <a:r>
              <a:rPr sz="2180" b="1" i="1" spc="59" dirty="0">
                <a:solidFill>
                  <a:srgbClr val="FF00FF"/>
                </a:solidFill>
                <a:latin typeface="Times New Roman"/>
                <a:cs typeface="Times New Roman"/>
              </a:rPr>
              <a:t> </a:t>
            </a:r>
            <a:r>
              <a:rPr sz="1883" dirty="0"/>
              <a:t>code.</a:t>
            </a:r>
            <a:r>
              <a:rPr sz="1883" spc="218" dirty="0"/>
              <a:t> </a:t>
            </a:r>
            <a:r>
              <a:rPr sz="1883" dirty="0"/>
              <a:t>Use</a:t>
            </a:r>
            <a:r>
              <a:rPr sz="1883" spc="79" dirty="0"/>
              <a:t> </a:t>
            </a:r>
            <a:r>
              <a:rPr sz="1883" dirty="0"/>
              <a:t>the</a:t>
            </a:r>
            <a:r>
              <a:rPr sz="1883" spc="79" dirty="0"/>
              <a:t> </a:t>
            </a:r>
            <a:r>
              <a:rPr sz="1883" dirty="0"/>
              <a:t>simplest</a:t>
            </a:r>
            <a:r>
              <a:rPr sz="1883" spc="79" dirty="0"/>
              <a:t> </a:t>
            </a:r>
            <a:r>
              <a:rPr sz="1883" dirty="0"/>
              <a:t>solution</a:t>
            </a:r>
            <a:r>
              <a:rPr sz="1883" spc="79" dirty="0"/>
              <a:t> </a:t>
            </a:r>
            <a:r>
              <a:rPr sz="1883" dirty="0"/>
              <a:t>that</a:t>
            </a:r>
            <a:r>
              <a:rPr sz="1883" spc="79" dirty="0"/>
              <a:t> </a:t>
            </a:r>
            <a:r>
              <a:rPr sz="1883" spc="-40" dirty="0"/>
              <a:t>will </a:t>
            </a:r>
            <a:r>
              <a:rPr sz="1883" dirty="0"/>
              <a:t>meet</a:t>
            </a:r>
            <a:r>
              <a:rPr sz="1883" spc="109" dirty="0"/>
              <a:t> </a:t>
            </a:r>
            <a:r>
              <a:rPr sz="1883" dirty="0"/>
              <a:t>the</a:t>
            </a:r>
            <a:r>
              <a:rPr sz="1883" spc="119" dirty="0"/>
              <a:t> </a:t>
            </a:r>
            <a:r>
              <a:rPr sz="1883" dirty="0"/>
              <a:t>needs</a:t>
            </a:r>
            <a:r>
              <a:rPr sz="1883" spc="109" dirty="0"/>
              <a:t> </a:t>
            </a:r>
            <a:r>
              <a:rPr sz="1883" dirty="0"/>
              <a:t>of</a:t>
            </a:r>
            <a:r>
              <a:rPr sz="1883" spc="119" dirty="0"/>
              <a:t> </a:t>
            </a:r>
            <a:r>
              <a:rPr sz="1883" dirty="0"/>
              <a:t>the</a:t>
            </a:r>
            <a:r>
              <a:rPr sz="1883" spc="109" dirty="0"/>
              <a:t> </a:t>
            </a:r>
            <a:r>
              <a:rPr sz="1883" dirty="0"/>
              <a:t>problem</a:t>
            </a:r>
            <a:r>
              <a:rPr sz="1883" spc="119" dirty="0"/>
              <a:t> </a:t>
            </a:r>
            <a:r>
              <a:rPr sz="1883" dirty="0"/>
              <a:t>at</a:t>
            </a:r>
            <a:r>
              <a:rPr sz="1883" spc="109" dirty="0"/>
              <a:t> </a:t>
            </a:r>
            <a:r>
              <a:rPr sz="1883" spc="-20" dirty="0"/>
              <a:t>hand.</a:t>
            </a:r>
            <a:endParaRPr sz="1883" dirty="0">
              <a:latin typeface="Times New Roman"/>
              <a:cs typeface="Times New Roman"/>
            </a:endParaRPr>
          </a:p>
          <a:p>
            <a:pPr marL="586405" marR="154781" indent="-293202">
              <a:lnSpc>
                <a:spcPct val="116399"/>
              </a:lnSpc>
              <a:spcBef>
                <a:spcPts val="297"/>
              </a:spcBef>
              <a:buClr>
                <a:srgbClr val="3333B2"/>
              </a:buClr>
              <a:buSzPct val="84210"/>
              <a:buChar char="■"/>
              <a:tabLst>
                <a:tab pos="587663" algn="l"/>
              </a:tabLst>
            </a:pPr>
            <a:r>
              <a:rPr sz="1883" dirty="0"/>
              <a:t>Do</a:t>
            </a:r>
            <a:r>
              <a:rPr sz="1883" spc="89" dirty="0"/>
              <a:t> </a:t>
            </a:r>
            <a:r>
              <a:rPr sz="1883" dirty="0"/>
              <a:t>not</a:t>
            </a:r>
            <a:r>
              <a:rPr sz="1883" spc="89" dirty="0"/>
              <a:t> </a:t>
            </a:r>
            <a:r>
              <a:rPr sz="1883" dirty="0"/>
              <a:t>impose</a:t>
            </a:r>
            <a:r>
              <a:rPr sz="1883" spc="89" dirty="0"/>
              <a:t> </a:t>
            </a:r>
            <a:r>
              <a:rPr sz="2180" b="1" i="1" dirty="0">
                <a:solidFill>
                  <a:srgbClr val="FF00FF"/>
                </a:solidFill>
                <a:latin typeface="Times New Roman"/>
                <a:cs typeface="Times New Roman"/>
              </a:rPr>
              <a:t>bogus</a:t>
            </a:r>
            <a:r>
              <a:rPr sz="2180" b="1" i="1" spc="79" dirty="0">
                <a:solidFill>
                  <a:srgbClr val="FF00FF"/>
                </a:solidFill>
                <a:latin typeface="Times New Roman"/>
                <a:cs typeface="Times New Roman"/>
              </a:rPr>
              <a:t> </a:t>
            </a:r>
            <a:r>
              <a:rPr sz="2180" b="1" i="1" dirty="0">
                <a:solidFill>
                  <a:srgbClr val="FF00FF"/>
                </a:solidFill>
                <a:latin typeface="Times New Roman"/>
                <a:cs typeface="Times New Roman"/>
              </a:rPr>
              <a:t>limitations</a:t>
            </a:r>
            <a:r>
              <a:rPr sz="1883" dirty="0"/>
              <a:t>.</a:t>
            </a:r>
            <a:r>
              <a:rPr sz="1883" spc="238" dirty="0"/>
              <a:t> </a:t>
            </a:r>
            <a:r>
              <a:rPr sz="1883" dirty="0"/>
              <a:t>If</a:t>
            </a:r>
            <a:r>
              <a:rPr sz="1883" spc="89" dirty="0"/>
              <a:t> </a:t>
            </a:r>
            <a:r>
              <a:rPr sz="1883" dirty="0"/>
              <a:t>a</a:t>
            </a:r>
            <a:r>
              <a:rPr sz="1883" spc="89" dirty="0"/>
              <a:t> </a:t>
            </a:r>
            <a:r>
              <a:rPr sz="1883" dirty="0"/>
              <a:t>more</a:t>
            </a:r>
            <a:r>
              <a:rPr sz="1883" spc="99" dirty="0"/>
              <a:t> </a:t>
            </a:r>
            <a:r>
              <a:rPr sz="1883" dirty="0"/>
              <a:t>general</a:t>
            </a:r>
            <a:r>
              <a:rPr sz="1883" spc="89" dirty="0"/>
              <a:t> </a:t>
            </a:r>
            <a:r>
              <a:rPr sz="1883" dirty="0"/>
              <a:t>case</a:t>
            </a:r>
            <a:r>
              <a:rPr sz="1883" spc="89" dirty="0"/>
              <a:t> </a:t>
            </a:r>
            <a:r>
              <a:rPr sz="1883" dirty="0"/>
              <a:t>can</a:t>
            </a:r>
            <a:r>
              <a:rPr sz="1883" spc="99" dirty="0"/>
              <a:t> </a:t>
            </a:r>
            <a:r>
              <a:rPr sz="1883" dirty="0"/>
              <a:t>be</a:t>
            </a:r>
            <a:r>
              <a:rPr sz="1883" spc="89" dirty="0"/>
              <a:t> </a:t>
            </a:r>
            <a:r>
              <a:rPr sz="1883" spc="-20" dirty="0"/>
              <a:t>handled </a:t>
            </a:r>
            <a:r>
              <a:rPr sz="1883" dirty="0"/>
              <a:t>without</a:t>
            </a:r>
            <a:r>
              <a:rPr sz="1883" spc="129" dirty="0"/>
              <a:t> </a:t>
            </a:r>
            <a:r>
              <a:rPr sz="1883" dirty="0"/>
              <a:t>complicating</a:t>
            </a:r>
            <a:r>
              <a:rPr sz="1883" spc="139" dirty="0"/>
              <a:t> </a:t>
            </a:r>
            <a:r>
              <a:rPr sz="1883" dirty="0"/>
              <a:t>the</a:t>
            </a:r>
            <a:r>
              <a:rPr sz="1883" spc="139" dirty="0"/>
              <a:t> </a:t>
            </a:r>
            <a:r>
              <a:rPr sz="1883" dirty="0"/>
              <a:t>code</a:t>
            </a:r>
            <a:r>
              <a:rPr sz="1883" spc="139" dirty="0"/>
              <a:t> </a:t>
            </a:r>
            <a:r>
              <a:rPr sz="1883" dirty="0"/>
              <a:t>and</a:t>
            </a:r>
            <a:r>
              <a:rPr sz="1883" spc="139" dirty="0"/>
              <a:t> </a:t>
            </a:r>
            <a:r>
              <a:rPr sz="1883" dirty="0"/>
              <a:t>this</a:t>
            </a:r>
            <a:r>
              <a:rPr sz="1883" spc="139" dirty="0"/>
              <a:t> </a:t>
            </a:r>
            <a:r>
              <a:rPr sz="1883" dirty="0"/>
              <a:t>more</a:t>
            </a:r>
            <a:r>
              <a:rPr sz="1883" spc="139" dirty="0"/>
              <a:t> </a:t>
            </a:r>
            <a:r>
              <a:rPr sz="1883" dirty="0"/>
              <a:t>general</a:t>
            </a:r>
            <a:r>
              <a:rPr sz="1883" spc="139" dirty="0"/>
              <a:t> </a:t>
            </a:r>
            <a:r>
              <a:rPr sz="1883" dirty="0"/>
              <a:t>case</a:t>
            </a:r>
            <a:r>
              <a:rPr sz="1883" spc="139" dirty="0"/>
              <a:t> </a:t>
            </a:r>
            <a:r>
              <a:rPr sz="1883" dirty="0"/>
              <a:t>is</a:t>
            </a:r>
            <a:r>
              <a:rPr sz="1883" spc="129" dirty="0"/>
              <a:t> </a:t>
            </a:r>
            <a:r>
              <a:rPr sz="1883" dirty="0"/>
              <a:t>likely</a:t>
            </a:r>
            <a:r>
              <a:rPr sz="1883" spc="139" dirty="0"/>
              <a:t> </a:t>
            </a:r>
            <a:r>
              <a:rPr sz="1883" dirty="0"/>
              <a:t>to</a:t>
            </a:r>
            <a:r>
              <a:rPr sz="1883" spc="139" dirty="0"/>
              <a:t> </a:t>
            </a:r>
            <a:r>
              <a:rPr sz="1883" spc="-50" dirty="0"/>
              <a:t>be </a:t>
            </a:r>
            <a:r>
              <a:rPr sz="1883" dirty="0"/>
              <a:t>helpful</a:t>
            </a:r>
            <a:r>
              <a:rPr sz="1883" spc="129" dirty="0"/>
              <a:t> </a:t>
            </a:r>
            <a:r>
              <a:rPr sz="1883" dirty="0"/>
              <a:t>to</a:t>
            </a:r>
            <a:r>
              <a:rPr sz="1883" spc="129" dirty="0"/>
              <a:t> </a:t>
            </a:r>
            <a:r>
              <a:rPr sz="1883" dirty="0"/>
              <a:t>handle,</a:t>
            </a:r>
            <a:r>
              <a:rPr sz="1883" spc="129" dirty="0"/>
              <a:t> </a:t>
            </a:r>
            <a:r>
              <a:rPr sz="1883" dirty="0"/>
              <a:t>then</a:t>
            </a:r>
            <a:r>
              <a:rPr sz="1883" spc="139" dirty="0"/>
              <a:t> </a:t>
            </a:r>
            <a:r>
              <a:rPr sz="1883" dirty="0"/>
              <a:t>handle</a:t>
            </a:r>
            <a:r>
              <a:rPr sz="1883" spc="129" dirty="0"/>
              <a:t> </a:t>
            </a:r>
            <a:r>
              <a:rPr sz="1883" dirty="0"/>
              <a:t>this</a:t>
            </a:r>
            <a:r>
              <a:rPr sz="1883" spc="129" dirty="0"/>
              <a:t> </a:t>
            </a:r>
            <a:r>
              <a:rPr sz="1883" spc="-20" dirty="0"/>
              <a:t>case.</a:t>
            </a:r>
            <a:endParaRPr sz="1883" dirty="0">
              <a:latin typeface="Times New Roman"/>
              <a:cs typeface="Times New Roman"/>
            </a:endParaRPr>
          </a:p>
          <a:p>
            <a:pPr marL="586405" marR="60402" indent="-293202">
              <a:lnSpc>
                <a:spcPct val="117900"/>
              </a:lnSpc>
              <a:spcBef>
                <a:spcPts val="248"/>
              </a:spcBef>
              <a:buClr>
                <a:srgbClr val="3333B2"/>
              </a:buClr>
              <a:buSzPct val="84210"/>
              <a:buChar char="■"/>
              <a:tabLst>
                <a:tab pos="587663" algn="l"/>
              </a:tabLst>
            </a:pPr>
            <a:r>
              <a:rPr sz="1883" dirty="0"/>
              <a:t>Do</a:t>
            </a:r>
            <a:r>
              <a:rPr sz="1883" spc="79" dirty="0"/>
              <a:t> </a:t>
            </a:r>
            <a:r>
              <a:rPr sz="1883" dirty="0"/>
              <a:t>not</a:t>
            </a:r>
            <a:r>
              <a:rPr sz="1883" spc="79" dirty="0"/>
              <a:t> </a:t>
            </a:r>
            <a:r>
              <a:rPr sz="2180" b="1" i="1" dirty="0">
                <a:solidFill>
                  <a:srgbClr val="FF00FF"/>
                </a:solidFill>
                <a:latin typeface="Times New Roman"/>
                <a:cs typeface="Times New Roman"/>
              </a:rPr>
              <a:t>unnecessarily</a:t>
            </a:r>
            <a:r>
              <a:rPr sz="2180" b="1" i="1" spc="59" dirty="0">
                <a:solidFill>
                  <a:srgbClr val="FF00FF"/>
                </a:solidFill>
                <a:latin typeface="Times New Roman"/>
                <a:cs typeface="Times New Roman"/>
              </a:rPr>
              <a:t> </a:t>
            </a:r>
            <a:r>
              <a:rPr sz="2180" b="1" i="1" dirty="0">
                <a:solidFill>
                  <a:srgbClr val="FF00FF"/>
                </a:solidFill>
                <a:latin typeface="Times New Roman"/>
                <a:cs typeface="Times New Roman"/>
              </a:rPr>
              <a:t>optimize</a:t>
            </a:r>
            <a:r>
              <a:rPr sz="2180" b="1" i="1" spc="59" dirty="0">
                <a:solidFill>
                  <a:srgbClr val="FF00FF"/>
                </a:solidFill>
                <a:latin typeface="Times New Roman"/>
                <a:cs typeface="Times New Roman"/>
              </a:rPr>
              <a:t> </a:t>
            </a:r>
            <a:r>
              <a:rPr sz="1883" dirty="0"/>
              <a:t>code.</a:t>
            </a:r>
            <a:r>
              <a:rPr sz="1883" spc="226" dirty="0"/>
              <a:t> </a:t>
            </a:r>
            <a:r>
              <a:rPr sz="1883" dirty="0"/>
              <a:t>Highly</a:t>
            </a:r>
            <a:r>
              <a:rPr sz="1883" spc="79" dirty="0"/>
              <a:t> </a:t>
            </a:r>
            <a:r>
              <a:rPr sz="1883" dirty="0"/>
              <a:t>optimized</a:t>
            </a:r>
            <a:r>
              <a:rPr sz="1883" spc="79" dirty="0"/>
              <a:t> </a:t>
            </a:r>
            <a:r>
              <a:rPr sz="1883" dirty="0"/>
              <a:t>code</a:t>
            </a:r>
            <a:r>
              <a:rPr sz="1883" spc="79" dirty="0"/>
              <a:t> </a:t>
            </a:r>
            <a:r>
              <a:rPr sz="1883" dirty="0"/>
              <a:t>is</a:t>
            </a:r>
            <a:r>
              <a:rPr sz="1883" spc="79" dirty="0"/>
              <a:t> </a:t>
            </a:r>
            <a:r>
              <a:rPr sz="1883" dirty="0"/>
              <a:t>often</a:t>
            </a:r>
            <a:r>
              <a:rPr sz="1883" spc="79" dirty="0"/>
              <a:t> </a:t>
            </a:r>
            <a:r>
              <a:rPr sz="1883" spc="-40" dirty="0"/>
              <a:t>much </a:t>
            </a:r>
            <a:r>
              <a:rPr sz="1883" dirty="0"/>
              <a:t>less</a:t>
            </a:r>
            <a:r>
              <a:rPr sz="1883" spc="129" dirty="0"/>
              <a:t> </a:t>
            </a:r>
            <a:r>
              <a:rPr sz="1883" dirty="0"/>
              <a:t>readable.</a:t>
            </a:r>
            <a:r>
              <a:rPr sz="1883" spc="297" dirty="0"/>
              <a:t> </a:t>
            </a:r>
            <a:r>
              <a:rPr sz="1883" dirty="0"/>
              <a:t>Also,</a:t>
            </a:r>
            <a:r>
              <a:rPr sz="1883" spc="129" dirty="0"/>
              <a:t> </a:t>
            </a:r>
            <a:r>
              <a:rPr sz="1883" dirty="0"/>
              <a:t>highly</a:t>
            </a:r>
            <a:r>
              <a:rPr sz="1883" spc="139" dirty="0"/>
              <a:t> </a:t>
            </a:r>
            <a:r>
              <a:rPr sz="1883" dirty="0"/>
              <a:t>optimized</a:t>
            </a:r>
            <a:r>
              <a:rPr sz="1883" spc="139" dirty="0"/>
              <a:t> </a:t>
            </a:r>
            <a:r>
              <a:rPr sz="1883" dirty="0"/>
              <a:t>code</a:t>
            </a:r>
            <a:r>
              <a:rPr sz="1883" spc="129" dirty="0"/>
              <a:t> </a:t>
            </a:r>
            <a:r>
              <a:rPr sz="1883" dirty="0"/>
              <a:t>is</a:t>
            </a:r>
            <a:r>
              <a:rPr sz="1883" spc="139" dirty="0"/>
              <a:t> </a:t>
            </a:r>
            <a:r>
              <a:rPr sz="1883" dirty="0"/>
              <a:t>often</a:t>
            </a:r>
            <a:r>
              <a:rPr sz="1883" spc="139" dirty="0"/>
              <a:t> </a:t>
            </a:r>
            <a:r>
              <a:rPr sz="1883" dirty="0"/>
              <a:t>more</a:t>
            </a:r>
            <a:r>
              <a:rPr sz="1883" spc="129" dirty="0"/>
              <a:t> </a:t>
            </a:r>
            <a:r>
              <a:rPr sz="1883" dirty="0"/>
              <a:t>difficult</a:t>
            </a:r>
            <a:r>
              <a:rPr sz="1883" spc="139" dirty="0"/>
              <a:t> </a:t>
            </a:r>
            <a:r>
              <a:rPr sz="1883" dirty="0"/>
              <a:t>to</a:t>
            </a:r>
            <a:r>
              <a:rPr sz="1883" spc="139" dirty="0"/>
              <a:t> </a:t>
            </a:r>
            <a:r>
              <a:rPr sz="1883" spc="-20" dirty="0"/>
              <a:t>write </a:t>
            </a:r>
            <a:r>
              <a:rPr sz="1883" dirty="0"/>
              <a:t>correctly</a:t>
            </a:r>
            <a:r>
              <a:rPr sz="1883" spc="139" dirty="0"/>
              <a:t> </a:t>
            </a:r>
            <a:r>
              <a:rPr sz="1883" dirty="0"/>
              <a:t>(i.e.,</a:t>
            </a:r>
            <a:r>
              <a:rPr sz="1883" spc="139" dirty="0"/>
              <a:t> </a:t>
            </a:r>
            <a:r>
              <a:rPr sz="1883" dirty="0"/>
              <a:t>without</a:t>
            </a:r>
            <a:r>
              <a:rPr sz="1883" spc="149" dirty="0"/>
              <a:t> </a:t>
            </a:r>
            <a:r>
              <a:rPr sz="1883" dirty="0"/>
              <a:t>bugs).</a:t>
            </a:r>
            <a:r>
              <a:rPr sz="1883" spc="297" dirty="0"/>
              <a:t> </a:t>
            </a:r>
            <a:r>
              <a:rPr sz="1883" dirty="0"/>
              <a:t>Do</a:t>
            </a:r>
            <a:r>
              <a:rPr sz="1883" spc="149" dirty="0"/>
              <a:t> </a:t>
            </a:r>
            <a:r>
              <a:rPr sz="1883" dirty="0"/>
              <a:t>not</a:t>
            </a:r>
            <a:r>
              <a:rPr sz="1883" spc="139" dirty="0"/>
              <a:t> </a:t>
            </a:r>
            <a:r>
              <a:rPr sz="1883" dirty="0"/>
              <a:t>write</a:t>
            </a:r>
            <a:r>
              <a:rPr sz="1883" spc="139" dirty="0"/>
              <a:t> </a:t>
            </a:r>
            <a:r>
              <a:rPr sz="1883" dirty="0"/>
              <a:t>grossly</a:t>
            </a:r>
            <a:r>
              <a:rPr sz="1883" spc="149" dirty="0"/>
              <a:t> </a:t>
            </a:r>
            <a:r>
              <a:rPr sz="1883" dirty="0"/>
              <a:t>inefficient</a:t>
            </a:r>
            <a:r>
              <a:rPr sz="1883" spc="139" dirty="0"/>
              <a:t> </a:t>
            </a:r>
            <a:r>
              <a:rPr sz="1883" dirty="0"/>
              <a:t>code</a:t>
            </a:r>
            <a:r>
              <a:rPr sz="1883" spc="139" dirty="0"/>
              <a:t> </a:t>
            </a:r>
            <a:r>
              <a:rPr sz="1883" dirty="0"/>
              <a:t>that</a:t>
            </a:r>
            <a:r>
              <a:rPr sz="1883" spc="149" dirty="0"/>
              <a:t> </a:t>
            </a:r>
            <a:r>
              <a:rPr sz="1883" spc="-50" dirty="0"/>
              <a:t>is </a:t>
            </a:r>
            <a:r>
              <a:rPr sz="1883" dirty="0"/>
              <a:t>obviously</a:t>
            </a:r>
            <a:r>
              <a:rPr sz="1883" spc="149" dirty="0"/>
              <a:t> </a:t>
            </a:r>
            <a:r>
              <a:rPr sz="1883" dirty="0"/>
              <a:t>going</a:t>
            </a:r>
            <a:r>
              <a:rPr sz="1883" spc="149" dirty="0"/>
              <a:t> </a:t>
            </a:r>
            <a:r>
              <a:rPr sz="1883" dirty="0"/>
              <a:t>to</a:t>
            </a:r>
            <a:r>
              <a:rPr sz="1883" spc="149" dirty="0"/>
              <a:t> </a:t>
            </a:r>
            <a:r>
              <a:rPr sz="1883" dirty="0"/>
              <a:t>cause</a:t>
            </a:r>
            <a:r>
              <a:rPr sz="1883" spc="149" dirty="0"/>
              <a:t> </a:t>
            </a:r>
            <a:r>
              <a:rPr sz="1883" dirty="0"/>
              <a:t>performance</a:t>
            </a:r>
            <a:r>
              <a:rPr sz="1883" spc="159" dirty="0"/>
              <a:t> </a:t>
            </a:r>
            <a:r>
              <a:rPr sz="1883" dirty="0"/>
              <a:t>problems,</a:t>
            </a:r>
            <a:r>
              <a:rPr sz="1883" spc="149" dirty="0"/>
              <a:t> </a:t>
            </a:r>
            <a:r>
              <a:rPr sz="1883" dirty="0"/>
              <a:t>but</a:t>
            </a:r>
            <a:r>
              <a:rPr sz="1883" spc="149" dirty="0"/>
              <a:t> </a:t>
            </a:r>
            <a:r>
              <a:rPr sz="1883" dirty="0"/>
              <a:t>do</a:t>
            </a:r>
            <a:r>
              <a:rPr sz="1883" spc="149" dirty="0"/>
              <a:t> </a:t>
            </a:r>
            <a:r>
              <a:rPr sz="1883" dirty="0"/>
              <a:t>not</a:t>
            </a:r>
            <a:r>
              <a:rPr sz="1883" spc="149" dirty="0"/>
              <a:t> </a:t>
            </a:r>
            <a:r>
              <a:rPr sz="1883" spc="-20" dirty="0"/>
              <a:t>optimize</a:t>
            </a:r>
            <a:r>
              <a:rPr sz="1883" spc="991" dirty="0"/>
              <a:t> </a:t>
            </a:r>
            <a:r>
              <a:rPr sz="1883" dirty="0"/>
              <a:t>things</a:t>
            </a:r>
            <a:r>
              <a:rPr sz="1883" spc="129" dirty="0"/>
              <a:t> </a:t>
            </a:r>
            <a:r>
              <a:rPr sz="1883" dirty="0"/>
              <a:t>beyond</a:t>
            </a:r>
            <a:r>
              <a:rPr sz="1883" spc="139" dirty="0"/>
              <a:t> </a:t>
            </a:r>
            <a:r>
              <a:rPr sz="1883" dirty="0"/>
              <a:t>avoiding</a:t>
            </a:r>
            <a:r>
              <a:rPr sz="1883" spc="129" dirty="0"/>
              <a:t> </a:t>
            </a:r>
            <a:r>
              <a:rPr sz="1883" dirty="0"/>
              <a:t>gross</a:t>
            </a:r>
            <a:r>
              <a:rPr sz="1883" spc="139" dirty="0"/>
              <a:t> </a:t>
            </a:r>
            <a:r>
              <a:rPr sz="1883" dirty="0"/>
              <a:t>inefficiencies</a:t>
            </a:r>
            <a:r>
              <a:rPr sz="1883" spc="129" dirty="0"/>
              <a:t> </a:t>
            </a:r>
            <a:r>
              <a:rPr sz="1883" dirty="0"/>
              <a:t>that</a:t>
            </a:r>
            <a:r>
              <a:rPr sz="1883" spc="139" dirty="0"/>
              <a:t> </a:t>
            </a:r>
            <a:r>
              <a:rPr sz="1883" dirty="0"/>
              <a:t>you</a:t>
            </a:r>
            <a:r>
              <a:rPr sz="1883" spc="129" dirty="0"/>
              <a:t> </a:t>
            </a:r>
            <a:r>
              <a:rPr sz="1883" dirty="0"/>
              <a:t>know</a:t>
            </a:r>
            <a:r>
              <a:rPr sz="1883" spc="139" dirty="0"/>
              <a:t> </a:t>
            </a:r>
            <a:r>
              <a:rPr sz="1883" dirty="0"/>
              <a:t>will</a:t>
            </a:r>
            <a:r>
              <a:rPr sz="1883" spc="129" dirty="0"/>
              <a:t> </a:t>
            </a:r>
            <a:r>
              <a:rPr sz="1883" spc="-20" dirty="0"/>
              <a:t>cause </a:t>
            </a:r>
            <a:r>
              <a:rPr sz="1883" dirty="0"/>
              <a:t>performance</a:t>
            </a:r>
            <a:r>
              <a:rPr sz="1883" spc="347" dirty="0"/>
              <a:t> </a:t>
            </a:r>
            <a:r>
              <a:rPr sz="1883" spc="-20" dirty="0"/>
              <a:t>problems.</a:t>
            </a:r>
            <a:endParaRPr sz="1883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xfrm>
            <a:off x="4384471" y="3342450"/>
            <a:ext cx="203200" cy="110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kern="0"/>
            </a:defPPr>
            <a:lvl1pPr>
              <a:defRPr sz="5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>
              <a:spcBef>
                <a:spcPts val="218"/>
              </a:spcBef>
            </a:pPr>
            <a:fld id="{81D60167-4931-47E6-BA6A-407CBD079E47}" type="slidenum">
              <a:rPr lang="en-US" spc="-25" smtClean="0"/>
              <a:pPr marL="102235">
                <a:spcBef>
                  <a:spcPts val="110"/>
                </a:spcBef>
              </a:pPr>
              <a:t>9</a:t>
            </a:fld>
            <a:endParaRPr spc="-40" dirty="0"/>
          </a:p>
        </p:txBody>
      </p:sp>
    </p:spTree>
  </p:cSld>
  <p:clrMapOvr>
    <a:masterClrMapping/>
  </p:clrMapOvr>
  <p:transition>
    <p:cut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b293e2bb4677824be5f5293155ded7d9c0cba9c4"/>
</p:tagLst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urier New" pitchFamily="49" charset="0"/>
            <a:cs typeface="Courier New" pitchFamily="4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urier New" pitchFamily="49" charset="0"/>
            <a:cs typeface="Courier New" pitchFamily="49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6283</TotalTime>
  <Words>1166</Words>
  <Application>Microsoft Office PowerPoint</Application>
  <PresentationFormat>On-screen Show (4:3)</PresentationFormat>
  <Paragraphs>146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Courier New</vt:lpstr>
      <vt:lpstr>Times New Roman</vt:lpstr>
      <vt:lpstr>Wingdings</vt:lpstr>
      <vt:lpstr>Edge</vt:lpstr>
      <vt:lpstr>Office Theme</vt:lpstr>
      <vt:lpstr>1_Office Theme</vt:lpstr>
      <vt:lpstr>PowerPoint Presentation</vt:lpstr>
      <vt:lpstr>File postfix </vt:lpstr>
      <vt:lpstr>A program in multiple file</vt:lpstr>
      <vt:lpstr>Preprocessor Command</vt:lpstr>
      <vt:lpstr>Preprocessor Command</vt:lpstr>
      <vt:lpstr>Use Preprocess Commands for Debugging </vt:lpstr>
      <vt:lpstr>Formatting, Naming, Documenting</vt:lpstr>
      <vt:lpstr>Error Handling</vt:lpstr>
      <vt:lpstr>Simplicity</vt:lpstr>
      <vt:lpstr>Code Duplication</vt:lpstr>
      <vt:lpstr>The last words …</vt:lpstr>
      <vt:lpstr>PowerPoint Presentation</vt:lpstr>
    </vt:vector>
  </TitlesOfParts>
  <Company>AUT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Programming</dc:title>
  <dc:creator>Bahador</dc:creator>
  <cp:lastModifiedBy>Morteza Zakeri</cp:lastModifiedBy>
  <cp:revision>1265</cp:revision>
  <dcterms:created xsi:type="dcterms:W3CDTF">2007-10-07T13:27:00Z</dcterms:created>
  <dcterms:modified xsi:type="dcterms:W3CDTF">2024-05-01T13:25:16Z</dcterms:modified>
</cp:coreProperties>
</file>