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50" r:id="rId2"/>
  </p:sldMasterIdLst>
  <p:notesMasterIdLst>
    <p:notesMasterId r:id="rId74"/>
  </p:notesMasterIdLst>
  <p:sldIdLst>
    <p:sldId id="377" r:id="rId3"/>
    <p:sldId id="257" r:id="rId4"/>
    <p:sldId id="258" r:id="rId5"/>
    <p:sldId id="259" r:id="rId6"/>
    <p:sldId id="260" r:id="rId7"/>
    <p:sldId id="261" r:id="rId8"/>
    <p:sldId id="262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326" r:id="rId17"/>
    <p:sldId id="327" r:id="rId18"/>
    <p:sldId id="328" r:id="rId19"/>
    <p:sldId id="278" r:id="rId20"/>
    <p:sldId id="279" r:id="rId21"/>
    <p:sldId id="378" r:id="rId22"/>
    <p:sldId id="380" r:id="rId23"/>
    <p:sldId id="382" r:id="rId24"/>
    <p:sldId id="354" r:id="rId25"/>
    <p:sldId id="381" r:id="rId26"/>
    <p:sldId id="379" r:id="rId27"/>
    <p:sldId id="280" r:id="rId28"/>
    <p:sldId id="281" r:id="rId29"/>
    <p:sldId id="369" r:id="rId30"/>
    <p:sldId id="383" r:id="rId31"/>
    <p:sldId id="387" r:id="rId32"/>
    <p:sldId id="282" r:id="rId33"/>
    <p:sldId id="283" r:id="rId34"/>
    <p:sldId id="284" r:id="rId35"/>
    <p:sldId id="285" r:id="rId36"/>
    <p:sldId id="286" r:id="rId37"/>
    <p:sldId id="290" r:id="rId38"/>
    <p:sldId id="288" r:id="rId39"/>
    <p:sldId id="287" r:id="rId40"/>
    <p:sldId id="289" r:id="rId41"/>
    <p:sldId id="384" r:id="rId42"/>
    <p:sldId id="385" r:id="rId43"/>
    <p:sldId id="292" r:id="rId44"/>
    <p:sldId id="293" r:id="rId45"/>
    <p:sldId id="294" r:id="rId46"/>
    <p:sldId id="295" r:id="rId47"/>
    <p:sldId id="296" r:id="rId48"/>
    <p:sldId id="297" r:id="rId49"/>
    <p:sldId id="298" r:id="rId50"/>
    <p:sldId id="299" r:id="rId51"/>
    <p:sldId id="300" r:id="rId52"/>
    <p:sldId id="301" r:id="rId53"/>
    <p:sldId id="302" r:id="rId54"/>
    <p:sldId id="303" r:id="rId55"/>
    <p:sldId id="304" r:id="rId56"/>
    <p:sldId id="305" r:id="rId57"/>
    <p:sldId id="306" r:id="rId58"/>
    <p:sldId id="307" r:id="rId59"/>
    <p:sldId id="308" r:id="rId60"/>
    <p:sldId id="309" r:id="rId61"/>
    <p:sldId id="310" r:id="rId62"/>
    <p:sldId id="313" r:id="rId63"/>
    <p:sldId id="314" r:id="rId64"/>
    <p:sldId id="315" r:id="rId65"/>
    <p:sldId id="316" r:id="rId66"/>
    <p:sldId id="317" r:id="rId67"/>
    <p:sldId id="386" r:id="rId68"/>
    <p:sldId id="318" r:id="rId69"/>
    <p:sldId id="319" r:id="rId70"/>
    <p:sldId id="321" r:id="rId71"/>
    <p:sldId id="322" r:id="rId72"/>
    <p:sldId id="329" r:id="rId73"/>
  </p:sldIdLst>
  <p:sldSz cx="9144000" cy="6858000" type="screen4x3"/>
  <p:notesSz cx="7099300" cy="10234613"/>
  <p:custDataLst>
    <p:tags r:id="rId75"/>
  </p:custDataLst>
  <p:defaultTextStyle>
    <a:defPPr>
      <a:defRPr lang="en-GB"/>
    </a:defPPr>
    <a:lvl1pPr algn="l" defTabSz="457200" rtl="0" fontAlgn="base">
      <a:spcBef>
        <a:spcPts val="750"/>
      </a:spcBef>
      <a:spcAft>
        <a:spcPct val="0"/>
      </a:spcAft>
      <a:buClr>
        <a:srgbClr val="000000"/>
      </a:buClr>
      <a:buSzPct val="100000"/>
      <a:buFont typeface="Times New Roman" pitchFamily="18" charset="0"/>
      <a:defRPr sz="3000" kern="1200">
        <a:solidFill>
          <a:schemeClr val="bg1"/>
        </a:solidFill>
        <a:latin typeface="Arial" charset="0"/>
        <a:ea typeface="+mn-ea"/>
        <a:cs typeface="Arial" charset="0"/>
      </a:defRPr>
    </a:lvl1pPr>
    <a:lvl2pPr marL="742950" indent="-285750" algn="l" defTabSz="457200" rtl="0" fontAlgn="base">
      <a:spcBef>
        <a:spcPts val="750"/>
      </a:spcBef>
      <a:spcAft>
        <a:spcPct val="0"/>
      </a:spcAft>
      <a:buClr>
        <a:srgbClr val="000000"/>
      </a:buClr>
      <a:buSzPct val="100000"/>
      <a:buFont typeface="Times New Roman" pitchFamily="18" charset="0"/>
      <a:defRPr sz="3000" kern="1200">
        <a:solidFill>
          <a:schemeClr val="bg1"/>
        </a:solidFill>
        <a:latin typeface="Arial" charset="0"/>
        <a:ea typeface="+mn-ea"/>
        <a:cs typeface="Arial" charset="0"/>
      </a:defRPr>
    </a:lvl2pPr>
    <a:lvl3pPr marL="1143000" indent="-228600" algn="l" defTabSz="457200" rtl="0" fontAlgn="base">
      <a:spcBef>
        <a:spcPts val="750"/>
      </a:spcBef>
      <a:spcAft>
        <a:spcPct val="0"/>
      </a:spcAft>
      <a:buClr>
        <a:srgbClr val="000000"/>
      </a:buClr>
      <a:buSzPct val="100000"/>
      <a:buFont typeface="Times New Roman" pitchFamily="18" charset="0"/>
      <a:defRPr sz="3000" kern="1200">
        <a:solidFill>
          <a:schemeClr val="bg1"/>
        </a:solidFill>
        <a:latin typeface="Arial" charset="0"/>
        <a:ea typeface="+mn-ea"/>
        <a:cs typeface="Arial" charset="0"/>
      </a:defRPr>
    </a:lvl3pPr>
    <a:lvl4pPr marL="1600200" indent="-228600" algn="l" defTabSz="457200" rtl="0" fontAlgn="base">
      <a:spcBef>
        <a:spcPts val="750"/>
      </a:spcBef>
      <a:spcAft>
        <a:spcPct val="0"/>
      </a:spcAft>
      <a:buClr>
        <a:srgbClr val="000000"/>
      </a:buClr>
      <a:buSzPct val="100000"/>
      <a:buFont typeface="Times New Roman" pitchFamily="18" charset="0"/>
      <a:defRPr sz="3000" kern="1200">
        <a:solidFill>
          <a:schemeClr val="bg1"/>
        </a:solidFill>
        <a:latin typeface="Arial" charset="0"/>
        <a:ea typeface="+mn-ea"/>
        <a:cs typeface="Arial" charset="0"/>
      </a:defRPr>
    </a:lvl4pPr>
    <a:lvl5pPr marL="2057400" indent="-228600" algn="l" defTabSz="457200" rtl="0" fontAlgn="base">
      <a:spcBef>
        <a:spcPts val="750"/>
      </a:spcBef>
      <a:spcAft>
        <a:spcPct val="0"/>
      </a:spcAft>
      <a:buClr>
        <a:srgbClr val="000000"/>
      </a:buClr>
      <a:buSzPct val="100000"/>
      <a:buFont typeface="Times New Roman" pitchFamily="18" charset="0"/>
      <a:defRPr sz="3000" kern="1200">
        <a:solidFill>
          <a:schemeClr val="bg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3000" kern="1200">
        <a:solidFill>
          <a:schemeClr val="bg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3000" kern="1200">
        <a:solidFill>
          <a:schemeClr val="bg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3000" kern="1200">
        <a:solidFill>
          <a:schemeClr val="bg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3000" kern="1200">
        <a:solidFill>
          <a:schemeClr val="bg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66"/>
    <a:srgbClr val="CC0000"/>
    <a:srgbClr val="FF9900"/>
    <a:srgbClr val="A26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145" autoAdjust="0"/>
  </p:normalViewPr>
  <p:slideViewPr>
    <p:cSldViewPr>
      <p:cViewPr varScale="1">
        <p:scale>
          <a:sx n="97" d="100"/>
          <a:sy n="97" d="100"/>
        </p:scale>
        <p:origin x="1926" y="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16" Type="http://schemas.openxmlformats.org/officeDocument/2006/relationships/slide" Target="slides/slide1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slide" Target="slides/slide64.xml"/><Relationship Id="rId74" Type="http://schemas.openxmlformats.org/officeDocument/2006/relationships/notesMaster" Target="notesMasters/notesMaster1.xml"/><Relationship Id="rId79" Type="http://schemas.openxmlformats.org/officeDocument/2006/relationships/tableStyles" Target="tableStyles.xml"/><Relationship Id="rId5" Type="http://schemas.openxmlformats.org/officeDocument/2006/relationships/slide" Target="slides/slide3.xml"/><Relationship Id="rId61" Type="http://schemas.openxmlformats.org/officeDocument/2006/relationships/slide" Target="slides/slide59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slide" Target="slides/slide67.xml"/><Relationship Id="rId77" Type="http://schemas.openxmlformats.org/officeDocument/2006/relationships/viewProps" Target="viewProp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slide" Target="slides/slide70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slide" Target="slides/slide65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slide" Target="slides/slide68.xml"/><Relationship Id="rId75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73" Type="http://schemas.openxmlformats.org/officeDocument/2006/relationships/slide" Target="slides/slide71.xml"/><Relationship Id="rId78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Relationship Id="rId34" Type="http://schemas.openxmlformats.org/officeDocument/2006/relationships/slide" Target="slides/slide32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76" Type="http://schemas.openxmlformats.org/officeDocument/2006/relationships/presProps" Target="presProps.xml"/><Relationship Id="rId7" Type="http://schemas.openxmlformats.org/officeDocument/2006/relationships/slide" Target="slides/slide5.xml"/><Relationship Id="rId71" Type="http://schemas.openxmlformats.org/officeDocument/2006/relationships/slide" Target="slides/slide69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image" Target="../media/image7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AutoShape 1"/>
          <p:cNvSpPr>
            <a:spLocks noChangeArrowheads="1"/>
          </p:cNvSpPr>
          <p:nvPr/>
        </p:nvSpPr>
        <p:spPr bwMode="auto">
          <a:xfrm>
            <a:off x="0" y="0"/>
            <a:ext cx="7099300" cy="102346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8" name="AutoShape 2"/>
          <p:cNvSpPr>
            <a:spLocks noChangeArrowheads="1"/>
          </p:cNvSpPr>
          <p:nvPr/>
        </p:nvSpPr>
        <p:spPr bwMode="auto">
          <a:xfrm>
            <a:off x="0" y="0"/>
            <a:ext cx="7099300" cy="102346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9" name="AutoShape 3"/>
          <p:cNvSpPr>
            <a:spLocks noChangeArrowheads="1"/>
          </p:cNvSpPr>
          <p:nvPr/>
        </p:nvSpPr>
        <p:spPr bwMode="auto">
          <a:xfrm>
            <a:off x="0" y="0"/>
            <a:ext cx="7099300" cy="102346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2" name="Rectangle 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0162" cy="383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4103" name="Rectangle 7"/>
          <p:cNvSpPr>
            <a:spLocks noGrp="1" noChangeArrowheads="1"/>
          </p:cNvSpPr>
          <p:nvPr>
            <p:ph type="body"/>
          </p:nvPr>
        </p:nvSpPr>
        <p:spPr bwMode="auto">
          <a:xfrm>
            <a:off x="709613" y="4860925"/>
            <a:ext cx="5675312" cy="460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sldNum"/>
          </p:nvPr>
        </p:nvSpPr>
        <p:spPr bwMode="auto">
          <a:xfrm>
            <a:off x="4021138" y="9721850"/>
            <a:ext cx="3071812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00" tIns="49680" rIns="99000" bIns="4968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Pct val="65000"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fld id="{F3A6B103-9DEF-4F4A-8990-6DDC23AFE01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5356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2F91A10-2A3A-4BEC-828D-CC2531ED104A}" type="slidenum">
              <a:rPr lang="en-US">
                <a:solidFill>
                  <a:srgbClr val="000000"/>
                </a:solidFill>
                <a:latin typeface="Times New Roman" pitchFamily="16" charset="0"/>
              </a:rPr>
              <a:pPr eaLnBrk="1" hangingPunct="1"/>
              <a:t>1</a:t>
            </a:fld>
            <a:endParaRPr lang="en-US" dirty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62467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6840" tIns="48240" rIns="96840" bIns="48240" anchor="b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BF73DB49-F129-4745-8953-5964DD05693D}" type="slidenum">
              <a:rPr lang="en-US" sz="1300">
                <a:solidFill>
                  <a:srgbClr val="000000"/>
                </a:solidFill>
              </a:rPr>
              <a:pPr algn="r" eaLnBrk="1" hangingPunct="1">
                <a:buClrTx/>
                <a:buFontTx/>
                <a:buNone/>
              </a:pPr>
              <a:t>1</a:t>
            </a:fld>
            <a:endParaRPr lang="en-US" sz="1300" dirty="0">
              <a:solidFill>
                <a:srgbClr val="000000"/>
              </a:solidFill>
            </a:endParaRPr>
          </a:p>
        </p:txBody>
      </p:sp>
      <p:sp>
        <p:nvSpPr>
          <p:cNvPr id="62468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8350"/>
            <a:ext cx="5118100" cy="3838575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2469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709613" y="4862513"/>
            <a:ext cx="5680075" cy="460375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</a:pPr>
            <a:endParaRPr lang="en-US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20791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4243BFF-D34D-4820-9089-9EF6706BAFCD}" type="slidenum">
              <a:rPr lang="en-US"/>
              <a:pPr/>
              <a:t>10</a:t>
            </a:fld>
            <a:endParaRPr lang="en-US"/>
          </a:p>
        </p:txBody>
      </p:sp>
      <p:sp>
        <p:nvSpPr>
          <p:cNvPr id="92161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Pct val="65000"/>
              <a:buFontTx/>
              <a:buNone/>
            </a:pPr>
            <a:fld id="{2862657C-1A8E-47E8-9511-21EE3CF993D5}" type="slidenum">
              <a:rPr lang="en-US" sz="1300"/>
              <a:pPr algn="r">
                <a:spcBef>
                  <a:spcPct val="0"/>
                </a:spcBef>
                <a:buClrTx/>
                <a:buSzPct val="65000"/>
                <a:buFontTx/>
                <a:buNone/>
              </a:pPr>
              <a:t>10</a:t>
            </a:fld>
            <a:endParaRPr lang="en-US" sz="1300"/>
          </a:p>
        </p:txBody>
      </p:sp>
      <p:sp>
        <p:nvSpPr>
          <p:cNvPr id="92162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2163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>
              <a:spcBef>
                <a:spcPts val="450"/>
              </a:spcBef>
            </a:pPr>
            <a:endParaRPr lang="en-US">
              <a:ea typeface="WenQuanYi Zen Hei Sharp" charset="0"/>
              <a:cs typeface="WenQuanYi Zen Hei Sharp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307C160-0A2E-427B-AFF7-BB08EFD70993}" type="slidenum">
              <a:rPr lang="en-US"/>
              <a:pPr/>
              <a:t>11</a:t>
            </a:fld>
            <a:endParaRPr lang="en-US"/>
          </a:p>
        </p:txBody>
      </p:sp>
      <p:sp>
        <p:nvSpPr>
          <p:cNvPr id="93185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Pct val="65000"/>
              <a:buFontTx/>
              <a:buNone/>
            </a:pPr>
            <a:fld id="{94A497A8-527F-4A47-ACD5-AEBA4339ADED}" type="slidenum">
              <a:rPr lang="en-US" sz="1300"/>
              <a:pPr algn="r">
                <a:spcBef>
                  <a:spcPct val="0"/>
                </a:spcBef>
                <a:buClrTx/>
                <a:buSzPct val="65000"/>
                <a:buFontTx/>
                <a:buNone/>
              </a:pPr>
              <a:t>11</a:t>
            </a:fld>
            <a:endParaRPr lang="en-US" sz="1300"/>
          </a:p>
        </p:txBody>
      </p:sp>
      <p:sp>
        <p:nvSpPr>
          <p:cNvPr id="93186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3187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>
              <a:spcBef>
                <a:spcPts val="450"/>
              </a:spcBef>
            </a:pPr>
            <a:endParaRPr lang="en-US">
              <a:ea typeface="WenQuanYi Zen Hei Sharp" charset="0"/>
              <a:cs typeface="WenQuanYi Zen Hei Sharp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41B6FE5-38D3-4D45-B0E7-11D198F6025B}" type="slidenum">
              <a:rPr lang="en-US"/>
              <a:pPr/>
              <a:t>12</a:t>
            </a:fld>
            <a:endParaRPr lang="en-US"/>
          </a:p>
        </p:txBody>
      </p:sp>
      <p:sp>
        <p:nvSpPr>
          <p:cNvPr id="94209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Pct val="65000"/>
              <a:buFontTx/>
              <a:buNone/>
            </a:pPr>
            <a:fld id="{103D0B6A-9275-4E73-9D66-3050002A3C7A}" type="slidenum">
              <a:rPr lang="en-US" sz="1300"/>
              <a:pPr algn="r">
                <a:spcBef>
                  <a:spcPct val="0"/>
                </a:spcBef>
                <a:buClrTx/>
                <a:buSzPct val="65000"/>
                <a:buFontTx/>
                <a:buNone/>
              </a:pPr>
              <a:t>12</a:t>
            </a:fld>
            <a:endParaRPr lang="en-US" sz="1300"/>
          </a:p>
        </p:txBody>
      </p:sp>
      <p:sp>
        <p:nvSpPr>
          <p:cNvPr id="94210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4211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>
              <a:spcBef>
                <a:spcPts val="450"/>
              </a:spcBef>
            </a:pPr>
            <a:endParaRPr lang="en-US">
              <a:ea typeface="WenQuanYi Zen Hei Sharp" charset="0"/>
              <a:cs typeface="WenQuanYi Zen Hei Sharp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C0883F4-D566-48C8-BEAD-648DBEBFBEAD}" type="slidenum">
              <a:rPr lang="en-US"/>
              <a:pPr/>
              <a:t>13</a:t>
            </a:fld>
            <a:endParaRPr lang="en-US"/>
          </a:p>
        </p:txBody>
      </p:sp>
      <p:sp>
        <p:nvSpPr>
          <p:cNvPr id="95233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Pct val="65000"/>
              <a:buFontTx/>
              <a:buNone/>
            </a:pPr>
            <a:fld id="{7A664D5E-ADAE-472A-B71F-FE564A73CEDD}" type="slidenum">
              <a:rPr lang="en-US" sz="1300"/>
              <a:pPr algn="r">
                <a:spcBef>
                  <a:spcPct val="0"/>
                </a:spcBef>
                <a:buClrTx/>
                <a:buSzPct val="65000"/>
                <a:buFontTx/>
                <a:buNone/>
              </a:pPr>
              <a:t>13</a:t>
            </a:fld>
            <a:endParaRPr lang="en-US" sz="1300"/>
          </a:p>
        </p:txBody>
      </p:sp>
      <p:sp>
        <p:nvSpPr>
          <p:cNvPr id="95234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5235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>
              <a:spcBef>
                <a:spcPts val="450"/>
              </a:spcBef>
            </a:pPr>
            <a:r>
              <a:rPr lang="en-US" dirty="0">
                <a:ea typeface="WenQuanYi Zen Hei Sharp" charset="0"/>
                <a:cs typeface="WenQuanYi Zen Hei Sharp" charset="0"/>
              </a:rPr>
              <a:t> warning: ‘</a:t>
            </a:r>
            <a:r>
              <a:rPr lang="en-US" dirty="0" err="1">
                <a:ea typeface="WenQuanYi Zen Hei Sharp" charset="0"/>
                <a:cs typeface="WenQuanYi Zen Hei Sharp" charset="0"/>
              </a:rPr>
              <a:t>sizeof</a:t>
            </a:r>
            <a:r>
              <a:rPr lang="en-US" dirty="0">
                <a:ea typeface="WenQuanYi Zen Hei Sharp" charset="0"/>
                <a:cs typeface="WenQuanYi Zen Hei Sharp" charset="0"/>
              </a:rPr>
              <a:t>’ on array function parameter ‘a’ will return size of ‘int *’ [-</a:t>
            </a:r>
            <a:r>
              <a:rPr lang="en-US" dirty="0" err="1">
                <a:ea typeface="WenQuanYi Zen Hei Sharp" charset="0"/>
                <a:cs typeface="WenQuanYi Zen Hei Sharp" charset="0"/>
              </a:rPr>
              <a:t>Wsizeof</a:t>
            </a:r>
            <a:r>
              <a:rPr lang="en-US" dirty="0">
                <a:ea typeface="WenQuanYi Zen Hei Sharp" charset="0"/>
                <a:cs typeface="WenQuanYi Zen Hei Sharp" charset="0"/>
              </a:rPr>
              <a:t>-array-argument]</a:t>
            </a:r>
          </a:p>
          <a:p>
            <a:pPr>
              <a:spcBef>
                <a:spcPts val="450"/>
              </a:spcBef>
            </a:pPr>
            <a:r>
              <a:rPr lang="en-US" dirty="0">
                <a:ea typeface="WenQuanYi Zen Hei Sharp" charset="0"/>
                <a:cs typeface="WenQuanYi Zen Hei Sharp" charset="0"/>
              </a:rPr>
              <a:t>#include &lt;</a:t>
            </a:r>
            <a:r>
              <a:rPr lang="en-US" dirty="0" err="1">
                <a:ea typeface="WenQuanYi Zen Hei Sharp" charset="0"/>
                <a:cs typeface="WenQuanYi Zen Hei Sharp" charset="0"/>
              </a:rPr>
              <a:t>stdio.h</a:t>
            </a:r>
            <a:r>
              <a:rPr lang="en-US" dirty="0">
                <a:ea typeface="WenQuanYi Zen Hei Sharp" charset="0"/>
                <a:cs typeface="WenQuanYi Zen Hei Sharp" charset="0"/>
              </a:rPr>
              <a:t>&gt; </a:t>
            </a:r>
          </a:p>
          <a:p>
            <a:pPr>
              <a:spcBef>
                <a:spcPts val="450"/>
              </a:spcBef>
            </a:pPr>
            <a:r>
              <a:rPr lang="en-US" dirty="0">
                <a:ea typeface="WenQuanYi Zen Hei Sharp" charset="0"/>
                <a:cs typeface="WenQuanYi Zen Hei Sharp" charset="0"/>
              </a:rPr>
              <a:t>int f1(int n, int a[10]){   </a:t>
            </a:r>
          </a:p>
          <a:p>
            <a:pPr>
              <a:spcBef>
                <a:spcPts val="450"/>
              </a:spcBef>
            </a:pPr>
            <a:r>
              <a:rPr lang="en-US" dirty="0">
                <a:ea typeface="WenQuanYi Zen Hei Sharp" charset="0"/>
                <a:cs typeface="WenQuanYi Zen Hei Sharp" charset="0"/>
              </a:rPr>
              <a:t> for(int </a:t>
            </a:r>
            <a:r>
              <a:rPr lang="en-US" dirty="0" err="1">
                <a:ea typeface="WenQuanYi Zen Hei Sharp" charset="0"/>
                <a:cs typeface="WenQuanYi Zen Hei Sharp" charset="0"/>
              </a:rPr>
              <a:t>i</a:t>
            </a:r>
            <a:r>
              <a:rPr lang="en-US" dirty="0">
                <a:ea typeface="WenQuanYi Zen Hei Sharp" charset="0"/>
                <a:cs typeface="WenQuanYi Zen Hei Sharp" charset="0"/>
              </a:rPr>
              <a:t> = 0; </a:t>
            </a:r>
            <a:r>
              <a:rPr lang="en-US" dirty="0" err="1">
                <a:ea typeface="WenQuanYi Zen Hei Sharp" charset="0"/>
                <a:cs typeface="WenQuanYi Zen Hei Sharp" charset="0"/>
              </a:rPr>
              <a:t>i</a:t>
            </a:r>
            <a:r>
              <a:rPr lang="en-US" dirty="0">
                <a:ea typeface="WenQuanYi Zen Hei Sharp" charset="0"/>
                <a:cs typeface="WenQuanYi Zen Hei Sharp" charset="0"/>
              </a:rPr>
              <a:t> &lt; </a:t>
            </a:r>
            <a:r>
              <a:rPr lang="en-US" dirty="0" err="1">
                <a:ea typeface="WenQuanYi Zen Hei Sharp" charset="0"/>
                <a:cs typeface="WenQuanYi Zen Hei Sharp" charset="0"/>
              </a:rPr>
              <a:t>sizeof</a:t>
            </a:r>
            <a:r>
              <a:rPr lang="en-US" dirty="0">
                <a:ea typeface="WenQuanYi Zen Hei Sharp" charset="0"/>
                <a:cs typeface="WenQuanYi Zen Hei Sharp" charset="0"/>
              </a:rPr>
              <a:t>(a)/</a:t>
            </a:r>
            <a:r>
              <a:rPr lang="en-US" dirty="0" err="1">
                <a:ea typeface="WenQuanYi Zen Hei Sharp" charset="0"/>
                <a:cs typeface="WenQuanYi Zen Hei Sharp" charset="0"/>
              </a:rPr>
              <a:t>sizeof</a:t>
            </a:r>
            <a:r>
              <a:rPr lang="en-US" dirty="0">
                <a:ea typeface="WenQuanYi Zen Hei Sharp" charset="0"/>
                <a:cs typeface="WenQuanYi Zen Hei Sharp" charset="0"/>
              </a:rPr>
              <a:t>(a[0]); </a:t>
            </a:r>
            <a:r>
              <a:rPr lang="en-US" dirty="0" err="1">
                <a:ea typeface="WenQuanYi Zen Hei Sharp" charset="0"/>
                <a:cs typeface="WenQuanYi Zen Hei Sharp" charset="0"/>
              </a:rPr>
              <a:t>i</a:t>
            </a:r>
            <a:r>
              <a:rPr lang="en-US" dirty="0">
                <a:ea typeface="WenQuanYi Zen Hei Sharp" charset="0"/>
                <a:cs typeface="WenQuanYi Zen Hei Sharp" charset="0"/>
              </a:rPr>
              <a:t>++)	       </a:t>
            </a:r>
          </a:p>
          <a:p>
            <a:pPr>
              <a:spcBef>
                <a:spcPts val="450"/>
              </a:spcBef>
            </a:pPr>
            <a:r>
              <a:rPr lang="en-US" dirty="0" err="1">
                <a:ea typeface="WenQuanYi Zen Hei Sharp" charset="0"/>
                <a:cs typeface="WenQuanYi Zen Hei Sharp" charset="0"/>
              </a:rPr>
              <a:t>printf</a:t>
            </a:r>
            <a:r>
              <a:rPr lang="en-US" dirty="0">
                <a:ea typeface="WenQuanYi Zen Hei Sharp" charset="0"/>
                <a:cs typeface="WenQuanYi Zen Hei Sharp" charset="0"/>
              </a:rPr>
              <a:t>("%d\n", a[</a:t>
            </a:r>
            <a:r>
              <a:rPr lang="en-US" dirty="0" err="1">
                <a:ea typeface="WenQuanYi Zen Hei Sharp" charset="0"/>
                <a:cs typeface="WenQuanYi Zen Hei Sharp" charset="0"/>
              </a:rPr>
              <a:t>i</a:t>
            </a:r>
            <a:r>
              <a:rPr lang="en-US" dirty="0">
                <a:ea typeface="WenQuanYi Zen Hei Sharp" charset="0"/>
                <a:cs typeface="WenQuanYi Zen Hei Sharp" charset="0"/>
              </a:rPr>
              <a:t>]);    </a:t>
            </a:r>
          </a:p>
          <a:p>
            <a:pPr>
              <a:spcBef>
                <a:spcPts val="450"/>
              </a:spcBef>
            </a:pPr>
            <a:r>
              <a:rPr lang="en-US" dirty="0">
                <a:ea typeface="WenQuanYi Zen Hei Sharp" charset="0"/>
                <a:cs typeface="WenQuanYi Zen Hei Sharp" charset="0"/>
              </a:rPr>
              <a:t>return 0;}</a:t>
            </a:r>
          </a:p>
          <a:p>
            <a:pPr>
              <a:spcBef>
                <a:spcPts val="450"/>
              </a:spcBef>
            </a:pPr>
            <a:endParaRPr lang="en-US" dirty="0">
              <a:ea typeface="WenQuanYi Zen Hei Sharp" charset="0"/>
              <a:cs typeface="WenQuanYi Zen Hei Sharp" charset="0"/>
            </a:endParaRPr>
          </a:p>
          <a:p>
            <a:pPr>
              <a:spcBef>
                <a:spcPts val="450"/>
              </a:spcBef>
            </a:pPr>
            <a:r>
              <a:rPr lang="en-US" dirty="0">
                <a:ea typeface="WenQuanYi Zen Hei Sharp" charset="0"/>
                <a:cs typeface="WenQuanYi Zen Hei Sharp" charset="0"/>
              </a:rPr>
              <a:t>int main(void){    int a[5] = {10, 20, 30, 40, 50};    </a:t>
            </a:r>
          </a:p>
          <a:p>
            <a:pPr>
              <a:spcBef>
                <a:spcPts val="450"/>
              </a:spcBef>
            </a:pPr>
            <a:r>
              <a:rPr lang="en-US" dirty="0" err="1">
                <a:ea typeface="WenQuanYi Zen Hei Sharp" charset="0"/>
                <a:cs typeface="WenQuanYi Zen Hei Sharp" charset="0"/>
              </a:rPr>
              <a:t>printf</a:t>
            </a:r>
            <a:r>
              <a:rPr lang="en-US" dirty="0">
                <a:ea typeface="WenQuanYi Zen Hei Sharp" charset="0"/>
                <a:cs typeface="WenQuanYi Zen Hei Sharp" charset="0"/>
              </a:rPr>
              <a:t>("\</a:t>
            </a:r>
            <a:r>
              <a:rPr lang="en-US" dirty="0" err="1">
                <a:ea typeface="WenQuanYi Zen Hei Sharp" charset="0"/>
                <a:cs typeface="WenQuanYi Zen Hei Sharp" charset="0"/>
              </a:rPr>
              <a:t>nf</a:t>
            </a:r>
            <a:r>
              <a:rPr lang="en-US" dirty="0">
                <a:ea typeface="WenQuanYi Zen Hei Sharp" charset="0"/>
                <a:cs typeface="WenQuanYi Zen Hei Sharp" charset="0"/>
              </a:rPr>
              <a:t> run = %d\n", f1(5, a));      </a:t>
            </a:r>
          </a:p>
          <a:p>
            <a:pPr>
              <a:spcBef>
                <a:spcPts val="450"/>
              </a:spcBef>
            </a:pPr>
            <a:r>
              <a:rPr lang="en-US" dirty="0">
                <a:ea typeface="WenQuanYi Zen Hei Sharp" charset="0"/>
                <a:cs typeface="WenQuanYi Zen Hei Sharp" charset="0"/>
              </a:rPr>
              <a:t>  return 0;}</a:t>
            </a:r>
          </a:p>
          <a:p>
            <a:pPr>
              <a:spcBef>
                <a:spcPts val="450"/>
              </a:spcBef>
            </a:pPr>
            <a:endParaRPr lang="en-US" dirty="0">
              <a:ea typeface="WenQuanYi Zen Hei Sharp" charset="0"/>
              <a:cs typeface="WenQuanYi Zen Hei Sharp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BFE4E14-75CC-4385-9BF9-89305FE247C6}" type="slidenum">
              <a:rPr lang="en-US"/>
              <a:pPr/>
              <a:t>14</a:t>
            </a:fld>
            <a:endParaRPr lang="en-US"/>
          </a:p>
        </p:txBody>
      </p:sp>
      <p:sp>
        <p:nvSpPr>
          <p:cNvPr id="96257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Pct val="65000"/>
              <a:buFontTx/>
              <a:buNone/>
            </a:pPr>
            <a:fld id="{32C8D36D-DABA-47E2-B57E-017A3549CDE2}" type="slidenum">
              <a:rPr lang="en-US" sz="1300"/>
              <a:pPr algn="r">
                <a:spcBef>
                  <a:spcPct val="0"/>
                </a:spcBef>
                <a:buClrTx/>
                <a:buSzPct val="65000"/>
                <a:buFontTx/>
                <a:buNone/>
              </a:pPr>
              <a:t>14</a:t>
            </a:fld>
            <a:endParaRPr lang="en-US" sz="1300"/>
          </a:p>
        </p:txBody>
      </p:sp>
      <p:sp>
        <p:nvSpPr>
          <p:cNvPr id="96258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6259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>
              <a:spcBef>
                <a:spcPts val="450"/>
              </a:spcBef>
            </a:pPr>
            <a:endParaRPr lang="en-US" dirty="0">
              <a:ea typeface="WenQuanYi Zen Hei Sharp" charset="0"/>
              <a:cs typeface="WenQuanYi Zen Hei Sharp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BFE4E14-75CC-4385-9BF9-89305FE247C6}" type="slidenum">
              <a:rPr lang="en-US"/>
              <a:pPr/>
              <a:t>15</a:t>
            </a:fld>
            <a:endParaRPr lang="en-US"/>
          </a:p>
        </p:txBody>
      </p:sp>
      <p:sp>
        <p:nvSpPr>
          <p:cNvPr id="96257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Pct val="65000"/>
              <a:buFontTx/>
              <a:buNone/>
            </a:pPr>
            <a:fld id="{32C8D36D-DABA-47E2-B57E-017A3549CDE2}" type="slidenum">
              <a:rPr lang="en-US" sz="1300"/>
              <a:pPr algn="r">
                <a:spcBef>
                  <a:spcPct val="0"/>
                </a:spcBef>
                <a:buClrTx/>
                <a:buSzPct val="65000"/>
                <a:buFontTx/>
                <a:buNone/>
              </a:pPr>
              <a:t>15</a:t>
            </a:fld>
            <a:endParaRPr lang="en-US" sz="1300"/>
          </a:p>
        </p:txBody>
      </p:sp>
      <p:sp>
        <p:nvSpPr>
          <p:cNvPr id="96258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6259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>
              <a:spcBef>
                <a:spcPts val="450"/>
              </a:spcBef>
            </a:pPr>
            <a:endParaRPr lang="en-US">
              <a:ea typeface="WenQuanYi Zen Hei Sharp" charset="0"/>
              <a:cs typeface="WenQuanYi Zen Hei Sharp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41B6FE5-38D3-4D45-B0E7-11D198F6025B}" type="slidenum">
              <a:rPr lang="en-US"/>
              <a:pPr/>
              <a:t>16</a:t>
            </a:fld>
            <a:endParaRPr lang="en-US"/>
          </a:p>
        </p:txBody>
      </p:sp>
      <p:sp>
        <p:nvSpPr>
          <p:cNvPr id="94209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Pct val="65000"/>
              <a:buFontTx/>
              <a:buNone/>
            </a:pPr>
            <a:fld id="{103D0B6A-9275-4E73-9D66-3050002A3C7A}" type="slidenum">
              <a:rPr lang="en-US" sz="1300"/>
              <a:pPr algn="r">
                <a:spcBef>
                  <a:spcPct val="0"/>
                </a:spcBef>
                <a:buClrTx/>
                <a:buSzPct val="65000"/>
                <a:buFontTx/>
                <a:buNone/>
              </a:pPr>
              <a:t>16</a:t>
            </a:fld>
            <a:endParaRPr lang="en-US" sz="1300"/>
          </a:p>
        </p:txBody>
      </p:sp>
      <p:sp>
        <p:nvSpPr>
          <p:cNvPr id="94210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4211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>
              <a:spcBef>
                <a:spcPts val="450"/>
              </a:spcBef>
            </a:pPr>
            <a:endParaRPr lang="en-US">
              <a:ea typeface="WenQuanYi Zen Hei Sharp" charset="0"/>
              <a:cs typeface="WenQuanYi Zen Hei Sharp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41B6FE5-38D3-4D45-B0E7-11D198F6025B}" type="slidenum">
              <a:rPr lang="en-US"/>
              <a:pPr/>
              <a:t>17</a:t>
            </a:fld>
            <a:endParaRPr lang="en-US"/>
          </a:p>
        </p:txBody>
      </p:sp>
      <p:sp>
        <p:nvSpPr>
          <p:cNvPr id="94209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Pct val="65000"/>
              <a:buFontTx/>
              <a:buNone/>
            </a:pPr>
            <a:fld id="{103D0B6A-9275-4E73-9D66-3050002A3C7A}" type="slidenum">
              <a:rPr lang="en-US" sz="1300"/>
              <a:pPr algn="r">
                <a:spcBef>
                  <a:spcPct val="0"/>
                </a:spcBef>
                <a:buClrTx/>
                <a:buSzPct val="65000"/>
                <a:buFontTx/>
                <a:buNone/>
              </a:pPr>
              <a:t>17</a:t>
            </a:fld>
            <a:endParaRPr lang="en-US" sz="1300"/>
          </a:p>
        </p:txBody>
      </p:sp>
      <p:sp>
        <p:nvSpPr>
          <p:cNvPr id="94210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4211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>
              <a:spcBef>
                <a:spcPts val="450"/>
              </a:spcBef>
            </a:pPr>
            <a:endParaRPr lang="en-US">
              <a:ea typeface="WenQuanYi Zen Hei Sharp" charset="0"/>
              <a:cs typeface="WenQuanYi Zen Hei Sharp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6BAC478-EBA1-4743-A526-824B9D7C59B3}" type="slidenum">
              <a:rPr lang="en-US"/>
              <a:pPr/>
              <a:t>18</a:t>
            </a:fld>
            <a:endParaRPr lang="en-US"/>
          </a:p>
        </p:txBody>
      </p:sp>
      <p:sp>
        <p:nvSpPr>
          <p:cNvPr id="97281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Pct val="65000"/>
              <a:buFontTx/>
              <a:buNone/>
            </a:pPr>
            <a:fld id="{82CDE313-1988-4786-AA50-23EE9C0B73C4}" type="slidenum">
              <a:rPr lang="en-US" sz="1300"/>
              <a:pPr algn="r">
                <a:spcBef>
                  <a:spcPct val="0"/>
                </a:spcBef>
                <a:buClrTx/>
                <a:buSzPct val="65000"/>
                <a:buFontTx/>
                <a:buNone/>
              </a:pPr>
              <a:t>18</a:t>
            </a:fld>
            <a:endParaRPr lang="en-US" sz="1300"/>
          </a:p>
        </p:txBody>
      </p:sp>
      <p:sp>
        <p:nvSpPr>
          <p:cNvPr id="97282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7283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>
              <a:spcBef>
                <a:spcPts val="450"/>
              </a:spcBef>
            </a:pPr>
            <a:endParaRPr lang="en-US">
              <a:ea typeface="WenQuanYi Zen Hei Sharp" charset="0"/>
              <a:cs typeface="WenQuanYi Zen Hei Sharp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F732FD7-DBC7-4180-A7A4-42FE6E81AFCB}" type="slidenum">
              <a:rPr lang="en-US"/>
              <a:pPr/>
              <a:t>19</a:t>
            </a:fld>
            <a:endParaRPr lang="en-US"/>
          </a:p>
        </p:txBody>
      </p:sp>
      <p:sp>
        <p:nvSpPr>
          <p:cNvPr id="98305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Pct val="65000"/>
              <a:buFontTx/>
              <a:buNone/>
            </a:pPr>
            <a:fld id="{72266D11-7F5A-40EE-93A3-F3E28347876C}" type="slidenum">
              <a:rPr lang="en-US" sz="1300"/>
              <a:pPr algn="r">
                <a:spcBef>
                  <a:spcPct val="0"/>
                </a:spcBef>
                <a:buClrTx/>
                <a:buSzPct val="65000"/>
                <a:buFontTx/>
                <a:buNone/>
              </a:pPr>
              <a:t>19</a:t>
            </a:fld>
            <a:endParaRPr lang="en-US" sz="1300"/>
          </a:p>
        </p:txBody>
      </p:sp>
      <p:sp>
        <p:nvSpPr>
          <p:cNvPr id="98306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8307" name="Text Box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</a:pPr>
            <a:r>
              <a:rPr lang="en-US">
                <a:latin typeface="Arial" charset="0"/>
                <a:cs typeface="Arial" charset="0"/>
              </a:rPr>
              <a:t>What happen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F728F45-2F08-4920-8BEB-E5938052B2D2}" type="slidenum">
              <a:rPr lang="en-US"/>
              <a:pPr/>
              <a:t>2</a:t>
            </a:fld>
            <a:endParaRPr lang="en-US"/>
          </a:p>
        </p:txBody>
      </p:sp>
      <p:sp>
        <p:nvSpPr>
          <p:cNvPr id="75777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Pct val="65000"/>
              <a:buFontTx/>
              <a:buNone/>
            </a:pPr>
            <a:fld id="{6B7FEA57-4E28-4E78-A1E1-EB8D7EDD0201}" type="slidenum">
              <a:rPr lang="en-US" sz="1300"/>
              <a:pPr algn="r">
                <a:spcBef>
                  <a:spcPct val="0"/>
                </a:spcBef>
                <a:buClrTx/>
                <a:buSzPct val="65000"/>
                <a:buFontTx/>
                <a:buNone/>
              </a:pPr>
              <a:t>2</a:t>
            </a:fld>
            <a:endParaRPr lang="en-US" sz="1300"/>
          </a:p>
        </p:txBody>
      </p:sp>
      <p:sp>
        <p:nvSpPr>
          <p:cNvPr id="75778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5779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>
              <a:spcBef>
                <a:spcPts val="450"/>
              </a:spcBef>
            </a:pPr>
            <a:endParaRPr lang="en-US">
              <a:ea typeface="WenQuanYi Zen Hei Sharp" charset="0"/>
              <a:cs typeface="WenQuanYi Zen Hei Sharp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fa-IR" dirty="0"/>
              <a:t>نکات: </a:t>
            </a:r>
          </a:p>
          <a:p>
            <a:pPr marL="171450" indent="-171450" algn="r" rtl="1">
              <a:buFontTx/>
              <a:buChar char="-"/>
            </a:pPr>
            <a:r>
              <a:rPr lang="fa-IR" dirty="0" err="1"/>
              <a:t>تفكر</a:t>
            </a:r>
            <a:r>
              <a:rPr lang="fa-IR" dirty="0"/>
              <a:t> </a:t>
            </a:r>
            <a:r>
              <a:rPr lang="fa-IR" dirty="0" err="1"/>
              <a:t>تقسيم</a:t>
            </a:r>
            <a:r>
              <a:rPr lang="fa-IR" dirty="0"/>
              <a:t> و حل: </a:t>
            </a:r>
            <a:r>
              <a:rPr lang="fa-IR" dirty="0" err="1"/>
              <a:t>براي</a:t>
            </a:r>
            <a:r>
              <a:rPr lang="fa-IR" dirty="0"/>
              <a:t> حل </a:t>
            </a:r>
            <a:r>
              <a:rPr lang="fa-IR" dirty="0" err="1"/>
              <a:t>يك</a:t>
            </a:r>
            <a:r>
              <a:rPr lang="fa-IR" dirty="0"/>
              <a:t> مساله</a:t>
            </a:r>
            <a:r>
              <a:rPr lang="fa-IR" baseline="0" dirty="0"/>
              <a:t> </a:t>
            </a:r>
            <a:r>
              <a:rPr lang="fa-IR" baseline="0" dirty="0" err="1"/>
              <a:t>الگوريتمي</a:t>
            </a:r>
            <a:r>
              <a:rPr lang="fa-IR" baseline="0" dirty="0"/>
              <a:t> </a:t>
            </a:r>
            <a:r>
              <a:rPr lang="fa-IR" baseline="0" dirty="0" err="1"/>
              <a:t>داريم</a:t>
            </a:r>
            <a:r>
              <a:rPr lang="fa-IR" baseline="0" dirty="0"/>
              <a:t> </a:t>
            </a:r>
            <a:r>
              <a:rPr lang="fa-IR" baseline="0" dirty="0" err="1"/>
              <a:t>كه</a:t>
            </a:r>
            <a:r>
              <a:rPr lang="fa-IR" baseline="0" dirty="0"/>
              <a:t> همه </a:t>
            </a:r>
            <a:r>
              <a:rPr lang="fa-IR" baseline="0" dirty="0" err="1"/>
              <a:t>جزييات</a:t>
            </a:r>
            <a:r>
              <a:rPr lang="fa-IR" baseline="0" dirty="0"/>
              <a:t> آن را به صورت همزمان </a:t>
            </a:r>
            <a:r>
              <a:rPr lang="fa-IR" baseline="0" dirty="0" err="1"/>
              <a:t>بيان</a:t>
            </a:r>
            <a:r>
              <a:rPr lang="fa-IR" baseline="0" dirty="0"/>
              <a:t> </a:t>
            </a:r>
            <a:r>
              <a:rPr lang="fa-IR" baseline="0" dirty="0" err="1"/>
              <a:t>نميكنيم</a:t>
            </a:r>
            <a:r>
              <a:rPr lang="fa-IR" baseline="0" dirty="0"/>
              <a:t>.</a:t>
            </a:r>
            <a:endParaRPr lang="en-US" baseline="0" dirty="0"/>
          </a:p>
          <a:p>
            <a:pPr marL="171450" indent="-171450" algn="r" rtl="1">
              <a:buFontTx/>
              <a:buChar char="-"/>
            </a:pPr>
            <a:r>
              <a:rPr lang="fa-IR" baseline="0" dirty="0"/>
              <a:t>به این الگوریتمی که در این اسلاید هست مرتب سازی </a:t>
            </a:r>
            <a:r>
              <a:rPr lang="fa-IR" baseline="0" dirty="0" err="1"/>
              <a:t>انخابی</a:t>
            </a:r>
            <a:r>
              <a:rPr lang="fa-IR" baseline="0" dirty="0"/>
              <a:t> (</a:t>
            </a:r>
            <a:r>
              <a:rPr lang="en-US" baseline="0" dirty="0"/>
              <a:t>selection sort</a:t>
            </a:r>
            <a:r>
              <a:rPr lang="fa-IR" baseline="0" dirty="0"/>
              <a:t>) گفته می‌شود.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8DF1BB-0501-4BED-8D42-04AEAD936878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40899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>
            <a:extLst>
              <a:ext uri="{FF2B5EF4-FFF2-40B4-BE49-F238E27FC236}">
                <a16:creationId xmlns:a16="http://schemas.microsoft.com/office/drawing/2014/main" id="{8CC018E4-AAD9-4851-86D1-B9B0B2075FF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75B77C6-BF2A-4745-BBEC-3FE87A12097E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63491" name="Rectangle 2">
            <a:extLst>
              <a:ext uri="{FF2B5EF4-FFF2-40B4-BE49-F238E27FC236}">
                <a16:creationId xmlns:a16="http://schemas.microsoft.com/office/drawing/2014/main" id="{C04A9904-CA83-48DB-AC7E-6182E30275F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>
            <a:extLst>
              <a:ext uri="{FF2B5EF4-FFF2-40B4-BE49-F238E27FC236}">
                <a16:creationId xmlns:a16="http://schemas.microsoft.com/office/drawing/2014/main" id="{D79997D3-CC1F-4AD5-9AB2-52FF7568EB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107DC8A-B478-4442-886C-D72188E708D7}" type="slidenum">
              <a:rPr lang="en-US"/>
              <a:pPr/>
              <a:t>26</a:t>
            </a:fld>
            <a:endParaRPr lang="en-US"/>
          </a:p>
        </p:txBody>
      </p:sp>
      <p:sp>
        <p:nvSpPr>
          <p:cNvPr id="99329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Pct val="65000"/>
              <a:buFontTx/>
              <a:buNone/>
            </a:pPr>
            <a:fld id="{A151F3A5-A7D2-481D-9EDF-2206B08A21FC}" type="slidenum">
              <a:rPr lang="en-US" sz="1300"/>
              <a:pPr algn="r">
                <a:spcBef>
                  <a:spcPct val="0"/>
                </a:spcBef>
                <a:buClrTx/>
                <a:buSzPct val="65000"/>
                <a:buFontTx/>
                <a:buNone/>
              </a:pPr>
              <a:t>26</a:t>
            </a:fld>
            <a:endParaRPr lang="en-US" sz="1300"/>
          </a:p>
        </p:txBody>
      </p:sp>
      <p:sp>
        <p:nvSpPr>
          <p:cNvPr id="99330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9331" name="Text Box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</a:pPr>
            <a:r>
              <a:rPr lang="en-US">
                <a:latin typeface="Arial" charset="0"/>
                <a:cs typeface="Arial" charset="0"/>
              </a:rPr>
              <a:t>What happen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CB292A5-85D2-4550-A81B-CD60667E7150}" type="slidenum">
              <a:rPr lang="en-US"/>
              <a:pPr/>
              <a:t>27</a:t>
            </a:fld>
            <a:endParaRPr lang="en-US"/>
          </a:p>
        </p:txBody>
      </p:sp>
      <p:sp>
        <p:nvSpPr>
          <p:cNvPr id="100353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Pct val="65000"/>
              <a:buFontTx/>
              <a:buNone/>
            </a:pPr>
            <a:fld id="{21AD5C1D-78D4-4021-819F-B594FCD9A027}" type="slidenum">
              <a:rPr lang="en-US" sz="1300"/>
              <a:pPr algn="r">
                <a:spcBef>
                  <a:spcPct val="0"/>
                </a:spcBef>
                <a:buClrTx/>
                <a:buSzPct val="65000"/>
                <a:buFontTx/>
                <a:buNone/>
              </a:pPr>
              <a:t>27</a:t>
            </a:fld>
            <a:endParaRPr lang="en-US" sz="1300"/>
          </a:p>
        </p:txBody>
      </p:sp>
      <p:sp>
        <p:nvSpPr>
          <p:cNvPr id="100354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0355" name="Text Box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</a:pPr>
            <a:r>
              <a:rPr lang="en-US">
                <a:latin typeface="Arial" charset="0"/>
                <a:cs typeface="Arial" charset="0"/>
              </a:rPr>
              <a:t>What happen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ABE07591-32A8-4880-B6F6-6B30D39F67D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302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02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02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02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02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B506D7F-9344-4C85-B88A-99D248FDCF86}" type="slidenum">
              <a:rPr lang="en-US" altLang="en-US"/>
              <a:pPr/>
              <a:t>28</a:t>
            </a:fld>
            <a:endParaRPr lang="en-US" altLang="en-US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895D793E-77B4-4682-B745-A154E9ED6E6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4646BF20-DA5F-4793-BBFC-E48D014E67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187CCB8-76F5-45ED-B502-E5815983022E}" type="slidenum">
              <a:rPr lang="en-US"/>
              <a:pPr/>
              <a:t>31</a:t>
            </a:fld>
            <a:endParaRPr lang="en-US"/>
          </a:p>
        </p:txBody>
      </p:sp>
      <p:sp>
        <p:nvSpPr>
          <p:cNvPr id="1013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137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75B8BD5-FB80-4BDA-8277-FCCE222A2950}" type="slidenum">
              <a:rPr lang="en-US"/>
              <a:pPr/>
              <a:t>32</a:t>
            </a:fld>
            <a:endParaRPr lang="en-US"/>
          </a:p>
        </p:txBody>
      </p:sp>
      <p:sp>
        <p:nvSpPr>
          <p:cNvPr id="102401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Pct val="65000"/>
              <a:buFontTx/>
              <a:buNone/>
            </a:pPr>
            <a:fld id="{B6D15A4C-7E08-42B6-8AD4-D1F3BE35ADD0}" type="slidenum">
              <a:rPr lang="en-US" sz="1300"/>
              <a:pPr algn="r">
                <a:spcBef>
                  <a:spcPct val="0"/>
                </a:spcBef>
                <a:buClrTx/>
                <a:buSzPct val="65000"/>
                <a:buFontTx/>
                <a:buNone/>
              </a:pPr>
              <a:t>32</a:t>
            </a:fld>
            <a:endParaRPr lang="en-US" sz="1300"/>
          </a:p>
        </p:txBody>
      </p:sp>
      <p:sp>
        <p:nvSpPr>
          <p:cNvPr id="102402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2403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>
              <a:spcBef>
                <a:spcPts val="450"/>
              </a:spcBef>
            </a:pPr>
            <a:endParaRPr lang="en-US">
              <a:ea typeface="WenQuanYi Zen Hei Sharp" charset="0"/>
              <a:cs typeface="WenQuanYi Zen Hei Sharp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FD28023-3E34-4EC2-8ED0-3FF3DED53F29}" type="slidenum">
              <a:rPr lang="en-US"/>
              <a:pPr/>
              <a:t>33</a:t>
            </a:fld>
            <a:endParaRPr lang="en-US"/>
          </a:p>
        </p:txBody>
      </p:sp>
      <p:sp>
        <p:nvSpPr>
          <p:cNvPr id="103425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Pct val="65000"/>
              <a:buFontTx/>
              <a:buNone/>
            </a:pPr>
            <a:fld id="{9A00A4DC-CC71-42F4-A01B-EDD9E987ED11}" type="slidenum">
              <a:rPr lang="en-US" sz="1300"/>
              <a:pPr algn="r">
                <a:spcBef>
                  <a:spcPct val="0"/>
                </a:spcBef>
                <a:buClrTx/>
                <a:buSzPct val="65000"/>
                <a:buFontTx/>
                <a:buNone/>
              </a:pPr>
              <a:t>33</a:t>
            </a:fld>
            <a:endParaRPr lang="en-US" sz="1300"/>
          </a:p>
        </p:txBody>
      </p:sp>
      <p:sp>
        <p:nvSpPr>
          <p:cNvPr id="103426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3427" name="Text Box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</a:pPr>
            <a:r>
              <a:rPr lang="en-US">
                <a:latin typeface="Arial" charset="0"/>
                <a:cs typeface="Arial" charset="0"/>
              </a:rPr>
              <a:t>Such definitions are incorrect: int t[10,10]</a:t>
            </a: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90AD10A-E5E8-4ECF-A89E-D899E9A9C2D6}" type="slidenum">
              <a:rPr lang="en-US"/>
              <a:pPr/>
              <a:t>34</a:t>
            </a:fld>
            <a:endParaRPr lang="en-US"/>
          </a:p>
        </p:txBody>
      </p:sp>
      <p:sp>
        <p:nvSpPr>
          <p:cNvPr id="104449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Pct val="65000"/>
              <a:buFontTx/>
              <a:buNone/>
            </a:pPr>
            <a:fld id="{22B5824C-0270-4A43-A5E2-4DC7D0626445}" type="slidenum">
              <a:rPr lang="en-US" sz="1300"/>
              <a:pPr algn="r">
                <a:spcBef>
                  <a:spcPct val="0"/>
                </a:spcBef>
                <a:buClrTx/>
                <a:buSzPct val="65000"/>
                <a:buFontTx/>
                <a:buNone/>
              </a:pPr>
              <a:t>34</a:t>
            </a:fld>
            <a:endParaRPr lang="en-US" sz="1300"/>
          </a:p>
        </p:txBody>
      </p:sp>
      <p:sp>
        <p:nvSpPr>
          <p:cNvPr id="104450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4451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>
              <a:spcBef>
                <a:spcPts val="450"/>
              </a:spcBef>
            </a:pPr>
            <a:endParaRPr lang="en-US">
              <a:ea typeface="WenQuanYi Zen Hei Sharp" charset="0"/>
              <a:cs typeface="WenQuanYi Zen Hei Sharp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297ADFD-1DA4-4C66-9F65-138757278DA5}" type="slidenum">
              <a:rPr lang="en-US"/>
              <a:pPr/>
              <a:t>35</a:t>
            </a:fld>
            <a:endParaRPr lang="en-US"/>
          </a:p>
        </p:txBody>
      </p:sp>
      <p:sp>
        <p:nvSpPr>
          <p:cNvPr id="105473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Pct val="65000"/>
              <a:buFontTx/>
              <a:buNone/>
            </a:pPr>
            <a:fld id="{86545A9A-168A-47B9-8328-6A2C67280CC2}" type="slidenum">
              <a:rPr lang="en-US" sz="1300"/>
              <a:pPr algn="r">
                <a:spcBef>
                  <a:spcPct val="0"/>
                </a:spcBef>
                <a:buClrTx/>
                <a:buSzPct val="65000"/>
                <a:buFontTx/>
                <a:buNone/>
              </a:pPr>
              <a:t>35</a:t>
            </a:fld>
            <a:endParaRPr lang="en-US" sz="1300"/>
          </a:p>
        </p:txBody>
      </p:sp>
      <p:sp>
        <p:nvSpPr>
          <p:cNvPr id="105474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5475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>
              <a:spcBef>
                <a:spcPts val="450"/>
              </a:spcBef>
            </a:pPr>
            <a:endParaRPr lang="en-US">
              <a:ea typeface="WenQuanYi Zen Hei Sharp" charset="0"/>
              <a:cs typeface="WenQuanYi Zen Hei Sharp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9767CE8-ADB5-44CF-A718-536015787E73}" type="slidenum">
              <a:rPr lang="en-US"/>
              <a:pPr/>
              <a:t>3</a:t>
            </a:fld>
            <a:endParaRPr lang="en-US"/>
          </a:p>
        </p:txBody>
      </p:sp>
      <p:sp>
        <p:nvSpPr>
          <p:cNvPr id="76801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Pct val="65000"/>
              <a:buFontTx/>
              <a:buNone/>
            </a:pPr>
            <a:fld id="{E15A6673-FA64-482E-B462-CDCB07F291E7}" type="slidenum">
              <a:rPr lang="en-US" sz="1300"/>
              <a:pPr algn="r">
                <a:spcBef>
                  <a:spcPct val="0"/>
                </a:spcBef>
                <a:buClrTx/>
                <a:buSzPct val="65000"/>
                <a:buFontTx/>
                <a:buNone/>
              </a:pPr>
              <a:t>3</a:t>
            </a:fld>
            <a:endParaRPr lang="en-US" sz="1300"/>
          </a:p>
        </p:txBody>
      </p:sp>
      <p:sp>
        <p:nvSpPr>
          <p:cNvPr id="76802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6803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>
              <a:spcBef>
                <a:spcPts val="450"/>
              </a:spcBef>
            </a:pPr>
            <a:endParaRPr lang="en-US">
              <a:ea typeface="WenQuanYi Zen Hei Sharp" charset="0"/>
              <a:cs typeface="WenQuanYi Zen Hei Sharp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342BDD1-CDFD-4B0B-8A90-BC433784CB5C}" type="slidenum">
              <a:rPr lang="en-US"/>
              <a:pPr/>
              <a:t>36</a:t>
            </a:fld>
            <a:endParaRPr lang="en-US"/>
          </a:p>
        </p:txBody>
      </p:sp>
      <p:sp>
        <p:nvSpPr>
          <p:cNvPr id="10956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957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C96DB4A-C2FD-4B15-BC3B-0D42EB77A4DE}" type="slidenum">
              <a:rPr lang="en-US"/>
              <a:pPr/>
              <a:t>37</a:t>
            </a:fld>
            <a:endParaRPr lang="en-US"/>
          </a:p>
        </p:txBody>
      </p:sp>
      <p:sp>
        <p:nvSpPr>
          <p:cNvPr id="107521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Pct val="65000"/>
              <a:buFontTx/>
              <a:buNone/>
            </a:pPr>
            <a:fld id="{FF641716-884F-4033-A01F-177F992FABAC}" type="slidenum">
              <a:rPr lang="en-US" sz="1300"/>
              <a:pPr algn="r">
                <a:spcBef>
                  <a:spcPct val="0"/>
                </a:spcBef>
                <a:buClrTx/>
                <a:buSzPct val="65000"/>
                <a:buFontTx/>
                <a:buNone/>
              </a:pPr>
              <a:t>37</a:t>
            </a:fld>
            <a:endParaRPr lang="en-US" sz="1300"/>
          </a:p>
        </p:txBody>
      </p:sp>
      <p:sp>
        <p:nvSpPr>
          <p:cNvPr id="107522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7523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>
              <a:spcBef>
                <a:spcPts val="450"/>
              </a:spcBef>
            </a:pPr>
            <a:endParaRPr lang="en-US">
              <a:ea typeface="WenQuanYi Zen Hei Sharp" charset="0"/>
              <a:cs typeface="WenQuanYi Zen Hei Sharp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2C0D72B-07B0-4D1C-A4FB-F9A82C919AB5}" type="slidenum">
              <a:rPr lang="en-US"/>
              <a:pPr/>
              <a:t>38</a:t>
            </a:fld>
            <a:endParaRPr lang="en-US"/>
          </a:p>
        </p:txBody>
      </p:sp>
      <p:sp>
        <p:nvSpPr>
          <p:cNvPr id="106497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Pct val="65000"/>
              <a:buFontTx/>
              <a:buNone/>
            </a:pPr>
            <a:fld id="{C0117A2E-8228-4ECB-947D-61C1F3928EA4}" type="slidenum">
              <a:rPr lang="en-US" sz="1300"/>
              <a:pPr algn="r">
                <a:spcBef>
                  <a:spcPct val="0"/>
                </a:spcBef>
                <a:buClrTx/>
                <a:buSzPct val="65000"/>
                <a:buFontTx/>
                <a:buNone/>
              </a:pPr>
              <a:t>38</a:t>
            </a:fld>
            <a:endParaRPr lang="en-US" sz="1300"/>
          </a:p>
        </p:txBody>
      </p:sp>
      <p:sp>
        <p:nvSpPr>
          <p:cNvPr id="106498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6499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>
              <a:spcBef>
                <a:spcPts val="450"/>
              </a:spcBef>
            </a:pPr>
            <a:endParaRPr lang="en-US">
              <a:ea typeface="WenQuanYi Zen Hei Sharp" charset="0"/>
              <a:cs typeface="WenQuanYi Zen Hei Sharp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2F53CC2-2E7B-42B3-B69D-848FC95CAD81}" type="slidenum">
              <a:rPr lang="en-US"/>
              <a:pPr/>
              <a:t>39</a:t>
            </a:fld>
            <a:endParaRPr lang="en-US"/>
          </a:p>
        </p:txBody>
      </p:sp>
      <p:sp>
        <p:nvSpPr>
          <p:cNvPr id="10854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854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2F53CC2-2E7B-42B3-B69D-848FC95CAD81}" type="slidenum">
              <a:rPr lang="en-US"/>
              <a:pPr/>
              <a:t>40</a:t>
            </a:fld>
            <a:endParaRPr lang="en-US"/>
          </a:p>
        </p:txBody>
      </p:sp>
      <p:sp>
        <p:nvSpPr>
          <p:cNvPr id="10854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854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97063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E4252A6-E784-47AB-BC79-49E23D1383E0}" type="slidenum">
              <a:rPr lang="en-US"/>
              <a:pPr/>
              <a:t>42</a:t>
            </a:fld>
            <a:endParaRPr lang="en-US"/>
          </a:p>
        </p:txBody>
      </p:sp>
      <p:sp>
        <p:nvSpPr>
          <p:cNvPr id="111617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Pct val="65000"/>
              <a:buFontTx/>
              <a:buNone/>
            </a:pPr>
            <a:fld id="{4C826B26-4295-4962-A452-8848A80DCEF6}" type="slidenum">
              <a:rPr lang="en-US" sz="1300"/>
              <a:pPr algn="r">
                <a:spcBef>
                  <a:spcPct val="0"/>
                </a:spcBef>
                <a:buClrTx/>
                <a:buSzPct val="65000"/>
                <a:buFontTx/>
                <a:buNone/>
              </a:pPr>
              <a:t>42</a:t>
            </a:fld>
            <a:endParaRPr lang="en-US" sz="1300"/>
          </a:p>
        </p:txBody>
      </p:sp>
      <p:sp>
        <p:nvSpPr>
          <p:cNvPr id="111618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11619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>
              <a:spcBef>
                <a:spcPts val="450"/>
              </a:spcBef>
            </a:pPr>
            <a:endParaRPr lang="en-US">
              <a:ea typeface="WenQuanYi Zen Hei Sharp" charset="0"/>
              <a:cs typeface="WenQuanYi Zen Hei Sharp" charset="0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51E0888-354D-44DB-BDC7-EBAE915C05D5}" type="slidenum">
              <a:rPr lang="en-US"/>
              <a:pPr/>
              <a:t>43</a:t>
            </a:fld>
            <a:endParaRPr lang="en-US"/>
          </a:p>
        </p:txBody>
      </p:sp>
      <p:sp>
        <p:nvSpPr>
          <p:cNvPr id="112641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Pct val="65000"/>
              <a:buFontTx/>
              <a:buNone/>
            </a:pPr>
            <a:fld id="{FA43D9F1-5647-4F18-81F4-063D9D39EA9C}" type="slidenum">
              <a:rPr lang="en-US" sz="1300"/>
              <a:pPr algn="r">
                <a:spcBef>
                  <a:spcPct val="0"/>
                </a:spcBef>
                <a:buClrTx/>
                <a:buSzPct val="65000"/>
                <a:buFontTx/>
                <a:buNone/>
              </a:pPr>
              <a:t>43</a:t>
            </a:fld>
            <a:endParaRPr lang="en-US" sz="1300"/>
          </a:p>
        </p:txBody>
      </p:sp>
      <p:sp>
        <p:nvSpPr>
          <p:cNvPr id="112642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12643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>
              <a:spcBef>
                <a:spcPts val="450"/>
              </a:spcBef>
            </a:pPr>
            <a:endParaRPr lang="en-US">
              <a:ea typeface="WenQuanYi Zen Hei Sharp" charset="0"/>
              <a:cs typeface="WenQuanYi Zen Hei Sharp" charset="0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B2A1DDB-2DE7-47A6-9FDD-D846B9332293}" type="slidenum">
              <a:rPr lang="en-US"/>
              <a:pPr/>
              <a:t>44</a:t>
            </a:fld>
            <a:endParaRPr lang="en-US"/>
          </a:p>
        </p:txBody>
      </p:sp>
      <p:sp>
        <p:nvSpPr>
          <p:cNvPr id="113665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Pct val="65000"/>
              <a:buFontTx/>
              <a:buNone/>
            </a:pPr>
            <a:fld id="{324ACC19-CF20-48FD-A84D-BE3E3D08C2E0}" type="slidenum">
              <a:rPr lang="en-US" sz="1300"/>
              <a:pPr algn="r">
                <a:spcBef>
                  <a:spcPct val="0"/>
                </a:spcBef>
                <a:buClrTx/>
                <a:buSzPct val="65000"/>
                <a:buFontTx/>
                <a:buNone/>
              </a:pPr>
              <a:t>44</a:t>
            </a:fld>
            <a:endParaRPr lang="en-US" sz="1300"/>
          </a:p>
        </p:txBody>
      </p:sp>
      <p:sp>
        <p:nvSpPr>
          <p:cNvPr id="113666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13667" name="Text Box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</a:pPr>
            <a:endParaRPr lang="en-US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4CC6DCE-520E-438F-AB42-D907838C443B}" type="slidenum">
              <a:rPr lang="en-US"/>
              <a:pPr/>
              <a:t>45</a:t>
            </a:fld>
            <a:endParaRPr lang="en-US"/>
          </a:p>
        </p:txBody>
      </p:sp>
      <p:sp>
        <p:nvSpPr>
          <p:cNvPr id="114689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Pct val="65000"/>
              <a:buFontTx/>
              <a:buNone/>
            </a:pPr>
            <a:fld id="{DC439198-D6B8-4EE2-AE20-2AA21C3F191B}" type="slidenum">
              <a:rPr lang="en-US" sz="1300"/>
              <a:pPr algn="r">
                <a:spcBef>
                  <a:spcPct val="0"/>
                </a:spcBef>
                <a:buClrTx/>
                <a:buSzPct val="65000"/>
                <a:buFontTx/>
                <a:buNone/>
              </a:pPr>
              <a:t>45</a:t>
            </a:fld>
            <a:endParaRPr lang="en-US" sz="1300"/>
          </a:p>
        </p:txBody>
      </p:sp>
      <p:sp>
        <p:nvSpPr>
          <p:cNvPr id="114690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14691" name="Text Box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</a:pPr>
            <a:r>
              <a:rPr lang="en-US">
                <a:latin typeface="Arial" charset="0"/>
                <a:cs typeface="Arial" charset="0"/>
              </a:rPr>
              <a:t>Provide example for each of them</a:t>
            </a: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FC476C3-AD21-41F8-B6FD-F5870F85FB06}" type="slidenum">
              <a:rPr lang="en-US"/>
              <a:pPr/>
              <a:t>46</a:t>
            </a:fld>
            <a:endParaRPr lang="en-US"/>
          </a:p>
        </p:txBody>
      </p:sp>
      <p:sp>
        <p:nvSpPr>
          <p:cNvPr id="115713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Pct val="65000"/>
              <a:buFontTx/>
              <a:buNone/>
            </a:pPr>
            <a:fld id="{017369C4-A478-4ECE-8692-88D504CBD88A}" type="slidenum">
              <a:rPr lang="en-US" sz="1300"/>
              <a:pPr algn="r">
                <a:spcBef>
                  <a:spcPct val="0"/>
                </a:spcBef>
                <a:buClrTx/>
                <a:buSzPct val="65000"/>
                <a:buFontTx/>
                <a:buNone/>
              </a:pPr>
              <a:t>46</a:t>
            </a:fld>
            <a:endParaRPr lang="en-US" sz="1300"/>
          </a:p>
        </p:txBody>
      </p:sp>
      <p:sp>
        <p:nvSpPr>
          <p:cNvPr id="115714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15715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>
              <a:spcBef>
                <a:spcPts val="450"/>
              </a:spcBef>
            </a:pPr>
            <a:endParaRPr lang="en-US">
              <a:ea typeface="WenQuanYi Zen Hei Sharp" charset="0"/>
              <a:cs typeface="WenQuanYi Zen Hei Sharp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E491645-A107-4689-8BFA-36F65822D475}" type="slidenum">
              <a:rPr lang="en-US"/>
              <a:pPr/>
              <a:t>4</a:t>
            </a:fld>
            <a:endParaRPr lang="en-US"/>
          </a:p>
        </p:txBody>
      </p:sp>
      <p:sp>
        <p:nvSpPr>
          <p:cNvPr id="77825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Pct val="65000"/>
              <a:buFontTx/>
              <a:buNone/>
            </a:pPr>
            <a:fld id="{013ECC8E-CFB4-4099-B424-C00A8C146DCF}" type="slidenum">
              <a:rPr lang="en-US" sz="1300"/>
              <a:pPr algn="r">
                <a:spcBef>
                  <a:spcPct val="0"/>
                </a:spcBef>
                <a:buClrTx/>
                <a:buSzPct val="65000"/>
                <a:buFontTx/>
                <a:buNone/>
              </a:pPr>
              <a:t>4</a:t>
            </a:fld>
            <a:endParaRPr lang="en-US" sz="1300"/>
          </a:p>
        </p:txBody>
      </p:sp>
      <p:sp>
        <p:nvSpPr>
          <p:cNvPr id="77826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7827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>
              <a:spcBef>
                <a:spcPts val="450"/>
              </a:spcBef>
            </a:pPr>
            <a:endParaRPr lang="en-US">
              <a:ea typeface="WenQuanYi Zen Hei Sharp" charset="0"/>
              <a:cs typeface="WenQuanYi Zen Hei Sharp" charset="0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93C4FB7-71E3-4B5F-9D5C-4F3C4A03D74F}" type="slidenum">
              <a:rPr lang="en-US"/>
              <a:pPr/>
              <a:t>47</a:t>
            </a:fld>
            <a:endParaRPr lang="en-US"/>
          </a:p>
        </p:txBody>
      </p:sp>
      <p:sp>
        <p:nvSpPr>
          <p:cNvPr id="116737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Pct val="65000"/>
              <a:buFontTx/>
              <a:buNone/>
            </a:pPr>
            <a:fld id="{E64AE890-2420-437B-ABA8-9ABEC7850683}" type="slidenum">
              <a:rPr lang="en-US" sz="1300"/>
              <a:pPr algn="r">
                <a:spcBef>
                  <a:spcPct val="0"/>
                </a:spcBef>
                <a:buClrTx/>
                <a:buSzPct val="65000"/>
                <a:buFontTx/>
                <a:buNone/>
              </a:pPr>
              <a:t>47</a:t>
            </a:fld>
            <a:endParaRPr lang="en-US" sz="1300"/>
          </a:p>
        </p:txBody>
      </p:sp>
      <p:sp>
        <p:nvSpPr>
          <p:cNvPr id="116738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16739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>
              <a:spcBef>
                <a:spcPts val="450"/>
              </a:spcBef>
            </a:pPr>
            <a:endParaRPr lang="en-US">
              <a:ea typeface="WenQuanYi Zen Hei Sharp" charset="0"/>
              <a:cs typeface="WenQuanYi Zen Hei Sharp" charset="0"/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E3E6B46-4FA8-4897-BAF1-761E88D485AB}" type="slidenum">
              <a:rPr lang="en-US"/>
              <a:pPr/>
              <a:t>48</a:t>
            </a:fld>
            <a:endParaRPr lang="en-US"/>
          </a:p>
        </p:txBody>
      </p:sp>
      <p:sp>
        <p:nvSpPr>
          <p:cNvPr id="117761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Pct val="65000"/>
              <a:buFontTx/>
              <a:buNone/>
            </a:pPr>
            <a:fld id="{2E820C71-1396-4901-B14E-E38C74AC5598}" type="slidenum">
              <a:rPr lang="en-US" sz="1300"/>
              <a:pPr algn="r">
                <a:spcBef>
                  <a:spcPct val="0"/>
                </a:spcBef>
                <a:buClrTx/>
                <a:buSzPct val="65000"/>
                <a:buFontTx/>
                <a:buNone/>
              </a:pPr>
              <a:t>48</a:t>
            </a:fld>
            <a:endParaRPr lang="en-US" sz="1300"/>
          </a:p>
        </p:txBody>
      </p:sp>
      <p:sp>
        <p:nvSpPr>
          <p:cNvPr id="117762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17763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>
              <a:spcBef>
                <a:spcPts val="450"/>
              </a:spcBef>
            </a:pPr>
            <a:endParaRPr lang="en-US">
              <a:ea typeface="WenQuanYi Zen Hei Sharp" charset="0"/>
              <a:cs typeface="WenQuanYi Zen Hei Sharp" charset="0"/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92465D1-EAA7-41B2-BFEB-1DE2B749ED22}" type="slidenum">
              <a:rPr lang="en-US"/>
              <a:pPr/>
              <a:t>49</a:t>
            </a:fld>
            <a:endParaRPr lang="en-US"/>
          </a:p>
        </p:txBody>
      </p:sp>
      <p:sp>
        <p:nvSpPr>
          <p:cNvPr id="118785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Pct val="65000"/>
              <a:buFontTx/>
              <a:buNone/>
            </a:pPr>
            <a:fld id="{98DD1CFC-36E5-4C61-B006-8137FDD1342C}" type="slidenum">
              <a:rPr lang="en-US" sz="1300"/>
              <a:pPr algn="r">
                <a:spcBef>
                  <a:spcPct val="0"/>
                </a:spcBef>
                <a:buClrTx/>
                <a:buSzPct val="65000"/>
                <a:buFontTx/>
                <a:buNone/>
              </a:pPr>
              <a:t>49</a:t>
            </a:fld>
            <a:endParaRPr lang="en-US" sz="1300"/>
          </a:p>
        </p:txBody>
      </p:sp>
      <p:sp>
        <p:nvSpPr>
          <p:cNvPr id="118786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18787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>
              <a:spcBef>
                <a:spcPts val="450"/>
              </a:spcBef>
            </a:pPr>
            <a:endParaRPr lang="en-US">
              <a:ea typeface="WenQuanYi Zen Hei Sharp" charset="0"/>
              <a:cs typeface="WenQuanYi Zen Hei Sharp" charset="0"/>
            </a:endParaRP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DFB5345-E609-4FD8-BB7E-E8332D0A73F0}" type="slidenum">
              <a:rPr lang="en-US"/>
              <a:pPr/>
              <a:t>50</a:t>
            </a:fld>
            <a:endParaRPr lang="en-US"/>
          </a:p>
        </p:txBody>
      </p:sp>
      <p:sp>
        <p:nvSpPr>
          <p:cNvPr id="119809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Pct val="65000"/>
              <a:buFontTx/>
              <a:buNone/>
            </a:pPr>
            <a:fld id="{C79B9E86-BD29-4099-9A9C-6A934778AD64}" type="slidenum">
              <a:rPr lang="en-US" sz="1300"/>
              <a:pPr algn="r">
                <a:spcBef>
                  <a:spcPct val="0"/>
                </a:spcBef>
                <a:buClrTx/>
                <a:buSzPct val="65000"/>
                <a:buFontTx/>
                <a:buNone/>
              </a:pPr>
              <a:t>50</a:t>
            </a:fld>
            <a:endParaRPr lang="en-US" sz="1300"/>
          </a:p>
        </p:txBody>
      </p:sp>
      <p:sp>
        <p:nvSpPr>
          <p:cNvPr id="119810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19811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>
              <a:spcBef>
                <a:spcPts val="450"/>
              </a:spcBef>
            </a:pPr>
            <a:endParaRPr lang="en-US">
              <a:ea typeface="WenQuanYi Zen Hei Sharp" charset="0"/>
              <a:cs typeface="WenQuanYi Zen Hei Sharp" charset="0"/>
            </a:endParaRP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392618D-B8FC-4CD4-9368-E286030EDD31}" type="slidenum">
              <a:rPr lang="en-US"/>
              <a:pPr/>
              <a:t>51</a:t>
            </a:fld>
            <a:endParaRPr lang="en-US"/>
          </a:p>
        </p:txBody>
      </p:sp>
      <p:sp>
        <p:nvSpPr>
          <p:cNvPr id="120833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Pct val="65000"/>
              <a:buFontTx/>
              <a:buNone/>
            </a:pPr>
            <a:fld id="{A02125D6-1858-4DB6-A113-701952D2CEA5}" type="slidenum">
              <a:rPr lang="en-US" sz="1300"/>
              <a:pPr algn="r">
                <a:spcBef>
                  <a:spcPct val="0"/>
                </a:spcBef>
                <a:buClrTx/>
                <a:buSzPct val="65000"/>
                <a:buFontTx/>
                <a:buNone/>
              </a:pPr>
              <a:t>51</a:t>
            </a:fld>
            <a:endParaRPr lang="en-US" sz="1300"/>
          </a:p>
        </p:txBody>
      </p:sp>
      <p:sp>
        <p:nvSpPr>
          <p:cNvPr id="120834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0835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>
              <a:spcBef>
                <a:spcPts val="450"/>
              </a:spcBef>
            </a:pPr>
            <a:endParaRPr lang="en-US">
              <a:ea typeface="WenQuanYi Zen Hei Sharp" charset="0"/>
              <a:cs typeface="WenQuanYi Zen Hei Sharp" charset="0"/>
            </a:endParaRPr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E4E4525-07AD-4CED-897A-3901AEF0C2A6}" type="slidenum">
              <a:rPr lang="en-US"/>
              <a:pPr/>
              <a:t>52</a:t>
            </a:fld>
            <a:endParaRPr lang="en-US"/>
          </a:p>
        </p:txBody>
      </p:sp>
      <p:sp>
        <p:nvSpPr>
          <p:cNvPr id="1218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18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1859" name="Text Box 3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Pct val="65000"/>
              <a:buFontTx/>
              <a:buNone/>
            </a:pPr>
            <a:fld id="{AE2B5CF6-8218-4344-8EC4-69026F90CA9C}" type="slidenum">
              <a:rPr lang="en-US" sz="1300"/>
              <a:pPr algn="r">
                <a:spcBef>
                  <a:spcPct val="0"/>
                </a:spcBef>
                <a:buClrTx/>
                <a:buSzPct val="65000"/>
                <a:buFontTx/>
                <a:buNone/>
              </a:pPr>
              <a:t>52</a:t>
            </a:fld>
            <a:endParaRPr lang="en-US" sz="130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61F69D9-EB2E-4F36-B43E-8D153008A2AE}" type="slidenum">
              <a:rPr lang="en-US"/>
              <a:pPr/>
              <a:t>53</a:t>
            </a:fld>
            <a:endParaRPr lang="en-US"/>
          </a:p>
        </p:txBody>
      </p:sp>
      <p:sp>
        <p:nvSpPr>
          <p:cNvPr id="122881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Pct val="65000"/>
              <a:buFontTx/>
              <a:buNone/>
            </a:pPr>
            <a:fld id="{332862B7-9380-4556-93BE-71B25D5469DD}" type="slidenum">
              <a:rPr lang="en-US" sz="1300"/>
              <a:pPr algn="r">
                <a:spcBef>
                  <a:spcPct val="0"/>
                </a:spcBef>
                <a:buClrTx/>
                <a:buSzPct val="65000"/>
                <a:buFontTx/>
                <a:buNone/>
              </a:pPr>
              <a:t>53</a:t>
            </a:fld>
            <a:endParaRPr lang="en-US" sz="1300"/>
          </a:p>
        </p:txBody>
      </p:sp>
      <p:sp>
        <p:nvSpPr>
          <p:cNvPr id="122882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2883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>
              <a:spcBef>
                <a:spcPts val="450"/>
              </a:spcBef>
            </a:pPr>
            <a:endParaRPr lang="en-US">
              <a:ea typeface="WenQuanYi Zen Hei Sharp" charset="0"/>
              <a:cs typeface="WenQuanYi Zen Hei Sharp" charset="0"/>
            </a:endParaRPr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468191A-ED73-43A8-9294-FCE8E49665C1}" type="slidenum">
              <a:rPr lang="en-US"/>
              <a:pPr/>
              <a:t>54</a:t>
            </a:fld>
            <a:endParaRPr lang="en-US"/>
          </a:p>
        </p:txBody>
      </p:sp>
      <p:sp>
        <p:nvSpPr>
          <p:cNvPr id="123905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Pct val="65000"/>
              <a:buFontTx/>
              <a:buNone/>
            </a:pPr>
            <a:fld id="{614C9035-E4B9-4874-B58C-6C662DAC192E}" type="slidenum">
              <a:rPr lang="en-US" sz="1300"/>
              <a:pPr algn="r">
                <a:spcBef>
                  <a:spcPct val="0"/>
                </a:spcBef>
                <a:buClrTx/>
                <a:buSzPct val="65000"/>
                <a:buFontTx/>
                <a:buNone/>
              </a:pPr>
              <a:t>54</a:t>
            </a:fld>
            <a:endParaRPr lang="en-US" sz="1300"/>
          </a:p>
        </p:txBody>
      </p:sp>
      <p:sp>
        <p:nvSpPr>
          <p:cNvPr id="123906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3907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>
              <a:spcBef>
                <a:spcPts val="450"/>
              </a:spcBef>
            </a:pPr>
            <a:endParaRPr lang="en-US">
              <a:ea typeface="WenQuanYi Zen Hei Sharp" charset="0"/>
              <a:cs typeface="WenQuanYi Zen Hei Sharp" charset="0"/>
            </a:endParaRPr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A6DB7EB-BE8B-4965-AE2D-A55ECFA520D5}" type="slidenum">
              <a:rPr lang="en-US"/>
              <a:pPr/>
              <a:t>55</a:t>
            </a:fld>
            <a:endParaRPr lang="en-US"/>
          </a:p>
        </p:txBody>
      </p:sp>
      <p:sp>
        <p:nvSpPr>
          <p:cNvPr id="124929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Pct val="65000"/>
              <a:buFontTx/>
              <a:buNone/>
            </a:pPr>
            <a:fld id="{CEF4F844-86BE-4FE5-BE12-370FC4F0B553}" type="slidenum">
              <a:rPr lang="en-US" sz="1300"/>
              <a:pPr algn="r">
                <a:spcBef>
                  <a:spcPct val="0"/>
                </a:spcBef>
                <a:buClrTx/>
                <a:buSzPct val="65000"/>
                <a:buFontTx/>
                <a:buNone/>
              </a:pPr>
              <a:t>55</a:t>
            </a:fld>
            <a:endParaRPr lang="en-US" sz="1300"/>
          </a:p>
        </p:txBody>
      </p:sp>
      <p:sp>
        <p:nvSpPr>
          <p:cNvPr id="124930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4931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>
              <a:spcBef>
                <a:spcPts val="450"/>
              </a:spcBef>
            </a:pPr>
            <a:endParaRPr lang="en-US">
              <a:ea typeface="WenQuanYi Zen Hei Sharp" charset="0"/>
              <a:cs typeface="WenQuanYi Zen Hei Sharp" charset="0"/>
            </a:endParaRPr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FE30711-12B1-4F8A-B502-7433BF7D5DE4}" type="slidenum">
              <a:rPr lang="en-US"/>
              <a:pPr/>
              <a:t>56</a:t>
            </a:fld>
            <a:endParaRPr lang="en-US"/>
          </a:p>
        </p:txBody>
      </p:sp>
      <p:sp>
        <p:nvSpPr>
          <p:cNvPr id="125953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Pct val="65000"/>
              <a:buFontTx/>
              <a:buNone/>
            </a:pPr>
            <a:fld id="{E8865065-0239-49C0-BEC1-FB350D014383}" type="slidenum">
              <a:rPr lang="en-US" sz="1300"/>
              <a:pPr algn="r">
                <a:spcBef>
                  <a:spcPct val="0"/>
                </a:spcBef>
                <a:buClrTx/>
                <a:buSzPct val="65000"/>
                <a:buFontTx/>
                <a:buNone/>
              </a:pPr>
              <a:t>56</a:t>
            </a:fld>
            <a:endParaRPr lang="en-US" sz="1300"/>
          </a:p>
        </p:txBody>
      </p:sp>
      <p:sp>
        <p:nvSpPr>
          <p:cNvPr id="125954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5955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>
              <a:spcBef>
                <a:spcPts val="450"/>
              </a:spcBef>
            </a:pPr>
            <a:endParaRPr lang="en-US">
              <a:ea typeface="WenQuanYi Zen Hei Sharp" charset="0"/>
              <a:cs typeface="WenQuanYi Zen Hei Sharp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0691FEB-7988-4F81-A1D0-978358992362}" type="slidenum">
              <a:rPr lang="en-US"/>
              <a:pPr/>
              <a:t>5</a:t>
            </a:fld>
            <a:endParaRPr lang="en-US"/>
          </a:p>
        </p:txBody>
      </p:sp>
      <p:sp>
        <p:nvSpPr>
          <p:cNvPr id="78849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Pct val="65000"/>
              <a:buFontTx/>
              <a:buNone/>
            </a:pPr>
            <a:fld id="{80E13C0B-5B3A-459D-AECF-14E5B8166104}" type="slidenum">
              <a:rPr lang="en-US" sz="1300"/>
              <a:pPr algn="r">
                <a:spcBef>
                  <a:spcPct val="0"/>
                </a:spcBef>
                <a:buClrTx/>
                <a:buSzPct val="65000"/>
                <a:buFontTx/>
                <a:buNone/>
              </a:pPr>
              <a:t>5</a:t>
            </a:fld>
            <a:endParaRPr lang="en-US" sz="1300"/>
          </a:p>
        </p:txBody>
      </p:sp>
      <p:sp>
        <p:nvSpPr>
          <p:cNvPr id="78850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8851" name="Text Box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</a:pPr>
            <a:r>
              <a:rPr lang="en-US">
                <a:latin typeface="Arial" charset="0"/>
                <a:cs typeface="Arial" charset="0"/>
              </a:rPr>
              <a:t>Indices are start from 0,</a:t>
            </a:r>
          </a:p>
          <a:p>
            <a:pPr eaLnBrk="1" hangingPunct="1">
              <a:spcBef>
                <a:spcPts val="450"/>
              </a:spcBef>
              <a:buClrTx/>
              <a:buFontTx/>
              <a:buNone/>
            </a:pPr>
            <a:r>
              <a:rPr lang="en-US">
                <a:latin typeface="Arial" charset="0"/>
                <a:cs typeface="Arial" charset="0"/>
              </a:rPr>
              <a:t>Element of arrays are saved in successive address, starting from the address of first element </a:t>
            </a:r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B4C18D0-8639-4DE4-969F-6B2505BD7EEB}" type="slidenum">
              <a:rPr lang="en-US"/>
              <a:pPr/>
              <a:t>57</a:t>
            </a:fld>
            <a:endParaRPr lang="en-US"/>
          </a:p>
        </p:txBody>
      </p:sp>
      <p:sp>
        <p:nvSpPr>
          <p:cNvPr id="126977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Pct val="65000"/>
              <a:buFontTx/>
              <a:buNone/>
            </a:pPr>
            <a:fld id="{BD727677-6FFA-42F2-A417-8B343324ACB1}" type="slidenum">
              <a:rPr lang="en-US" sz="1300"/>
              <a:pPr algn="r">
                <a:spcBef>
                  <a:spcPct val="0"/>
                </a:spcBef>
                <a:buClrTx/>
                <a:buSzPct val="65000"/>
                <a:buFontTx/>
                <a:buNone/>
              </a:pPr>
              <a:t>57</a:t>
            </a:fld>
            <a:endParaRPr lang="en-US" sz="1300"/>
          </a:p>
        </p:txBody>
      </p:sp>
      <p:sp>
        <p:nvSpPr>
          <p:cNvPr id="126978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6979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>
              <a:spcBef>
                <a:spcPts val="450"/>
              </a:spcBef>
            </a:pPr>
            <a:endParaRPr lang="en-US">
              <a:ea typeface="WenQuanYi Zen Hei Sharp" charset="0"/>
              <a:cs typeface="WenQuanYi Zen Hei Sharp" charset="0"/>
            </a:endParaRPr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8282B13-D918-4CC4-A679-BEB93BBEF35D}" type="slidenum">
              <a:rPr lang="en-US"/>
              <a:pPr/>
              <a:t>58</a:t>
            </a:fld>
            <a:endParaRPr lang="en-US"/>
          </a:p>
        </p:txBody>
      </p:sp>
      <p:sp>
        <p:nvSpPr>
          <p:cNvPr id="128001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Pct val="65000"/>
              <a:buFontTx/>
              <a:buNone/>
            </a:pPr>
            <a:fld id="{CD4FAE0A-88CD-473C-8D59-CE0978754807}" type="slidenum">
              <a:rPr lang="en-US" sz="1300"/>
              <a:pPr algn="r">
                <a:spcBef>
                  <a:spcPct val="0"/>
                </a:spcBef>
                <a:buClrTx/>
                <a:buSzPct val="65000"/>
                <a:buFontTx/>
                <a:buNone/>
              </a:pPr>
              <a:t>58</a:t>
            </a:fld>
            <a:endParaRPr lang="en-US" sz="1300"/>
          </a:p>
        </p:txBody>
      </p:sp>
      <p:sp>
        <p:nvSpPr>
          <p:cNvPr id="128002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8003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>
              <a:spcBef>
                <a:spcPts val="450"/>
              </a:spcBef>
            </a:pPr>
            <a:endParaRPr lang="en-US">
              <a:ea typeface="WenQuanYi Zen Hei Sharp" charset="0"/>
              <a:cs typeface="WenQuanYi Zen Hei Sharp" charset="0"/>
            </a:endParaRPr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B0247A4-8422-4199-A379-CF92687174B6}" type="slidenum">
              <a:rPr lang="en-US"/>
              <a:pPr/>
              <a:t>59</a:t>
            </a:fld>
            <a:endParaRPr lang="en-US"/>
          </a:p>
        </p:txBody>
      </p:sp>
      <p:sp>
        <p:nvSpPr>
          <p:cNvPr id="129025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Pct val="65000"/>
              <a:buFontTx/>
              <a:buNone/>
            </a:pPr>
            <a:fld id="{1D8E7B5F-81FC-4DE8-9147-68A6CDCB6899}" type="slidenum">
              <a:rPr lang="en-US" sz="1300"/>
              <a:pPr algn="r">
                <a:spcBef>
                  <a:spcPct val="0"/>
                </a:spcBef>
                <a:buClrTx/>
                <a:buSzPct val="65000"/>
                <a:buFontTx/>
                <a:buNone/>
              </a:pPr>
              <a:t>59</a:t>
            </a:fld>
            <a:endParaRPr lang="en-US" sz="1300"/>
          </a:p>
        </p:txBody>
      </p:sp>
      <p:sp>
        <p:nvSpPr>
          <p:cNvPr id="129026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9027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>
              <a:spcBef>
                <a:spcPts val="450"/>
              </a:spcBef>
            </a:pPr>
            <a:endParaRPr lang="en-US">
              <a:ea typeface="WenQuanYi Zen Hei Sharp" charset="0"/>
              <a:cs typeface="WenQuanYi Zen Hei Sharp" charset="0"/>
            </a:endParaRPr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A67F6B0-4BFE-4EC4-88BE-DBD56BF8EA7A}" type="slidenum">
              <a:rPr lang="en-US"/>
              <a:pPr/>
              <a:t>60</a:t>
            </a:fld>
            <a:endParaRPr lang="en-US"/>
          </a:p>
        </p:txBody>
      </p:sp>
      <p:sp>
        <p:nvSpPr>
          <p:cNvPr id="130049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Pct val="65000"/>
              <a:buFontTx/>
              <a:buNone/>
            </a:pPr>
            <a:fld id="{8D7A40CA-3560-48B8-9410-0FEC09A0E23E}" type="slidenum">
              <a:rPr lang="en-US" sz="1300"/>
              <a:pPr algn="r">
                <a:spcBef>
                  <a:spcPct val="0"/>
                </a:spcBef>
                <a:buClrTx/>
                <a:buSzPct val="65000"/>
                <a:buFontTx/>
                <a:buNone/>
              </a:pPr>
              <a:t>60</a:t>
            </a:fld>
            <a:endParaRPr lang="en-US" sz="1300"/>
          </a:p>
        </p:txBody>
      </p:sp>
      <p:sp>
        <p:nvSpPr>
          <p:cNvPr id="130050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0051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>
              <a:spcBef>
                <a:spcPts val="450"/>
              </a:spcBef>
            </a:pPr>
            <a:endParaRPr lang="en-US">
              <a:ea typeface="WenQuanYi Zen Hei Sharp" charset="0"/>
              <a:cs typeface="WenQuanYi Zen Hei Sharp" charset="0"/>
            </a:endParaRPr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545188E-DD2B-4F6D-AE99-95A9F3E09C0A}" type="slidenum">
              <a:rPr lang="en-US"/>
              <a:pPr/>
              <a:t>61</a:t>
            </a:fld>
            <a:endParaRPr lang="en-US"/>
          </a:p>
        </p:txBody>
      </p:sp>
      <p:sp>
        <p:nvSpPr>
          <p:cNvPr id="133121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Pct val="65000"/>
              <a:buFontTx/>
              <a:buNone/>
            </a:pPr>
            <a:fld id="{AECF91D9-1EEA-4201-B839-CF1D20103FC8}" type="slidenum">
              <a:rPr lang="en-US" sz="1300"/>
              <a:pPr algn="r">
                <a:spcBef>
                  <a:spcPct val="0"/>
                </a:spcBef>
                <a:buClrTx/>
                <a:buSzPct val="65000"/>
                <a:buFontTx/>
                <a:buNone/>
              </a:pPr>
              <a:t>61</a:t>
            </a:fld>
            <a:endParaRPr lang="en-US" sz="1300"/>
          </a:p>
        </p:txBody>
      </p:sp>
      <p:sp>
        <p:nvSpPr>
          <p:cNvPr id="133122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3123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>
              <a:spcBef>
                <a:spcPts val="450"/>
              </a:spcBef>
            </a:pPr>
            <a:endParaRPr lang="en-US">
              <a:ea typeface="WenQuanYi Zen Hei Sharp" charset="0"/>
              <a:cs typeface="WenQuanYi Zen Hei Sharp" charset="0"/>
            </a:endParaRPr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F30BDA2-C506-444F-8075-4489B160125C}" type="slidenum">
              <a:rPr lang="en-US"/>
              <a:pPr/>
              <a:t>62</a:t>
            </a:fld>
            <a:endParaRPr lang="en-US"/>
          </a:p>
        </p:txBody>
      </p:sp>
      <p:sp>
        <p:nvSpPr>
          <p:cNvPr id="134145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Pct val="65000"/>
              <a:buFontTx/>
              <a:buNone/>
            </a:pPr>
            <a:fld id="{2C6EC057-E00F-4542-97B3-FDE835DF21E0}" type="slidenum">
              <a:rPr lang="en-US" sz="1300"/>
              <a:pPr algn="r">
                <a:spcBef>
                  <a:spcPct val="0"/>
                </a:spcBef>
                <a:buClrTx/>
                <a:buSzPct val="65000"/>
                <a:buFontTx/>
                <a:buNone/>
              </a:pPr>
              <a:t>62</a:t>
            </a:fld>
            <a:endParaRPr lang="en-US" sz="1300"/>
          </a:p>
        </p:txBody>
      </p:sp>
      <p:sp>
        <p:nvSpPr>
          <p:cNvPr id="134146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4147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>
              <a:spcBef>
                <a:spcPts val="450"/>
              </a:spcBef>
            </a:pPr>
            <a:endParaRPr lang="en-US">
              <a:ea typeface="WenQuanYi Zen Hei Sharp" charset="0"/>
              <a:cs typeface="WenQuanYi Zen Hei Sharp" charset="0"/>
            </a:endParaRPr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1615BE6-AB7F-493C-A599-80277B986307}" type="slidenum">
              <a:rPr lang="en-US"/>
              <a:pPr/>
              <a:t>63</a:t>
            </a:fld>
            <a:endParaRPr lang="en-US"/>
          </a:p>
        </p:txBody>
      </p:sp>
      <p:sp>
        <p:nvSpPr>
          <p:cNvPr id="135169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Pct val="65000"/>
              <a:buFontTx/>
              <a:buNone/>
            </a:pPr>
            <a:fld id="{FC78B551-6841-4475-90A7-31D95392CE1F}" type="slidenum">
              <a:rPr lang="en-US" sz="1300"/>
              <a:pPr algn="r">
                <a:spcBef>
                  <a:spcPct val="0"/>
                </a:spcBef>
                <a:buClrTx/>
                <a:buSzPct val="65000"/>
                <a:buFontTx/>
                <a:buNone/>
              </a:pPr>
              <a:t>63</a:t>
            </a:fld>
            <a:endParaRPr lang="en-US" sz="1300"/>
          </a:p>
        </p:txBody>
      </p:sp>
      <p:sp>
        <p:nvSpPr>
          <p:cNvPr id="135170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5171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>
              <a:spcBef>
                <a:spcPts val="450"/>
              </a:spcBef>
            </a:pPr>
            <a:endParaRPr lang="en-US">
              <a:ea typeface="WenQuanYi Zen Hei Sharp" charset="0"/>
              <a:cs typeface="WenQuanYi Zen Hei Sharp" charset="0"/>
            </a:endParaRPr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9C15D48-EE4A-47B5-9019-A5A09B9F619B}" type="slidenum">
              <a:rPr lang="en-US"/>
              <a:pPr/>
              <a:t>64</a:t>
            </a:fld>
            <a:endParaRPr lang="en-US"/>
          </a:p>
        </p:txBody>
      </p:sp>
      <p:sp>
        <p:nvSpPr>
          <p:cNvPr id="136193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Pct val="65000"/>
              <a:buFontTx/>
              <a:buNone/>
            </a:pPr>
            <a:fld id="{07A3AFF7-6BB0-4D14-80BD-2AB1C7EBB856}" type="slidenum">
              <a:rPr lang="en-US" sz="1300"/>
              <a:pPr algn="r">
                <a:spcBef>
                  <a:spcPct val="0"/>
                </a:spcBef>
                <a:buClrTx/>
                <a:buSzPct val="65000"/>
                <a:buFontTx/>
                <a:buNone/>
              </a:pPr>
              <a:t>64</a:t>
            </a:fld>
            <a:endParaRPr lang="en-US" sz="1300"/>
          </a:p>
        </p:txBody>
      </p:sp>
      <p:sp>
        <p:nvSpPr>
          <p:cNvPr id="136194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6195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>
              <a:spcBef>
                <a:spcPts val="450"/>
              </a:spcBef>
            </a:pPr>
            <a:endParaRPr lang="en-US">
              <a:ea typeface="WenQuanYi Zen Hei Sharp" charset="0"/>
              <a:cs typeface="WenQuanYi Zen Hei Sharp" charset="0"/>
            </a:endParaRPr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3127101-3FA6-48DF-A7E2-338B35BE691A}" type="slidenum">
              <a:rPr lang="en-US"/>
              <a:pPr/>
              <a:t>65</a:t>
            </a:fld>
            <a:endParaRPr lang="en-US"/>
          </a:p>
        </p:txBody>
      </p:sp>
      <p:sp>
        <p:nvSpPr>
          <p:cNvPr id="137217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Pct val="65000"/>
              <a:buFontTx/>
              <a:buNone/>
            </a:pPr>
            <a:fld id="{BA11EA4A-0DD8-450B-BAB2-B12A06CA36FA}" type="slidenum">
              <a:rPr lang="en-US" sz="1300"/>
              <a:pPr algn="r">
                <a:spcBef>
                  <a:spcPct val="0"/>
                </a:spcBef>
                <a:buClrTx/>
                <a:buSzPct val="65000"/>
                <a:buFontTx/>
                <a:buNone/>
              </a:pPr>
              <a:t>65</a:t>
            </a:fld>
            <a:endParaRPr lang="en-US" sz="1300"/>
          </a:p>
        </p:txBody>
      </p:sp>
      <p:sp>
        <p:nvSpPr>
          <p:cNvPr id="137218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7219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>
              <a:spcBef>
                <a:spcPts val="450"/>
              </a:spcBef>
            </a:pPr>
            <a:endParaRPr lang="en-US">
              <a:ea typeface="WenQuanYi Zen Hei Sharp" charset="0"/>
              <a:cs typeface="WenQuanYi Zen Hei Sharp" charset="0"/>
            </a:endParaRPr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973E708-5F41-427F-AB34-89EEBBAF06F7}" type="slidenum">
              <a:rPr lang="en-US"/>
              <a:pPr/>
              <a:t>67</a:t>
            </a:fld>
            <a:endParaRPr lang="en-US"/>
          </a:p>
        </p:txBody>
      </p:sp>
      <p:sp>
        <p:nvSpPr>
          <p:cNvPr id="138241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Pct val="65000"/>
              <a:buFontTx/>
              <a:buNone/>
            </a:pPr>
            <a:fld id="{1842B766-BFF7-4175-B929-D40053C8C48C}" type="slidenum">
              <a:rPr lang="en-US" sz="1300"/>
              <a:pPr algn="r">
                <a:spcBef>
                  <a:spcPct val="0"/>
                </a:spcBef>
                <a:buClrTx/>
                <a:buSzPct val="65000"/>
                <a:buFontTx/>
                <a:buNone/>
              </a:pPr>
              <a:t>67</a:t>
            </a:fld>
            <a:endParaRPr lang="en-US" sz="1300"/>
          </a:p>
        </p:txBody>
      </p:sp>
      <p:sp>
        <p:nvSpPr>
          <p:cNvPr id="138242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8243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>
              <a:spcBef>
                <a:spcPts val="450"/>
              </a:spcBef>
            </a:pPr>
            <a:endParaRPr lang="en-US">
              <a:ea typeface="WenQuanYi Zen Hei Sharp" charset="0"/>
              <a:cs typeface="WenQuanYi Zen Hei Sharp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9EA8DA4-EDC9-49F4-A755-AD2793B29832}" type="slidenum">
              <a:rPr lang="en-US"/>
              <a:pPr/>
              <a:t>6</a:t>
            </a:fld>
            <a:endParaRPr lang="en-US"/>
          </a:p>
        </p:txBody>
      </p:sp>
      <p:sp>
        <p:nvSpPr>
          <p:cNvPr id="79873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Pct val="65000"/>
              <a:buFontTx/>
              <a:buNone/>
            </a:pPr>
            <a:fld id="{FBFFCB9D-0170-43B3-AA30-1530C02337F4}" type="slidenum">
              <a:rPr lang="en-US" sz="1300"/>
              <a:pPr algn="r">
                <a:spcBef>
                  <a:spcPct val="0"/>
                </a:spcBef>
                <a:buClrTx/>
                <a:buSzPct val="65000"/>
                <a:buFontTx/>
                <a:buNone/>
              </a:pPr>
              <a:t>6</a:t>
            </a:fld>
            <a:endParaRPr lang="en-US" sz="1300"/>
          </a:p>
        </p:txBody>
      </p:sp>
      <p:sp>
        <p:nvSpPr>
          <p:cNvPr id="79874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9875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>
              <a:spcBef>
                <a:spcPts val="450"/>
              </a:spcBef>
            </a:pPr>
            <a:endParaRPr lang="en-US">
              <a:ea typeface="WenQuanYi Zen Hei Sharp" charset="0"/>
              <a:cs typeface="WenQuanYi Zen Hei Sharp" charset="0"/>
            </a:endParaRPr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8511057-69B8-4BF0-94A0-7C213BBDA65D}" type="slidenum">
              <a:rPr lang="en-US"/>
              <a:pPr/>
              <a:t>68</a:t>
            </a:fld>
            <a:endParaRPr lang="en-US"/>
          </a:p>
        </p:txBody>
      </p:sp>
      <p:sp>
        <p:nvSpPr>
          <p:cNvPr id="139265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Pct val="65000"/>
              <a:buFontTx/>
              <a:buNone/>
            </a:pPr>
            <a:fld id="{7AA8AB78-2778-4C4B-9163-036946B14B43}" type="slidenum">
              <a:rPr lang="en-US" sz="1300"/>
              <a:pPr algn="r">
                <a:spcBef>
                  <a:spcPct val="0"/>
                </a:spcBef>
                <a:buClrTx/>
                <a:buSzPct val="65000"/>
                <a:buFontTx/>
                <a:buNone/>
              </a:pPr>
              <a:t>68</a:t>
            </a:fld>
            <a:endParaRPr lang="en-US" sz="1300"/>
          </a:p>
        </p:txBody>
      </p:sp>
      <p:sp>
        <p:nvSpPr>
          <p:cNvPr id="139266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9267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>
              <a:spcBef>
                <a:spcPts val="450"/>
              </a:spcBef>
            </a:pPr>
            <a:endParaRPr lang="en-US">
              <a:ea typeface="WenQuanYi Zen Hei Sharp" charset="0"/>
              <a:cs typeface="WenQuanYi Zen Hei Sharp" charset="0"/>
            </a:endParaRPr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430AA95-EB18-44AB-B8C7-0F6565A4DFD5}" type="slidenum">
              <a:rPr lang="en-US"/>
              <a:pPr/>
              <a:t>69</a:t>
            </a:fld>
            <a:endParaRPr lang="en-US"/>
          </a:p>
        </p:txBody>
      </p:sp>
      <p:sp>
        <p:nvSpPr>
          <p:cNvPr id="141313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Pct val="65000"/>
              <a:buFontTx/>
              <a:buNone/>
            </a:pPr>
            <a:fld id="{D7FE9505-4C17-4AD8-9CB8-36C6D3E962CE}" type="slidenum">
              <a:rPr lang="en-US" sz="1300"/>
              <a:pPr algn="r">
                <a:spcBef>
                  <a:spcPct val="0"/>
                </a:spcBef>
                <a:buClrTx/>
                <a:buSzPct val="65000"/>
                <a:buFontTx/>
                <a:buNone/>
              </a:pPr>
              <a:t>69</a:t>
            </a:fld>
            <a:endParaRPr lang="en-US" sz="1300"/>
          </a:p>
        </p:txBody>
      </p:sp>
      <p:sp>
        <p:nvSpPr>
          <p:cNvPr id="141314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1315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>
              <a:spcBef>
                <a:spcPts val="450"/>
              </a:spcBef>
            </a:pPr>
            <a:endParaRPr lang="en-US">
              <a:ea typeface="WenQuanYi Zen Hei Sharp" charset="0"/>
              <a:cs typeface="WenQuanYi Zen Hei Sharp" charset="0"/>
            </a:endParaRPr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107A95B-075D-4DF1-BB85-A387A95194BE}" type="slidenum">
              <a:rPr lang="en-US"/>
              <a:pPr/>
              <a:t>70</a:t>
            </a:fld>
            <a:endParaRPr lang="en-US"/>
          </a:p>
        </p:txBody>
      </p:sp>
      <p:sp>
        <p:nvSpPr>
          <p:cNvPr id="142337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Pct val="65000"/>
              <a:buFontTx/>
              <a:buNone/>
            </a:pPr>
            <a:fld id="{77BADD24-04BF-4CB4-93AD-B19CBE47407A}" type="slidenum">
              <a:rPr lang="en-US" sz="1300"/>
              <a:pPr algn="r">
                <a:spcBef>
                  <a:spcPct val="0"/>
                </a:spcBef>
                <a:buClrTx/>
                <a:buSzPct val="65000"/>
                <a:buFontTx/>
                <a:buNone/>
              </a:pPr>
              <a:t>70</a:t>
            </a:fld>
            <a:endParaRPr lang="en-US" sz="1300"/>
          </a:p>
        </p:txBody>
      </p:sp>
      <p:sp>
        <p:nvSpPr>
          <p:cNvPr id="142338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2339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>
              <a:spcBef>
                <a:spcPts val="450"/>
              </a:spcBef>
            </a:pPr>
            <a:endParaRPr lang="en-US">
              <a:ea typeface="WenQuanYi Zen Hei Sharp" charset="0"/>
              <a:cs typeface="WenQuanYi Zen Hei Sharp" charset="0"/>
            </a:endParaRPr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1BCB1475-D0C9-4A2E-AF6B-6105CB2C9FD6}" type="slidenum">
              <a:rPr lang="en-US">
                <a:solidFill>
                  <a:srgbClr val="000000"/>
                </a:solidFill>
                <a:latin typeface="Times New Roman" pitchFamily="16" charset="0"/>
              </a:rPr>
              <a:pPr eaLnBrk="1" hangingPunct="1"/>
              <a:t>71</a:t>
            </a:fld>
            <a:endParaRPr lang="en-US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92163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717550" y="819150"/>
            <a:ext cx="5454650" cy="4090988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2164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8670" y="5183304"/>
            <a:ext cx="5512434" cy="490747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6671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E597CEE-E62F-4955-B82C-704A057FD5B5}" type="slidenum">
              <a:rPr lang="en-US"/>
              <a:pPr/>
              <a:t>7</a:t>
            </a:fld>
            <a:endParaRPr lang="en-US"/>
          </a:p>
        </p:txBody>
      </p:sp>
      <p:sp>
        <p:nvSpPr>
          <p:cNvPr id="80897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Pct val="65000"/>
              <a:buFontTx/>
              <a:buNone/>
            </a:pPr>
            <a:fld id="{3E38DB10-1818-45AE-9DF4-5DD0D137773B}" type="slidenum">
              <a:rPr lang="en-US" sz="1300"/>
              <a:pPr algn="r">
                <a:spcBef>
                  <a:spcPct val="0"/>
                </a:spcBef>
                <a:buClrTx/>
                <a:buSzPct val="65000"/>
                <a:buFontTx/>
                <a:buNone/>
              </a:pPr>
              <a:t>7</a:t>
            </a:fld>
            <a:endParaRPr lang="en-US" sz="1300"/>
          </a:p>
        </p:txBody>
      </p:sp>
      <p:sp>
        <p:nvSpPr>
          <p:cNvPr id="80898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0899" name="Text Box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</a:pPr>
            <a:r>
              <a:rPr lang="en-US" dirty="0">
                <a:latin typeface="Arial" charset="0"/>
                <a:cs typeface="Arial" charset="0"/>
              </a:rPr>
              <a:t>Indices are always integer while the elements’ type can be any type 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335B51E-B1C4-4BCC-A303-55076BF2ECC5}" type="slidenum">
              <a:rPr lang="en-US"/>
              <a:pPr/>
              <a:t>8</a:t>
            </a:fld>
            <a:endParaRPr lang="en-US"/>
          </a:p>
        </p:txBody>
      </p:sp>
      <p:sp>
        <p:nvSpPr>
          <p:cNvPr id="90113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Pct val="65000"/>
              <a:buFontTx/>
              <a:buNone/>
            </a:pPr>
            <a:fld id="{124FEFBF-2ABB-47EB-91B2-54B71B639789}" type="slidenum">
              <a:rPr lang="en-US" sz="1300"/>
              <a:pPr algn="r">
                <a:spcBef>
                  <a:spcPct val="0"/>
                </a:spcBef>
                <a:buClrTx/>
                <a:buSzPct val="65000"/>
                <a:buFontTx/>
                <a:buNone/>
              </a:pPr>
              <a:t>8</a:t>
            </a:fld>
            <a:endParaRPr lang="en-US" sz="1300"/>
          </a:p>
        </p:txBody>
      </p:sp>
      <p:sp>
        <p:nvSpPr>
          <p:cNvPr id="90114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0115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>
              <a:spcBef>
                <a:spcPts val="450"/>
              </a:spcBef>
            </a:pPr>
            <a:endParaRPr lang="en-US">
              <a:ea typeface="WenQuanYi Zen Hei Sharp" charset="0"/>
              <a:cs typeface="WenQuanYi Zen Hei Sharp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C490591-9BEE-4878-943A-E75D7724013B}" type="slidenum">
              <a:rPr lang="en-US"/>
              <a:pPr/>
              <a:t>9</a:t>
            </a:fld>
            <a:endParaRPr lang="en-US"/>
          </a:p>
        </p:txBody>
      </p:sp>
      <p:sp>
        <p:nvSpPr>
          <p:cNvPr id="91137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9000" tIns="49680" rIns="99000" bIns="4968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Pct val="65000"/>
              <a:buFontTx/>
              <a:buNone/>
            </a:pPr>
            <a:fld id="{59D53ADF-77F1-401C-A7E2-4B3CFC626BF4}" type="slidenum">
              <a:rPr lang="en-US" sz="1300"/>
              <a:pPr algn="r">
                <a:spcBef>
                  <a:spcPct val="0"/>
                </a:spcBef>
                <a:buClrTx/>
                <a:buSzPct val="65000"/>
                <a:buFontTx/>
                <a:buNone/>
              </a:pPr>
              <a:t>9</a:t>
            </a:fld>
            <a:endParaRPr lang="en-US" sz="1300"/>
          </a:p>
        </p:txBody>
      </p:sp>
      <p:sp>
        <p:nvSpPr>
          <p:cNvPr id="91138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1139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>
              <a:spcBef>
                <a:spcPts val="450"/>
              </a:spcBef>
            </a:pPr>
            <a:endParaRPr lang="en-US">
              <a:ea typeface="WenQuanYi Zen Hei Sharp" charset="0"/>
              <a:cs typeface="WenQuanYi Zen Hei Sharp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422F5E48-D088-46E4-A53E-2637AC53F74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484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0D63365C-0148-4818-8FD9-2597E4465A8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293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8125" y="163513"/>
            <a:ext cx="2093913" cy="4954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63513"/>
            <a:ext cx="6130925" cy="49545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C06813C4-5ED3-4F25-8121-1421881994A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987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135C1E98-3B22-4A04-AA90-581860A02C8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714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3405A5B2-A0D7-42D1-A50D-1A7C872D370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3303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632ECF63-8DA9-4D46-8D8F-DFF48D078E0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9718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143000"/>
            <a:ext cx="4111625" cy="3975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8825" y="1143000"/>
            <a:ext cx="4113213" cy="3975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372D6480-13E0-465D-A373-2443AF4B1CD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792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8B3CF4FF-1889-4C68-B18E-AD07C90D3F6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8346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237891BD-B3FD-4B53-B39F-65B3017B518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8118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FAB7FF6C-C9A0-488D-B84F-A9B244C5F46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79368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FE4109B5-B555-426C-847F-99E11C496B8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699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16633"/>
            <a:ext cx="8784976" cy="80411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052736"/>
            <a:ext cx="8712968" cy="5256584"/>
          </a:xfrm>
        </p:spPr>
        <p:txBody>
          <a:bodyPr/>
          <a:lstStyle>
            <a:lvl1pPr algn="just">
              <a:defRPr/>
            </a:lvl1pPr>
            <a:lvl2pPr algn="just">
              <a:defRPr/>
            </a:lvl2pPr>
            <a:lvl3pPr algn="just">
              <a:defRPr/>
            </a:lvl3pPr>
            <a:lvl4pPr algn="just">
              <a:defRPr/>
            </a:lvl4pPr>
            <a:lvl5pPr algn="just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>
          <a:xfrm>
            <a:off x="4067944" y="6381328"/>
            <a:ext cx="792088" cy="432642"/>
          </a:xfrm>
        </p:spPr>
        <p:txBody>
          <a:bodyPr anchor="ctr"/>
          <a:lstStyle>
            <a:lvl1pPr algn="ctr">
              <a:defRPr sz="1600"/>
            </a:lvl1pPr>
          </a:lstStyle>
          <a:p>
            <a:fld id="{2D56362F-61FB-4A14-B4BE-32C8F44037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63776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5D2D3B2F-FDFC-4D19-BF2F-6F90395E0D1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83549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F25B6F0B-B34E-4AB0-BA79-07C6C522714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8097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8125" y="163513"/>
            <a:ext cx="2093913" cy="4954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63513"/>
            <a:ext cx="6130925" cy="49545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22B5A8C7-1AC7-4CAF-93C8-3710BB172BC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193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B59D0098-DCC0-41C6-83B4-9510B742B04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98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143000"/>
            <a:ext cx="4111625" cy="3975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8825" y="1143000"/>
            <a:ext cx="4113213" cy="3975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DBC9FE82-6D3B-461C-85ED-2F05146C772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724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E9D9B642-B2C4-40A3-BD4E-E64A5D58F11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282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7731E9A9-0886-4B8D-9BF5-0B739AACBD9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127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C2ABF543-24F6-4EEC-A182-B425A391804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993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E5D50A9B-FCDC-4A7A-B48D-5C88CC6A2F8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078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DE68CE98-F14D-4032-8CD6-DF964CD1354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853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79512" y="163513"/>
            <a:ext cx="8583488" cy="757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9512" y="1143000"/>
            <a:ext cx="8583488" cy="51006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</p:txBody>
      </p:sp>
      <p:sp>
        <p:nvSpPr>
          <p:cNvPr id="1027" name="Freeform 3"/>
          <p:cNvSpPr>
            <a:spLocks noChangeArrowheads="1"/>
          </p:cNvSpPr>
          <p:nvPr/>
        </p:nvSpPr>
        <p:spPr bwMode="auto">
          <a:xfrm>
            <a:off x="304800" y="990600"/>
            <a:ext cx="8305800" cy="76200"/>
          </a:xfrm>
          <a:custGeom>
            <a:avLst/>
            <a:gdLst>
              <a:gd name="T0" fmla="*/ 0 w 1000"/>
              <a:gd name="T1" fmla="*/ 0 h 1000"/>
              <a:gd name="T2" fmla="*/ 585 w 1000"/>
              <a:gd name="T3" fmla="*/ 0 h 1000"/>
              <a:gd name="T4" fmla="*/ 585 w 1000"/>
              <a:gd name="T5" fmla="*/ 1000 h 1000"/>
              <a:gd name="T6" fmla="*/ 0 w 1000"/>
              <a:gd name="T7" fmla="*/ 1000 h 1000"/>
              <a:gd name="T8" fmla="*/ 0 w 1000"/>
              <a:gd name="T9" fmla="*/ 0 h 1000"/>
              <a:gd name="T10" fmla="*/ 1000 w 1000"/>
              <a:gd name="T11" fmla="*/ 0 h 1000"/>
              <a:gd name="T12" fmla="*/ 0 w 1000"/>
              <a:gd name="T13" fmla="*/ 0 h 1000"/>
              <a:gd name="T14" fmla="*/ 1000 w 1000"/>
              <a:gd name="T15" fmla="*/ 100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T12" t="T13" r="T14" b="T15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rgbClr val="CC0000"/>
          </a:solidFill>
          <a:ln w="38160">
            <a:solidFill>
              <a:srgbClr val="CC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304800" y="6324600"/>
            <a:ext cx="8382000" cy="1588"/>
          </a:xfrm>
          <a:prstGeom prst="line">
            <a:avLst/>
          </a:prstGeom>
          <a:noFill/>
          <a:ln w="38160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057092" y="6407152"/>
            <a:ext cx="792088" cy="4079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800">
                <a:solidFill>
                  <a:srgbClr val="000000"/>
                </a:solidFill>
              </a:defRPr>
            </a:lvl1pPr>
          </a:lstStyle>
          <a:p>
            <a:fld id="{D8C37724-2360-404E-B7D7-4E33BFCE68A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388100"/>
            <a:ext cx="4572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6372225"/>
            <a:ext cx="457200" cy="44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hf sldNum="0"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293A83"/>
          </a:solidFill>
          <a:latin typeface="+mj-lt"/>
          <a:ea typeface="+mj-ea"/>
          <a:cs typeface="+mj-cs"/>
        </a:defRPr>
      </a:lvl1pPr>
      <a:lvl2pPr marL="742950" indent="-28575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293A83"/>
          </a:solidFill>
          <a:latin typeface="Arial" charset="0"/>
          <a:cs typeface="Arial" charset="0"/>
        </a:defRPr>
      </a:lvl2pPr>
      <a:lvl3pPr marL="11430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293A83"/>
          </a:solidFill>
          <a:latin typeface="Arial" charset="0"/>
          <a:cs typeface="Arial" charset="0"/>
        </a:defRPr>
      </a:lvl3pPr>
      <a:lvl4pPr marL="16002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293A83"/>
          </a:solidFill>
          <a:latin typeface="Arial" charset="0"/>
          <a:cs typeface="Arial" charset="0"/>
        </a:defRPr>
      </a:lvl4pPr>
      <a:lvl5pPr marL="20574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293A83"/>
          </a:solidFill>
          <a:latin typeface="Arial" charset="0"/>
          <a:cs typeface="Arial" charset="0"/>
        </a:defRPr>
      </a:lvl5pPr>
      <a:lvl6pPr marL="25146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293A83"/>
          </a:solidFill>
          <a:latin typeface="Arial" charset="0"/>
          <a:cs typeface="Arial" charset="0"/>
        </a:defRPr>
      </a:lvl6pPr>
      <a:lvl7pPr marL="29718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293A83"/>
          </a:solidFill>
          <a:latin typeface="Arial" charset="0"/>
          <a:cs typeface="Arial" charset="0"/>
        </a:defRPr>
      </a:lvl7pPr>
      <a:lvl8pPr marL="34290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293A83"/>
          </a:solidFill>
          <a:latin typeface="Arial" charset="0"/>
          <a:cs typeface="Arial" charset="0"/>
        </a:defRPr>
      </a:lvl8pPr>
      <a:lvl9pPr marL="38862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293A83"/>
          </a:solidFill>
          <a:latin typeface="Arial" charset="0"/>
          <a:cs typeface="Arial" charset="0"/>
        </a:defRPr>
      </a:lvl9pPr>
    </p:titleStyle>
    <p:bodyStyle>
      <a:lvl1pPr marL="342900" indent="-342900" algn="just" defTabSz="457200" rtl="0" eaLnBrk="0" fontAlgn="base" hangingPunct="0">
        <a:spcBef>
          <a:spcPts val="20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just" defTabSz="457200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cs typeface="+mn-cs"/>
        </a:defRPr>
      </a:lvl2pPr>
      <a:lvl3pPr marL="1143000" indent="-228600" algn="just" defTabSz="457200" rtl="0" eaLnBrk="0" fontAlgn="base" hangingPunct="0">
        <a:spcBef>
          <a:spcPts val="6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600">
          <a:solidFill>
            <a:srgbClr val="000000"/>
          </a:solidFill>
          <a:latin typeface="+mn-lt"/>
          <a:cs typeface="+mn-cs"/>
        </a:defRPr>
      </a:lvl3pPr>
      <a:lvl4pPr marL="1600200" indent="-228600" algn="just" defTabSz="457200" rtl="0" eaLnBrk="0" fontAlgn="base" hangingPunct="0"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200">
          <a:solidFill>
            <a:srgbClr val="000000"/>
          </a:solidFill>
          <a:latin typeface="+mn-lt"/>
          <a:cs typeface="+mn-cs"/>
        </a:defRPr>
      </a:lvl4pPr>
      <a:lvl5pPr marL="2057400" indent="-228600" algn="just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Freeform 1"/>
          <p:cNvSpPr>
            <a:spLocks noChangeArrowheads="1"/>
          </p:cNvSpPr>
          <p:nvPr/>
        </p:nvSpPr>
        <p:spPr bwMode="auto">
          <a:xfrm>
            <a:off x="304800" y="990600"/>
            <a:ext cx="8305800" cy="76200"/>
          </a:xfrm>
          <a:custGeom>
            <a:avLst/>
            <a:gdLst>
              <a:gd name="T0" fmla="*/ 0 w 1000"/>
              <a:gd name="T1" fmla="*/ 0 h 1000"/>
              <a:gd name="T2" fmla="*/ 585 w 1000"/>
              <a:gd name="T3" fmla="*/ 0 h 1000"/>
              <a:gd name="T4" fmla="*/ 585 w 1000"/>
              <a:gd name="T5" fmla="*/ 1000 h 1000"/>
              <a:gd name="T6" fmla="*/ 0 w 1000"/>
              <a:gd name="T7" fmla="*/ 1000 h 1000"/>
              <a:gd name="T8" fmla="*/ 0 w 1000"/>
              <a:gd name="T9" fmla="*/ 0 h 1000"/>
              <a:gd name="T10" fmla="*/ 1000 w 1000"/>
              <a:gd name="T11" fmla="*/ 0 h 1000"/>
              <a:gd name="T12" fmla="*/ 0 w 1000"/>
              <a:gd name="T13" fmla="*/ 0 h 1000"/>
              <a:gd name="T14" fmla="*/ 1000 w 1000"/>
              <a:gd name="T15" fmla="*/ 100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T12" t="T13" r="T14" b="T15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rgbClr val="CC0000"/>
          </a:solidFill>
          <a:ln w="38160">
            <a:solidFill>
              <a:srgbClr val="CC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4" name="Line 2"/>
          <p:cNvSpPr>
            <a:spLocks noChangeShapeType="1"/>
          </p:cNvSpPr>
          <p:nvPr/>
        </p:nvSpPr>
        <p:spPr bwMode="auto">
          <a:xfrm>
            <a:off x="304800" y="6324600"/>
            <a:ext cx="8382000" cy="1588"/>
          </a:xfrm>
          <a:prstGeom prst="line">
            <a:avLst/>
          </a:prstGeom>
          <a:noFill/>
          <a:ln w="38160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388100"/>
            <a:ext cx="4572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6372225"/>
            <a:ext cx="457200" cy="44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46088" y="163513"/>
            <a:ext cx="7920037" cy="757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143000"/>
            <a:ext cx="8377238" cy="397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4175054" y="6444933"/>
            <a:ext cx="793891" cy="3563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ctr">
              <a:spcBef>
                <a:spcPts val="300"/>
              </a:spcBef>
              <a:buSzPct val="45000"/>
              <a:buFont typeface="Wingdings" pitchFamily="2" charset="2"/>
              <a:buNone/>
              <a:defRPr sz="1800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</a:defRPr>
            </a:lvl1pPr>
          </a:lstStyle>
          <a:p>
            <a:fld id="{7C5444F7-3212-4D01-833A-6CD4CFCB660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293A83"/>
          </a:solidFill>
          <a:latin typeface="+mj-lt"/>
          <a:ea typeface="+mj-ea"/>
          <a:cs typeface="+mj-cs"/>
        </a:defRPr>
      </a:lvl1pPr>
      <a:lvl2pPr marL="742950" indent="-28575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293A83"/>
          </a:solidFill>
          <a:latin typeface="Arial" charset="0"/>
          <a:cs typeface="Arial" charset="0"/>
        </a:defRPr>
      </a:lvl2pPr>
      <a:lvl3pPr marL="11430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293A83"/>
          </a:solidFill>
          <a:latin typeface="Arial" charset="0"/>
          <a:cs typeface="Arial" charset="0"/>
        </a:defRPr>
      </a:lvl3pPr>
      <a:lvl4pPr marL="16002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293A83"/>
          </a:solidFill>
          <a:latin typeface="Arial" charset="0"/>
          <a:cs typeface="Arial" charset="0"/>
        </a:defRPr>
      </a:lvl4pPr>
      <a:lvl5pPr marL="20574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293A83"/>
          </a:solidFill>
          <a:latin typeface="Arial" charset="0"/>
          <a:cs typeface="Arial" charset="0"/>
        </a:defRPr>
      </a:lvl5pPr>
      <a:lvl6pPr marL="25146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293A83"/>
          </a:solidFill>
          <a:latin typeface="Arial" charset="0"/>
          <a:cs typeface="Arial" charset="0"/>
        </a:defRPr>
      </a:lvl6pPr>
      <a:lvl7pPr marL="29718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293A83"/>
          </a:solidFill>
          <a:latin typeface="Arial" charset="0"/>
          <a:cs typeface="Arial" charset="0"/>
        </a:defRPr>
      </a:lvl7pPr>
      <a:lvl8pPr marL="34290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293A83"/>
          </a:solidFill>
          <a:latin typeface="Arial" charset="0"/>
          <a:cs typeface="Arial" charset="0"/>
        </a:defRPr>
      </a:lvl8pPr>
      <a:lvl9pPr marL="38862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000">
          <a:solidFill>
            <a:srgbClr val="293A83"/>
          </a:solidFill>
          <a:latin typeface="Arial" charset="0"/>
          <a:cs typeface="Arial" charset="0"/>
        </a:defRPr>
      </a:lvl9pPr>
    </p:titleStyle>
    <p:bodyStyle>
      <a:lvl1pPr marL="342900" indent="-342900" algn="just" defTabSz="457200" rtl="0" eaLnBrk="0" fontAlgn="base" hangingPunct="0">
        <a:spcBef>
          <a:spcPts val="20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just" defTabSz="457200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cs typeface="+mn-cs"/>
        </a:defRPr>
      </a:lvl2pPr>
      <a:lvl3pPr marL="1143000" indent="-228600" algn="just" defTabSz="457200" rtl="0" eaLnBrk="0" fontAlgn="base" hangingPunct="0">
        <a:spcBef>
          <a:spcPts val="6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600">
          <a:solidFill>
            <a:srgbClr val="000000"/>
          </a:solidFill>
          <a:latin typeface="+mn-lt"/>
          <a:cs typeface="+mn-cs"/>
        </a:defRPr>
      </a:lvl3pPr>
      <a:lvl4pPr marL="1600200" indent="-228600" algn="just" defTabSz="457200" rtl="0" eaLnBrk="0" fontAlgn="base" hangingPunct="0"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200">
          <a:solidFill>
            <a:srgbClr val="000000"/>
          </a:solidFill>
          <a:latin typeface="+mn-lt"/>
          <a:cs typeface="+mn-cs"/>
        </a:defRPr>
      </a:lvl4pPr>
      <a:lvl5pPr marL="2057400" indent="-228600" algn="just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oleObject" Target="../embeddings/oleObject6.bin"/><Relationship Id="rId3" Type="http://schemas.openxmlformats.org/officeDocument/2006/relationships/notesSlide" Target="../notesSlides/notesSlide24.xml"/><Relationship Id="rId7" Type="http://schemas.openxmlformats.org/officeDocument/2006/relationships/oleObject" Target="../embeddings/oleObject3.bin"/><Relationship Id="rId12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png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9.png"/><Relationship Id="rId4" Type="http://schemas.openxmlformats.org/officeDocument/2006/relationships/image" Target="../media/image12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11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7.xml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7.emf"/><Relationship Id="rId4" Type="http://schemas.openxmlformats.org/officeDocument/2006/relationships/oleObject" Target="../embeddings/oleObject7.bin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"/>
          <p:cNvSpPr txBox="1">
            <a:spLocks noChangeArrowheads="1"/>
          </p:cNvSpPr>
          <p:nvPr/>
        </p:nvSpPr>
        <p:spPr bwMode="auto">
          <a:xfrm>
            <a:off x="269424" y="1052736"/>
            <a:ext cx="8424936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sz="6600" b="1" dirty="0">
                <a:solidFill>
                  <a:srgbClr val="005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Arrays and Strings</a:t>
            </a:r>
          </a:p>
        </p:txBody>
      </p:sp>
      <p:sp>
        <p:nvSpPr>
          <p:cNvPr id="3075" name="Text Box 2"/>
          <p:cNvSpPr txBox="1">
            <a:spLocks noChangeArrowheads="1"/>
          </p:cNvSpPr>
          <p:nvPr/>
        </p:nvSpPr>
        <p:spPr bwMode="auto">
          <a:xfrm>
            <a:off x="395536" y="2708920"/>
            <a:ext cx="8424936" cy="3672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2500"/>
              </a:spcBef>
              <a:buClrTx/>
              <a:buFontTx/>
              <a:buNone/>
            </a:pPr>
            <a:r>
              <a:rPr lang="en-US" sz="2800" b="1" kern="0" dirty="0">
                <a:solidFill>
                  <a:srgbClr val="C00000"/>
                </a:solidFill>
                <a:latin typeface="Arial"/>
                <a:cs typeface="Arial"/>
              </a:rPr>
              <a:t>Fundamentals of Computer and Programming</a:t>
            </a:r>
          </a:p>
          <a:p>
            <a:pPr algn="ctr" defTabSz="914400" eaLnBrk="1" hangingPunct="1">
              <a:spcBef>
                <a:spcPct val="50000"/>
              </a:spcBef>
              <a:buClr>
                <a:srgbClr val="003399"/>
              </a:buClr>
              <a:buSzTx/>
              <a:tabLst/>
            </a:pPr>
            <a:endParaRPr lang="en-US" sz="2400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algn="ctr" defTabSz="914400" eaLnBrk="1" hangingPunct="1">
              <a:spcBef>
                <a:spcPct val="50000"/>
              </a:spcBef>
              <a:buClr>
                <a:srgbClr val="003399"/>
              </a:buClr>
              <a:buSzTx/>
              <a:tabLst/>
            </a:pPr>
            <a:r>
              <a:rPr lang="en-US" sz="2400" b="1" kern="0" dirty="0">
                <a:solidFill>
                  <a:srgbClr val="000000"/>
                </a:solidFill>
                <a:latin typeface="Arial"/>
                <a:cs typeface="Arial"/>
              </a:rPr>
              <a:t>Instructor: Morteza Zakeri, Ph.D. </a:t>
            </a:r>
            <a:r>
              <a:rPr lang="en-US" sz="2400" kern="0" dirty="0">
                <a:solidFill>
                  <a:srgbClr val="000000"/>
                </a:solidFill>
                <a:latin typeface="Arial"/>
                <a:cs typeface="Arial"/>
              </a:rPr>
              <a:t>(m-zakeri@live.com)</a:t>
            </a:r>
          </a:p>
          <a:p>
            <a:pPr algn="ctr" defTabSz="914400" eaLnBrk="1" hangingPunct="1">
              <a:spcBef>
                <a:spcPct val="50000"/>
              </a:spcBef>
              <a:buClr>
                <a:srgbClr val="003399"/>
              </a:buClr>
              <a:buSzTx/>
              <a:tabLst/>
            </a:pPr>
            <a:r>
              <a:rPr lang="en-US" sz="2400" kern="0" dirty="0">
                <a:solidFill>
                  <a:srgbClr val="002060"/>
                </a:solidFill>
                <a:latin typeface="Arial"/>
                <a:cs typeface="Arial"/>
              </a:rPr>
              <a:t>Spring 2024</a:t>
            </a:r>
          </a:p>
          <a:p>
            <a:pPr algn="ctr" defTabSz="914400" eaLnBrk="1" hangingPunct="1">
              <a:spcBef>
                <a:spcPct val="50000"/>
              </a:spcBef>
              <a:buClr>
                <a:srgbClr val="003399"/>
              </a:buClr>
              <a:buSzTx/>
              <a:tabLst/>
            </a:pPr>
            <a:endParaRPr lang="en-US" sz="24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algn="ctr" defTabSz="914400" eaLnBrk="1" hangingPunct="1">
              <a:spcBef>
                <a:spcPct val="50000"/>
              </a:spcBef>
              <a:buClr>
                <a:srgbClr val="003399"/>
              </a:buClr>
              <a:buSzTx/>
              <a:tabLst/>
            </a:pPr>
            <a:r>
              <a:rPr lang="en-US" sz="2000" kern="0" dirty="0">
                <a:solidFill>
                  <a:srgbClr val="000000"/>
                </a:solidFill>
                <a:latin typeface="Arial"/>
                <a:cs typeface="Arial"/>
              </a:rPr>
              <a:t>Modified Slides from Dr. </a:t>
            </a:r>
            <a:r>
              <a:rPr lang="en-US" sz="2000" i="1" kern="0" dirty="0">
                <a:solidFill>
                  <a:srgbClr val="000000"/>
                </a:solidFill>
                <a:latin typeface="Arial"/>
                <a:cs typeface="Arial"/>
              </a:rPr>
              <a:t>Hossein </a:t>
            </a:r>
            <a:r>
              <a:rPr lang="en-US" sz="2000" i="1" kern="0" dirty="0" err="1">
                <a:solidFill>
                  <a:srgbClr val="000000"/>
                </a:solidFill>
                <a:latin typeface="Arial"/>
                <a:cs typeface="Arial"/>
              </a:rPr>
              <a:t>Zeinali</a:t>
            </a:r>
            <a:r>
              <a:rPr lang="en-US" sz="2000" i="1" kern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2000" kern="0" dirty="0">
                <a:solidFill>
                  <a:srgbClr val="000000"/>
                </a:solidFill>
                <a:latin typeface="Arial"/>
                <a:cs typeface="Arial"/>
              </a:rPr>
              <a:t>and </a:t>
            </a:r>
            <a:r>
              <a:rPr lang="en-US" sz="2000" i="1" kern="0" dirty="0">
                <a:solidFill>
                  <a:srgbClr val="000000"/>
                </a:solidFill>
                <a:latin typeface="Arial"/>
                <a:cs typeface="Arial"/>
              </a:rPr>
              <a:t>Dr. Bahador Bakhshi</a:t>
            </a:r>
          </a:p>
          <a:p>
            <a:pPr algn="ctr" defTabSz="914400" eaLnBrk="1" hangingPunct="1">
              <a:spcBef>
                <a:spcPct val="50000"/>
              </a:spcBef>
              <a:buClr>
                <a:srgbClr val="003399"/>
              </a:buClr>
              <a:buSzTx/>
              <a:tabLst/>
            </a:pPr>
            <a:r>
              <a:rPr lang="en-US" sz="2000" kern="0" dirty="0">
                <a:solidFill>
                  <a:srgbClr val="000000"/>
                </a:solidFill>
                <a:latin typeface="Arial"/>
                <a:cs typeface="Arial"/>
              </a:rPr>
              <a:t>Computer Engineering Department,  </a:t>
            </a:r>
            <a:r>
              <a:rPr lang="en-US" sz="2000" kern="0" dirty="0" err="1">
                <a:solidFill>
                  <a:srgbClr val="000000"/>
                </a:solidFill>
                <a:latin typeface="Arial"/>
                <a:cs typeface="Arial"/>
              </a:rPr>
              <a:t>Amirkabir</a:t>
            </a:r>
            <a:r>
              <a:rPr lang="en-US" sz="2000" kern="0" dirty="0">
                <a:solidFill>
                  <a:srgbClr val="000000"/>
                </a:solidFill>
                <a:latin typeface="Arial"/>
                <a:cs typeface="Arial"/>
              </a:rPr>
              <a:t> University of Technology</a:t>
            </a: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4" name="Text Box 1">
            <a:extLst>
              <a:ext uri="{FF2B5EF4-FFF2-40B4-BE49-F238E27FC236}">
                <a16:creationId xmlns:a16="http://schemas.microsoft.com/office/drawing/2014/main" id="{164DCB30-BAB4-4AD1-AF26-9CC2A152FF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3848" y="71500"/>
            <a:ext cx="2556088" cy="810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sz="4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</a:t>
            </a:r>
            <a:r>
              <a:rPr lang="en-US" sz="44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15259290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Pct val="65000"/>
              <a:buFontTx/>
              <a:buNone/>
            </a:pPr>
            <a:fld id="{C69ABC82-E77E-4B87-8F42-B160493CB779}" type="slidenum">
              <a:rPr lang="en-US" sz="1200">
                <a:ea typeface="MS PGothic" pitchFamily="34" charset="-128"/>
              </a:rPr>
              <a:pPr algn="r">
                <a:spcBef>
                  <a:spcPct val="0"/>
                </a:spcBef>
                <a:buClrTx/>
                <a:buSzPct val="65000"/>
                <a:buFontTx/>
                <a:buNone/>
              </a:pPr>
              <a:t>10</a:t>
            </a:fld>
            <a:endParaRPr lang="en-US" sz="1200">
              <a:ea typeface="MS PGothic" pitchFamily="34" charset="-128"/>
            </a:endParaRP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8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sz="4000">
                <a:solidFill>
                  <a:srgbClr val="293A83"/>
                </a:solidFill>
              </a:rPr>
              <a:t>Arrays in Functions (cont’d)</a:t>
            </a: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457200" y="1143000"/>
            <a:ext cx="868680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 marL="665163" indent="-3254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 marL="1017588" indent="-347663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just"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/>
              <a:t>Array </a:t>
            </a:r>
            <a:r>
              <a:rPr lang="en-US" sz="3200" b="1" dirty="0"/>
              <a:t>can</a:t>
            </a:r>
            <a:r>
              <a:rPr lang="en-US" sz="3200" b="1" dirty="0">
                <a:solidFill>
                  <a:srgbClr val="CC0000"/>
                </a:solidFill>
              </a:rPr>
              <a:t>not</a:t>
            </a:r>
            <a:r>
              <a:rPr lang="en-US" sz="3200" dirty="0"/>
              <a:t> be used as output type of function </a:t>
            </a:r>
          </a:p>
          <a:p>
            <a:pPr algn="just">
              <a:spcBef>
                <a:spcPts val="1563"/>
              </a:spcBef>
              <a:buClrTx/>
              <a:buFontTx/>
              <a:buNone/>
            </a:pPr>
            <a:r>
              <a:rPr lang="en-US" sz="2800" dirty="0"/>
              <a:t>	</a:t>
            </a:r>
            <a:r>
              <a:rPr lang="en-US" sz="25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int [] </a:t>
            </a:r>
            <a:r>
              <a:rPr lang="en-US" sz="2500" b="1" dirty="0">
                <a:latin typeface="Courier New" pitchFamily="49" charset="0"/>
                <a:cs typeface="Courier New" pitchFamily="49" charset="0"/>
              </a:rPr>
              <a:t>f(int x, int y); </a:t>
            </a:r>
            <a:r>
              <a:rPr lang="en-US" sz="25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en-US" sz="25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 Compile error</a:t>
            </a:r>
          </a:p>
          <a:p>
            <a:pPr algn="just"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/>
              <a:t>Arrays can be used in input list of functions</a:t>
            </a:r>
          </a:p>
          <a:p>
            <a:pPr algn="just"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/>
              <a:t>Arrays are </a:t>
            </a:r>
            <a:r>
              <a:rPr lang="en-US" sz="3200" dirty="0">
                <a:solidFill>
                  <a:srgbClr val="CC0000"/>
                </a:solidFill>
              </a:rPr>
              <a:t>not</a:t>
            </a:r>
            <a:r>
              <a:rPr lang="en-US" sz="3200" dirty="0"/>
              <a:t> passed by </a:t>
            </a:r>
            <a:r>
              <a:rPr lang="en-US" sz="3200" b="1" dirty="0"/>
              <a:t>Call By Value</a:t>
            </a:r>
            <a:r>
              <a:rPr lang="en-US" sz="3200" b="1" dirty="0">
                <a:solidFill>
                  <a:srgbClr val="CC0000"/>
                </a:solidFill>
              </a:rPr>
              <a:t> </a:t>
            </a:r>
          </a:p>
          <a:p>
            <a:pPr algn="just"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/>
              <a:t>Arrays are passed by </a:t>
            </a:r>
            <a:r>
              <a:rPr lang="en-US" sz="3200" b="1" dirty="0"/>
              <a:t>Call By </a:t>
            </a:r>
            <a:r>
              <a:rPr lang="en-US" sz="3200" b="1" dirty="0">
                <a:solidFill>
                  <a:srgbClr val="CC0000"/>
                </a:solidFill>
              </a:rPr>
              <a:t>Reference</a:t>
            </a:r>
          </a:p>
          <a:p>
            <a:pPr lvl="1" algn="just">
              <a:spcBef>
                <a:spcPts val="700"/>
              </a:spcBef>
              <a:buClr>
                <a:srgbClr val="006633"/>
              </a:buClr>
              <a:buSzPct val="85000"/>
              <a:buFont typeface="Wingdings" pitchFamily="2" charset="2"/>
              <a:buChar char=""/>
            </a:pPr>
            <a:r>
              <a:rPr lang="en-US" sz="2800" dirty="0"/>
              <a:t>If we change array elements in a function</a:t>
            </a:r>
          </a:p>
          <a:p>
            <a:pPr lvl="2" algn="just">
              <a:spcBef>
                <a:spcPts val="650"/>
              </a:spcBef>
              <a:buClr>
                <a:srgbClr val="CC0000"/>
              </a:buClr>
              <a:buSzPct val="75000"/>
              <a:buFont typeface="Wingdings" pitchFamily="2" charset="2"/>
              <a:buChar char=""/>
            </a:pPr>
            <a:r>
              <a:rPr lang="en-US" sz="2600" dirty="0"/>
              <a:t>The element is changed in the caller function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Pct val="65000"/>
              <a:buFontTx/>
              <a:buNone/>
            </a:pPr>
            <a:fld id="{63F174E1-9C17-46BC-B818-64712B4A0826}" type="slidenum">
              <a:rPr lang="en-US" sz="1200">
                <a:ea typeface="MS PGothic" pitchFamily="34" charset="-128"/>
              </a:rPr>
              <a:pPr algn="r">
                <a:spcBef>
                  <a:spcPct val="0"/>
                </a:spcBef>
                <a:buClrTx/>
                <a:buSzPct val="65000"/>
                <a:buFontTx/>
                <a:buNone/>
              </a:pPr>
              <a:t>11</a:t>
            </a:fld>
            <a:endParaRPr lang="en-US" sz="1200">
              <a:ea typeface="MS PGothic" pitchFamily="34" charset="-128"/>
            </a:endParaRPr>
          </a:p>
        </p:txBody>
      </p:sp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446088" y="163513"/>
            <a:ext cx="7924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sz="4000" dirty="0">
                <a:solidFill>
                  <a:srgbClr val="293A83"/>
                </a:solidFill>
              </a:rPr>
              <a:t>Arrays in Functions (version 1)</a:t>
            </a: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304800" y="1143000"/>
            <a:ext cx="838200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80000"/>
              </a:lnSpc>
              <a:spcBef>
                <a:spcPts val="175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2800" dirty="0"/>
              <a:t>Function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arr_func</a:t>
            </a:r>
            <a:r>
              <a:rPr lang="en-US" sz="2800" dirty="0"/>
              <a:t> takes an array of integers </a:t>
            </a:r>
          </a:p>
          <a:p>
            <a:pPr>
              <a:lnSpc>
                <a:spcPct val="80000"/>
              </a:lnSpc>
              <a:spcBef>
                <a:spcPts val="1500"/>
              </a:spcBef>
              <a:buClrTx/>
              <a:buFontTx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int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arr_func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(int num</a:t>
            </a:r>
            <a:r>
              <a:rPr lang="en-US" sz="24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[90]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>
              <a:lnSpc>
                <a:spcPct val="80000"/>
              </a:lnSpc>
              <a:spcBef>
                <a:spcPts val="1500"/>
              </a:spcBef>
              <a:buClrTx/>
              <a:buFontTx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lnSpc>
                <a:spcPct val="80000"/>
              </a:lnSpc>
              <a:spcBef>
                <a:spcPts val="1500"/>
              </a:spcBef>
              <a:buClrTx/>
              <a:buFontTx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or</a:t>
            </a:r>
          </a:p>
          <a:p>
            <a:pPr>
              <a:lnSpc>
                <a:spcPct val="80000"/>
              </a:lnSpc>
              <a:spcBef>
                <a:spcPts val="1500"/>
              </a:spcBef>
              <a:buClrTx/>
              <a:buFontTx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int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arr_func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(int num</a:t>
            </a:r>
            <a:r>
              <a:rPr lang="en-US" sz="24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[]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>
              <a:lnSpc>
                <a:spcPct val="80000"/>
              </a:lnSpc>
              <a:spcBef>
                <a:spcPts val="1500"/>
              </a:spcBef>
              <a:buClrTx/>
              <a:buFontTx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lnSpc>
                <a:spcPct val="80000"/>
              </a:lnSpc>
              <a:spcBef>
                <a:spcPts val="1000"/>
              </a:spcBef>
              <a:buClrTx/>
              <a:buFontTx/>
              <a:buNone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spcBef>
                <a:spcPts val="175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2800" dirty="0"/>
              <a:t>Array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2800" dirty="0"/>
              <a:t> is passed to function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arr_func</a:t>
            </a:r>
            <a:endParaRPr lang="en-US" sz="28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spcBef>
                <a:spcPts val="1500"/>
              </a:spcBef>
              <a:buClrTx/>
              <a:buFontTx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int a[90];</a:t>
            </a:r>
          </a:p>
          <a:p>
            <a:pPr>
              <a:lnSpc>
                <a:spcPct val="80000"/>
              </a:lnSpc>
              <a:spcBef>
                <a:spcPts val="1250"/>
              </a:spcBef>
              <a:buClrTx/>
              <a:buFontTx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arr_func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);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Pct val="65000"/>
              <a:buFontTx/>
              <a:buNone/>
            </a:pPr>
            <a:fld id="{A2724596-EEDC-4F67-A5AE-CB95DFA24754}" type="slidenum">
              <a:rPr lang="en-US" sz="1200">
                <a:ea typeface="MS PGothic" pitchFamily="34" charset="-128"/>
              </a:rPr>
              <a:pPr algn="r">
                <a:spcBef>
                  <a:spcPct val="0"/>
                </a:spcBef>
                <a:buClrTx/>
                <a:buSzPct val="65000"/>
                <a:buFontTx/>
                <a:buNone/>
              </a:pPr>
              <a:t>12</a:t>
            </a:fld>
            <a:endParaRPr lang="en-US" sz="1200">
              <a:ea typeface="MS PGothic" pitchFamily="34" charset="-128"/>
            </a:endParaRP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5539680" y="1196752"/>
            <a:ext cx="3352800" cy="12366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36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just" rtl="1">
              <a:spcBef>
                <a:spcPts val="1563"/>
              </a:spcBef>
              <a:buClrTx/>
              <a:buSzPct val="65000"/>
              <a:buFontTx/>
              <a:buNone/>
            </a:pPr>
            <a:r>
              <a:rPr lang="ar-SA" sz="2500" dirty="0">
                <a:cs typeface="B Nazanin" pitchFamily="2" charset="-78"/>
              </a:rPr>
              <a:t>تابعي كه يك آرايه به طول</a:t>
            </a:r>
            <a:r>
              <a:rPr lang="hi-IN" sz="2500" dirty="0">
                <a:cs typeface="Zar" pitchFamily="2" charset="-78"/>
              </a:rPr>
              <a:t> </a:t>
            </a:r>
            <a:r>
              <a:rPr lang="fa-IR" sz="2500" dirty="0">
                <a:cs typeface="B Nazanin" pitchFamily="2" charset="-78"/>
              </a:rPr>
              <a:t>10</a:t>
            </a:r>
            <a:r>
              <a:rPr lang="ar-SA" sz="2500" dirty="0">
                <a:cs typeface="B Nazanin" pitchFamily="2" charset="-78"/>
              </a:rPr>
              <a:t>را مي‌گيرد و اعضاي آن را با اعداد 0 تا 9 مقداردهي مي‌كند</a:t>
            </a:r>
            <a:r>
              <a:rPr lang="en-US" sz="2500" dirty="0">
                <a:cs typeface="B Nazanin" pitchFamily="2" charset="-78"/>
              </a:rPr>
              <a:t>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E30947-3C25-425D-895B-B4457C74BE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ct val="0"/>
              </a:spcBef>
              <a:buClrTx/>
              <a:buFontTx/>
              <a:buNone/>
            </a:pPr>
            <a:r>
              <a:rPr lang="en-US" sz="4000" dirty="0">
                <a:solidFill>
                  <a:srgbClr val="293A83"/>
                </a:solidFill>
              </a:rPr>
              <a:t>Arrays in Functions (version 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F02954-6E13-445C-A452-F05E824728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070583"/>
            <a:ext cx="8712968" cy="5256584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init_array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(int </a:t>
            </a:r>
            <a:r>
              <a:rPr lang="en-US" sz="2000" b="1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0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[10]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int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for(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sz="20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10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++)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void main(void){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int a[10];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init_array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(a);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int j;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for(j = 0; j &lt; 10;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j++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pt-BR" sz="20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pt-BR" sz="2000" b="1" dirty="0">
                <a:latin typeface="Courier New" pitchFamily="49" charset="0"/>
                <a:cs typeface="Courier New" pitchFamily="49" charset="0"/>
              </a:rPr>
              <a:t>printf("a[%d] = %d\n", j, a[j]);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endParaRPr lang="en-US" sz="2000" dirty="0"/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Pct val="65000"/>
              <a:buFontTx/>
              <a:buNone/>
            </a:pPr>
            <a:fld id="{838F5698-2B9A-4D4D-8967-ECBD0C5D1E99}" type="slidenum">
              <a:rPr lang="en-US" sz="1200">
                <a:ea typeface="MS PGothic" pitchFamily="34" charset="-128"/>
              </a:rPr>
              <a:pPr algn="r">
                <a:spcBef>
                  <a:spcPct val="0"/>
                </a:spcBef>
                <a:buClrTx/>
                <a:buSzPct val="65000"/>
                <a:buFontTx/>
                <a:buNone/>
              </a:pPr>
              <a:t>13</a:t>
            </a:fld>
            <a:endParaRPr lang="en-US" sz="1200">
              <a:ea typeface="MS PGothic" pitchFamily="34" charset="-128"/>
            </a:endParaRPr>
          </a:p>
        </p:txBody>
      </p:sp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8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sz="4000" dirty="0">
                <a:solidFill>
                  <a:srgbClr val="293A83"/>
                </a:solidFill>
              </a:rPr>
              <a:t>Array Size in Functions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323528" y="1052737"/>
            <a:ext cx="8820472" cy="5256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 marL="665163" indent="-3254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90000"/>
              </a:lnSpc>
              <a:spcBef>
                <a:spcPts val="175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2800" dirty="0"/>
              <a:t>If array is an </a:t>
            </a:r>
            <a:r>
              <a:rPr lang="en-US" sz="2800" dirty="0">
                <a:solidFill>
                  <a:srgbClr val="CC0000"/>
                </a:solidFill>
              </a:rPr>
              <a:t>input parameter</a:t>
            </a:r>
            <a:r>
              <a:rPr lang="en-US" sz="2800" dirty="0"/>
              <a:t> of a function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Clr>
                <a:srgbClr val="006633"/>
              </a:buClr>
              <a:buSzPct val="85000"/>
              <a:buFont typeface="Wingdings" pitchFamily="2" charset="2"/>
              <a:buChar char=""/>
            </a:pPr>
            <a:r>
              <a:rPr lang="en-US" sz="2400" dirty="0"/>
              <a:t>It </a:t>
            </a:r>
            <a:r>
              <a:rPr lang="en-US" sz="2400" dirty="0">
                <a:solidFill>
                  <a:srgbClr val="CC0000"/>
                </a:solidFill>
              </a:rPr>
              <a:t>cannot</a:t>
            </a:r>
            <a:r>
              <a:rPr lang="en-US" sz="2400" dirty="0"/>
              <a:t> find out the size of the array</a:t>
            </a:r>
          </a:p>
          <a:p>
            <a:pPr>
              <a:lnSpc>
                <a:spcPct val="90000"/>
              </a:lnSpc>
              <a:spcBef>
                <a:spcPts val="175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2800" dirty="0"/>
              <a:t>Array size </a:t>
            </a:r>
            <a:r>
              <a:rPr lang="en-US" sz="2800" b="1" dirty="0"/>
              <a:t>should be passed </a:t>
            </a:r>
            <a:r>
              <a:rPr lang="en-US" sz="2800" dirty="0"/>
              <a:t>from caller function to called function 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Clr>
                <a:srgbClr val="006633"/>
              </a:buClr>
              <a:buSzPct val="85000"/>
              <a:buFont typeface="Wingdings" pitchFamily="2" charset="2"/>
              <a:buChar char=""/>
            </a:pPr>
            <a:r>
              <a:rPr lang="en-US" sz="2400" dirty="0"/>
              <a:t>Using definitions </a:t>
            </a:r>
          </a:p>
          <a:p>
            <a:pPr>
              <a:lnSpc>
                <a:spcPct val="90000"/>
              </a:lnSpc>
              <a:spcBef>
                <a:spcPts val="1250"/>
              </a:spcBef>
              <a:buClrTx/>
              <a:buFontTx/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#define </a:t>
            </a:r>
            <a:r>
              <a:rPr lang="en-US" sz="20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SIZE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20</a:t>
            </a:r>
          </a:p>
          <a:p>
            <a:pPr>
              <a:lnSpc>
                <a:spcPct val="90000"/>
              </a:lnSpc>
              <a:spcBef>
                <a:spcPts val="1125"/>
              </a:spcBef>
              <a:buClrTx/>
              <a:buFont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void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func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(int a[]){ for(int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&lt; SIZE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++)…}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lvl="1">
              <a:lnSpc>
                <a:spcPct val="90000"/>
              </a:lnSpc>
              <a:spcBef>
                <a:spcPts val="550"/>
              </a:spcBef>
              <a:buClr>
                <a:srgbClr val="006633"/>
              </a:buClr>
              <a:buSzPct val="85000"/>
              <a:buFont typeface="Wingdings" pitchFamily="2" charset="2"/>
              <a:buChar char=""/>
            </a:pPr>
            <a:r>
              <a:rPr lang="en-US" sz="2200" dirty="0"/>
              <a:t>Using input variable </a:t>
            </a:r>
          </a:p>
          <a:p>
            <a:pPr>
              <a:lnSpc>
                <a:spcPct val="90000"/>
              </a:lnSpc>
              <a:spcBef>
                <a:spcPts val="1125"/>
              </a:spcBef>
              <a:buClrTx/>
              <a:buFontTx/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void read(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a[],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size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){ for(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&lt; size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++)</a:t>
            </a:r>
          </a:p>
          <a:p>
            <a:pPr>
              <a:lnSpc>
                <a:spcPct val="90000"/>
              </a:lnSpc>
              <a:spcBef>
                <a:spcPts val="1125"/>
              </a:spcBef>
              <a:buClrTx/>
              <a:buFontTx/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or</a:t>
            </a:r>
          </a:p>
          <a:p>
            <a:pPr>
              <a:lnSpc>
                <a:spcPct val="90000"/>
              </a:lnSpc>
              <a:spcBef>
                <a:spcPts val="1125"/>
              </a:spcBef>
              <a:buClrTx/>
              <a:buFontTx/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void read(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size,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a[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size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]){ </a:t>
            </a:r>
          </a:p>
          <a:p>
            <a:pPr>
              <a:lnSpc>
                <a:spcPct val="90000"/>
              </a:lnSpc>
              <a:spcBef>
                <a:spcPts val="1125"/>
              </a:spcBef>
              <a:buClrTx/>
              <a:buFontTx/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	for(int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&lt; size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++)</a:t>
            </a:r>
            <a:r>
              <a:rPr lang="en-US" sz="1800" dirty="0"/>
              <a:t>	… }	</a:t>
            </a:r>
          </a:p>
          <a:p>
            <a:pPr>
              <a:lnSpc>
                <a:spcPct val="90000"/>
              </a:lnSpc>
              <a:spcBef>
                <a:spcPts val="1125"/>
              </a:spcBef>
              <a:buClrTx/>
              <a:buFontTx/>
              <a:buNone/>
            </a:pPr>
            <a:endParaRPr lang="en-US" sz="18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7" dur="5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0" dur="500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5" dur="500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20" dur="500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23" dur="500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26" dur="500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31" dur="500"/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34" dur="500"/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37" dur="500"/>
                                        <p:tgtEl>
                                          <p:spTgt spid="25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40" dur="500"/>
                                        <p:tgtEl>
                                          <p:spTgt spid="256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43" dur="500"/>
                                        <p:tgtEl>
                                          <p:spTgt spid="256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Pct val="65000"/>
              <a:buFontTx/>
              <a:buNone/>
            </a:pPr>
            <a:fld id="{53687686-13A2-4B37-BB7A-310FE7B6C1D9}" type="slidenum">
              <a:rPr lang="en-US" sz="1200">
                <a:ea typeface="MS PGothic" pitchFamily="34" charset="-128"/>
              </a:rPr>
              <a:pPr algn="r">
                <a:spcBef>
                  <a:spcPct val="0"/>
                </a:spcBef>
                <a:buClrTx/>
                <a:buSzPct val="65000"/>
                <a:buFontTx/>
                <a:buNone/>
              </a:pPr>
              <a:t>14</a:t>
            </a:fld>
            <a:endParaRPr lang="en-US" sz="1200">
              <a:ea typeface="MS PGothic" pitchFamily="34" charset="-128"/>
            </a:endParaRPr>
          </a:p>
        </p:txBody>
      </p:sp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8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sz="4000">
                <a:solidFill>
                  <a:srgbClr val="293A83"/>
                </a:solidFill>
              </a:rPr>
              <a:t>Array Size in Functions (cont’d)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457200" y="1143000"/>
            <a:ext cx="8686800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 marL="665163" indent="-3254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90000"/>
              </a:lnSpc>
              <a:spcBef>
                <a:spcPts val="175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2800" dirty="0"/>
              <a:t>If array is declared in a function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Clr>
                <a:srgbClr val="006633"/>
              </a:buClr>
              <a:buSzPct val="85000"/>
              <a:buFont typeface="Wingdings" pitchFamily="2" charset="2"/>
              <a:buChar char=""/>
            </a:pPr>
            <a:r>
              <a:rPr lang="en-US" sz="2400" dirty="0"/>
              <a:t>It knows the size of the array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Clr>
                <a:srgbClr val="006633"/>
              </a:buClr>
              <a:buSzPct val="85000"/>
              <a:buFont typeface="Wingdings" pitchFamily="2" charset="2"/>
              <a:buChar char=""/>
            </a:pPr>
            <a:r>
              <a:rPr lang="en-US" sz="2400" dirty="0"/>
              <a:t>It </a:t>
            </a:r>
            <a:r>
              <a:rPr lang="en-US" sz="2400" dirty="0">
                <a:solidFill>
                  <a:srgbClr val="CC0000"/>
                </a:solidFill>
              </a:rPr>
              <a:t>can</a:t>
            </a:r>
            <a:r>
              <a:rPr lang="en-US" sz="2400" dirty="0"/>
              <a:t> find out the size of the array using </a:t>
            </a:r>
            <a:r>
              <a:rPr lang="en-US" sz="2400" b="1" dirty="0" err="1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sizeof</a:t>
            </a:r>
            <a:endParaRPr lang="en-US" sz="2400" b="1" dirty="0">
              <a:solidFill>
                <a:srgbClr val="CC0000"/>
              </a:solidFill>
              <a:latin typeface="Courier New" pitchFamily="49" charset="0"/>
              <a:cs typeface="Courier New" pitchFamily="49" charset="0"/>
            </a:endParaRPr>
          </a:p>
          <a:p>
            <a:pPr lvl="1">
              <a:lnSpc>
                <a:spcPct val="90000"/>
              </a:lnSpc>
              <a:spcBef>
                <a:spcPts val="300"/>
              </a:spcBef>
              <a:buClrTx/>
              <a:buSzPct val="85000"/>
              <a:buFontTx/>
              <a:buNone/>
            </a:pP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spcBef>
                <a:spcPts val="1375"/>
              </a:spcBef>
              <a:buClrTx/>
              <a:buFontTx/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func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(void){</a:t>
            </a:r>
          </a:p>
          <a:p>
            <a:pPr>
              <a:lnSpc>
                <a:spcPct val="90000"/>
              </a:lnSpc>
              <a:spcBef>
                <a:spcPts val="1375"/>
              </a:spcBef>
              <a:buClrTx/>
              <a:buFontTx/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, a[200];</a:t>
            </a:r>
          </a:p>
          <a:p>
            <a:pPr>
              <a:lnSpc>
                <a:spcPct val="90000"/>
              </a:lnSpc>
              <a:spcBef>
                <a:spcPts val="1375"/>
              </a:spcBef>
              <a:buClrTx/>
              <a:buFontTx/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	for(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&lt; 200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++)		</a:t>
            </a:r>
          </a:p>
          <a:p>
            <a:pPr>
              <a:lnSpc>
                <a:spcPct val="90000"/>
              </a:lnSpc>
              <a:spcBef>
                <a:spcPts val="1375"/>
              </a:spcBef>
              <a:buClrTx/>
              <a:buFontTx/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		a[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] = 0;</a:t>
            </a:r>
          </a:p>
          <a:p>
            <a:pPr>
              <a:lnSpc>
                <a:spcPct val="90000"/>
              </a:lnSpc>
              <a:spcBef>
                <a:spcPts val="1375"/>
              </a:spcBef>
              <a:buClrTx/>
              <a:buFontTx/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or </a:t>
            </a:r>
          </a:p>
          <a:p>
            <a:pPr>
              <a:lnSpc>
                <a:spcPct val="90000"/>
              </a:lnSpc>
              <a:spcBef>
                <a:spcPts val="1375"/>
              </a:spcBef>
              <a:buClrTx/>
              <a:buFontTx/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	for(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&lt; </a:t>
            </a:r>
            <a:r>
              <a:rPr lang="en-US" sz="2200" b="1" dirty="0" err="1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200" b="1" dirty="0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(a)/</a:t>
            </a:r>
            <a:r>
              <a:rPr lang="en-US" sz="2200" b="1" dirty="0" err="1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200" b="1" dirty="0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(a[0])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++)		a[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] = 0;</a:t>
            </a:r>
          </a:p>
          <a:p>
            <a:pPr>
              <a:lnSpc>
                <a:spcPct val="90000"/>
              </a:lnSpc>
              <a:spcBef>
                <a:spcPts val="1375"/>
              </a:spcBef>
              <a:buClrTx/>
              <a:buFontTx/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7" dur="5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0" dur="5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3" dur="5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8" dur="50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21" dur="500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24" dur="500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27" dur="500"/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32" dur="500"/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35" dur="500"/>
                                        <p:tgtEl>
                                          <p:spTgt spid="26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38" dur="500"/>
                                        <p:tgtEl>
                                          <p:spTgt spid="266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Pct val="65000"/>
              <a:buFontTx/>
              <a:buNone/>
            </a:pPr>
            <a:fld id="{53687686-13A2-4B37-BB7A-310FE7B6C1D9}" type="slidenum">
              <a:rPr lang="en-US" sz="1200">
                <a:ea typeface="MS PGothic" pitchFamily="34" charset="-128"/>
              </a:rPr>
              <a:pPr algn="r">
                <a:spcBef>
                  <a:spcPct val="0"/>
                </a:spcBef>
                <a:buClrTx/>
                <a:buSzPct val="65000"/>
                <a:buFontTx/>
                <a:buNone/>
              </a:pPr>
              <a:t>15</a:t>
            </a:fld>
            <a:endParaRPr lang="en-US" sz="1200">
              <a:ea typeface="MS PGothic" pitchFamily="34" charset="-128"/>
            </a:endParaRPr>
          </a:p>
        </p:txBody>
      </p:sp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8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sz="4000" dirty="0">
                <a:solidFill>
                  <a:srgbClr val="293A83"/>
                </a:solidFill>
              </a:rPr>
              <a:t>Out-of-range access 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395536" y="1052736"/>
            <a:ext cx="8686800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 marL="665163" indent="-3254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90000"/>
              </a:lnSpc>
              <a:spcBef>
                <a:spcPts val="175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>
                <a:solidFill>
                  <a:srgbClr val="0070C0"/>
                </a:solidFill>
              </a:rPr>
              <a:t>C compiler </a:t>
            </a:r>
            <a:r>
              <a:rPr lang="en-US" sz="3200" dirty="0"/>
              <a:t>does not check the range you access</a:t>
            </a:r>
          </a:p>
          <a:p>
            <a:pPr lvl="1">
              <a:lnSpc>
                <a:spcPct val="90000"/>
              </a:lnSpc>
              <a:spcBef>
                <a:spcPts val="175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x[10];  x[20] = 30;  y = x[100];</a:t>
            </a:r>
          </a:p>
          <a:p>
            <a:pPr lvl="1">
              <a:lnSpc>
                <a:spcPct val="90000"/>
              </a:lnSpc>
              <a:spcBef>
                <a:spcPts val="175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2800" dirty="0"/>
              <a:t>No compiler error!</a:t>
            </a:r>
          </a:p>
          <a:p>
            <a:pPr>
              <a:lnSpc>
                <a:spcPct val="90000"/>
              </a:lnSpc>
              <a:spcBef>
                <a:spcPts val="175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/>
              <a:t>What happen</a:t>
            </a:r>
          </a:p>
          <a:p>
            <a:pPr lvl="1">
              <a:lnSpc>
                <a:spcPct val="90000"/>
              </a:lnSpc>
              <a:spcBef>
                <a:spcPts val="175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2800" dirty="0"/>
              <a:t>Read: Logical error</a:t>
            </a:r>
          </a:p>
          <a:p>
            <a:pPr lvl="2">
              <a:lnSpc>
                <a:spcPct val="90000"/>
              </a:lnSpc>
              <a:spcBef>
                <a:spcPts val="175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y = x[100];</a:t>
            </a:r>
            <a:endParaRPr lang="en-US" sz="2800" dirty="0"/>
          </a:p>
          <a:p>
            <a:pPr lvl="1">
              <a:lnSpc>
                <a:spcPct val="90000"/>
              </a:lnSpc>
              <a:spcBef>
                <a:spcPts val="175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2800" dirty="0"/>
              <a:t>Write: May or may not logical or runtime error</a:t>
            </a:r>
          </a:p>
          <a:p>
            <a:pPr lvl="2">
              <a:lnSpc>
                <a:spcPct val="90000"/>
              </a:lnSpc>
              <a:spcBef>
                <a:spcPts val="175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b="1" dirty="0">
                <a:latin typeface="Courier New" pitchFamily="49" charset="0"/>
                <a:cs typeface="Courier New" pitchFamily="49" charset="0"/>
              </a:rPr>
              <a:t>x[20] = 30;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0147043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7" dur="5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2" dur="5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7" dur="5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22" dur="50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27" dur="50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32" dur="500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37" dur="500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42" dur="500"/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Pct val="65000"/>
              <a:buFontTx/>
              <a:buNone/>
            </a:pPr>
            <a:fld id="{A2724596-EEDC-4F67-A5AE-CB95DFA24754}" type="slidenum">
              <a:rPr lang="en-US" sz="1200">
                <a:ea typeface="MS PGothic" pitchFamily="34" charset="-128"/>
              </a:rPr>
              <a:pPr algn="r">
                <a:spcBef>
                  <a:spcPct val="0"/>
                </a:spcBef>
                <a:buClrTx/>
                <a:buSzPct val="65000"/>
                <a:buFontTx/>
                <a:buNone/>
              </a:pPr>
              <a:t>16</a:t>
            </a:fld>
            <a:endParaRPr lang="en-US" sz="1200">
              <a:ea typeface="MS PGothic" pitchFamily="34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66D204-7C80-4A4D-A4F7-5E543C66D7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116633"/>
            <a:ext cx="8712968" cy="743602"/>
          </a:xfrm>
        </p:spPr>
        <p:txBody>
          <a:bodyPr/>
          <a:lstStyle/>
          <a:p>
            <a:r>
              <a:rPr lang="en-US" dirty="0"/>
              <a:t>Out-of-range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81E6BA-58D5-4542-8E1D-93E696A46E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spcBef>
                <a:spcPts val="1250"/>
              </a:spcBef>
              <a:buClrTx/>
              <a:buFontTx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lnSpc>
                <a:spcPct val="80000"/>
              </a:lnSpc>
              <a:spcBef>
                <a:spcPts val="1250"/>
              </a:spcBef>
              <a:buClrTx/>
              <a:buFontTx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2400" b="1" dirty="0" err="1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init_array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(int size, int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>
              <a:lnSpc>
                <a:spcPct val="80000"/>
              </a:lnSpc>
              <a:spcBef>
                <a:spcPts val="1250"/>
              </a:spcBef>
              <a:buClrTx/>
              <a:buFontTx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int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spcBef>
                <a:spcPts val="1250"/>
              </a:spcBef>
              <a:buClrTx/>
              <a:buFontTx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for(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&lt; size;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++)</a:t>
            </a:r>
          </a:p>
          <a:p>
            <a:pPr>
              <a:lnSpc>
                <a:spcPct val="80000"/>
              </a:lnSpc>
              <a:spcBef>
                <a:spcPts val="1250"/>
              </a:spcBef>
              <a:buClrTx/>
              <a:buFontTx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	 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spcBef>
                <a:spcPts val="1250"/>
              </a:spcBef>
              <a:buClrTx/>
              <a:buFontTx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spcBef>
                <a:spcPts val="1250"/>
              </a:spcBef>
              <a:buClrTx/>
              <a:buFontTx/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spcBef>
                <a:spcPts val="1250"/>
              </a:spcBef>
              <a:buClrTx/>
              <a:buFontTx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2400" b="1" dirty="0" err="1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print_array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(int size, int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[]){</a:t>
            </a:r>
          </a:p>
          <a:p>
            <a:pPr>
              <a:lnSpc>
                <a:spcPct val="80000"/>
              </a:lnSpc>
              <a:spcBef>
                <a:spcPts val="1250"/>
              </a:spcBef>
              <a:buClrTx/>
              <a:buFontTx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int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spcBef>
                <a:spcPts val="1250"/>
              </a:spcBef>
              <a:buClrTx/>
              <a:buFontTx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for(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&lt; size;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++)</a:t>
            </a:r>
          </a:p>
          <a:p>
            <a:pPr>
              <a:lnSpc>
                <a:spcPct val="80000"/>
              </a:lnSpc>
              <a:spcBef>
                <a:spcPts val="1250"/>
              </a:spcBef>
              <a:buClrTx/>
              <a:buFontTx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	 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[%d] = %d\n",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]);</a:t>
            </a:r>
          </a:p>
          <a:p>
            <a:pPr>
              <a:lnSpc>
                <a:spcPct val="80000"/>
              </a:lnSpc>
              <a:spcBef>
                <a:spcPts val="1250"/>
              </a:spcBef>
              <a:buClrTx/>
              <a:buFontTx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142115739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Pct val="65000"/>
              <a:buFontTx/>
              <a:buNone/>
            </a:pPr>
            <a:fld id="{A2724596-EEDC-4F67-A5AE-CB95DFA24754}" type="slidenum">
              <a:rPr lang="en-US" sz="1200">
                <a:ea typeface="MS PGothic" pitchFamily="34" charset="-128"/>
              </a:rPr>
              <a:pPr algn="r">
                <a:spcBef>
                  <a:spcPct val="0"/>
                </a:spcBef>
                <a:buClrTx/>
                <a:buSzPct val="65000"/>
                <a:buFontTx/>
                <a:buNone/>
              </a:pPr>
              <a:t>17</a:t>
            </a:fld>
            <a:endParaRPr lang="en-US" sz="1200">
              <a:ea typeface="MS PGothic" pitchFamily="34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B103548-99B2-45A8-85F1-E53359368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Out-of-range Example (Cont’d)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35E2FD-B221-45FC-B343-044652509F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void main(void){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int x = 1;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int y = 2; 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int a[10] = {0}; </a:t>
            </a:r>
            <a:r>
              <a:rPr lang="en-US" sz="20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all elements set to Zero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init_array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(10, a);			 </a:t>
            </a:r>
            <a:r>
              <a:rPr lang="en-US" sz="20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OK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print_array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(10, a);		 </a:t>
            </a:r>
            <a:r>
              <a:rPr lang="en-US" sz="20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OK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print_array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(30, a);		 </a:t>
            </a:r>
            <a:r>
              <a:rPr lang="en-US" sz="2000" b="1" dirty="0">
                <a:solidFill>
                  <a:srgbClr val="FF9900"/>
                </a:solidFill>
                <a:latin typeface="Courier New" pitchFamily="49" charset="0"/>
                <a:cs typeface="Courier New" pitchFamily="49" charset="0"/>
              </a:rPr>
              <a:t>// Wrong output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init_array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(1000, a);		 </a:t>
            </a:r>
            <a:r>
              <a:rPr lang="en-US" sz="20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// May be Run-time error!!!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init_array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(20, a);		    </a:t>
            </a:r>
            <a:r>
              <a:rPr lang="en-US" sz="2000" b="1" dirty="0">
                <a:solidFill>
                  <a:srgbClr val="A26000"/>
                </a:solidFill>
                <a:latin typeface="Courier New" pitchFamily="49" charset="0"/>
                <a:cs typeface="Courier New" pitchFamily="49" charset="0"/>
              </a:rPr>
              <a:t>// May changes X, Y!!!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000" b="1" dirty="0">
                <a:solidFill>
                  <a:srgbClr val="A26000"/>
                </a:solidFill>
                <a:latin typeface="Courier New" pitchFamily="49" charset="0"/>
                <a:cs typeface="Courier New" pitchFamily="49" charset="0"/>
              </a:rPr>
              <a:t>									    // Logical error 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("x = %d, y = %d\n" , x, y);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77618140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Pct val="65000"/>
              <a:buFontTx/>
              <a:buNone/>
            </a:pPr>
            <a:fld id="{79519913-198A-4534-B31E-29B93C6F6376}" type="slidenum">
              <a:rPr lang="en-US" sz="1200">
                <a:ea typeface="MS PGothic" pitchFamily="34" charset="-128"/>
              </a:rPr>
              <a:pPr algn="r">
                <a:spcBef>
                  <a:spcPct val="0"/>
                </a:spcBef>
                <a:buClrTx/>
                <a:buSzPct val="65000"/>
                <a:buFontTx/>
                <a:buNone/>
              </a:pPr>
              <a:t>18</a:t>
            </a:fld>
            <a:endParaRPr lang="en-US" sz="1200">
              <a:ea typeface="MS PGothic" pitchFamily="34" charset="-128"/>
            </a:endParaRP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5459288" y="1196752"/>
            <a:ext cx="3505200" cy="8556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 rtl="1">
              <a:spcBef>
                <a:spcPts val="1563"/>
              </a:spcBef>
              <a:buClrTx/>
              <a:buSzPct val="65000"/>
              <a:buFontTx/>
              <a:buNone/>
            </a:pPr>
            <a:r>
              <a:rPr lang="ar-SA" sz="2500" dirty="0">
                <a:cs typeface="B Nazanin" pitchFamily="2" charset="-78"/>
              </a:rPr>
              <a:t>تابعي كه يك آرايه را بگيرد و محل بزرگترين عضو آن</a:t>
            </a:r>
            <a:r>
              <a:rPr lang="fa-IR" sz="2500" dirty="0">
                <a:cs typeface="B Nazanin" pitchFamily="2" charset="-78"/>
              </a:rPr>
              <a:t>‌</a:t>
            </a:r>
            <a:r>
              <a:rPr lang="ar-SA" sz="2500" dirty="0">
                <a:cs typeface="B Nazanin" pitchFamily="2" charset="-78"/>
              </a:rPr>
              <a:t>را برگرداند</a:t>
            </a:r>
            <a:r>
              <a:rPr lang="hi-IN" sz="2500" dirty="0">
                <a:cs typeface="Zar" pitchFamily="2" charset="-78"/>
              </a:rPr>
              <a:t>.</a:t>
            </a:r>
            <a:endParaRPr lang="en-US" sz="2500" dirty="0">
              <a:cs typeface="B Nazanin" pitchFamily="2" charset="-7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9EFDDDD-BF6E-409F-850B-D2F74C7C16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 Array Max index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DB490C-2750-4BDC-927F-FF03E8C6E5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max_index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(int a[], int size){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int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int index = 0;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for(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1;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&lt; size;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++)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     if(a[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] &gt; a[index])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            index =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 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return index;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void main(void){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int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[] = {1, 4, 12, 93, 23};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("max index = %d\n",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max_index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5));     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endParaRPr lang="en-US" sz="2000" dirty="0"/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Pct val="65000"/>
              <a:buFontTx/>
              <a:buNone/>
            </a:pPr>
            <a:fld id="{0F679B5E-4D8E-445B-B6B6-24E458E89C96}" type="slidenum">
              <a:rPr lang="en-US" sz="1200">
                <a:ea typeface="MS PGothic" pitchFamily="34" charset="-128"/>
              </a:rPr>
              <a:pPr algn="r">
                <a:spcBef>
                  <a:spcPct val="0"/>
                </a:spcBef>
                <a:buClrTx/>
                <a:buSzPct val="65000"/>
                <a:buFontTx/>
                <a:buNone/>
              </a:pPr>
              <a:t>19</a:t>
            </a:fld>
            <a:endParaRPr lang="en-US" sz="1200">
              <a:ea typeface="MS PGothic" pitchFamily="34" charset="-128"/>
            </a:endParaRP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6588224" y="1196752"/>
            <a:ext cx="2376264" cy="124867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 rtl="1">
              <a:spcBef>
                <a:spcPts val="1563"/>
              </a:spcBef>
              <a:buClrTx/>
              <a:buSzPct val="65000"/>
              <a:buFontTx/>
              <a:buNone/>
            </a:pPr>
            <a:r>
              <a:rPr lang="ar-SA" sz="2500" dirty="0">
                <a:cs typeface="B Nazanin" pitchFamily="2" charset="-78"/>
              </a:rPr>
              <a:t>تابعي كه يك آرايه و دو محل آن</a:t>
            </a:r>
            <a:r>
              <a:rPr lang="fa-IR" sz="2500" dirty="0">
                <a:cs typeface="B Nazanin" pitchFamily="2" charset="-78"/>
              </a:rPr>
              <a:t>‌</a:t>
            </a:r>
            <a:r>
              <a:rPr lang="ar-SA" sz="2500" dirty="0">
                <a:cs typeface="B Nazanin" pitchFamily="2" charset="-78"/>
              </a:rPr>
              <a:t>را بگيرد و آنها را باهم جابجا كند</a:t>
            </a:r>
            <a:r>
              <a:rPr lang="en-US" sz="2500" dirty="0">
                <a:cs typeface="B Nazanin" pitchFamily="2" charset="-78"/>
              </a:rPr>
              <a:t>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DAEF54-34F2-4DEE-BAAF-B0206A7922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116633"/>
            <a:ext cx="8496944" cy="804118"/>
          </a:xfrm>
        </p:spPr>
        <p:txBody>
          <a:bodyPr/>
          <a:lstStyle/>
          <a:p>
            <a:r>
              <a:rPr lang="en-US" dirty="0"/>
              <a:t>Array elements swap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B1A76D-A611-42DF-8EAF-2389D64B73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array_swap</a:t>
            </a: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(int a[], int </a:t>
            </a:r>
            <a:r>
              <a:rPr lang="en-US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, int j){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	int </a:t>
            </a:r>
            <a:r>
              <a:rPr lang="en-US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tmp</a:t>
            </a: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tmp</a:t>
            </a: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= a[</a:t>
            </a:r>
            <a:r>
              <a:rPr lang="en-US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	a[</a:t>
            </a:r>
            <a:r>
              <a:rPr lang="en-US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] = a[j];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	a[j] = </a:t>
            </a:r>
            <a:r>
              <a:rPr lang="en-US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tmp</a:t>
            </a: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0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endParaRPr lang="en-US" sz="2000" b="1" dirty="0">
              <a:solidFill>
                <a:srgbClr val="CC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void main(void){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int num[10] = {1, 2, 5, 6};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int x = 2, y = 6;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("num[%d] = %d, num[%d] = %d\n", x, num[x], y,    num[y]); 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array_swap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(num, x, y);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("num[%d] = %d, num[%d] = %d\n", x, num[x], y, num[y]);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endParaRPr lang="en-US" sz="2000" dirty="0"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Pct val="65000"/>
              <a:buFontTx/>
              <a:buNone/>
            </a:pPr>
            <a:fld id="{AA1912CB-092D-440B-A5CA-5906C8A0649C}" type="slidenum">
              <a:rPr lang="en-US" sz="1200">
                <a:ea typeface="MS PGothic" pitchFamily="34" charset="-128"/>
              </a:rPr>
              <a:pPr algn="r">
                <a:spcBef>
                  <a:spcPct val="0"/>
                </a:spcBef>
                <a:buClrTx/>
                <a:buSzPct val="65000"/>
                <a:buFontTx/>
                <a:buNone/>
              </a:pPr>
              <a:t>2</a:t>
            </a:fld>
            <a:endParaRPr lang="en-US" sz="1200">
              <a:ea typeface="MS PGothic" pitchFamily="34" charset="-128"/>
            </a:endParaRPr>
          </a:p>
        </p:txBody>
      </p:sp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446088" y="163513"/>
            <a:ext cx="7924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sz="4000">
                <a:solidFill>
                  <a:srgbClr val="293A83"/>
                </a:solidFill>
              </a:rPr>
              <a:t>What We Will Learn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304800" y="1143000"/>
            <a:ext cx="8382000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/>
              <a:t>Introduction</a:t>
            </a:r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/>
              <a:t>Arrays in functions</a:t>
            </a:r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/>
              <a:t>Multidimensional arrays</a:t>
            </a:r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/>
              <a:t>String</a:t>
            </a:r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/>
              <a:t>String functions</a:t>
            </a:r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/>
              <a:t>Array of Strings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3528" y="151262"/>
            <a:ext cx="8286235" cy="778894"/>
          </a:xfrm>
          <a:prstGeom prst="rect">
            <a:avLst/>
          </a:prstGeom>
        </p:spPr>
        <p:txBody>
          <a:bodyPr vert="horz" wrap="square" lIns="0" tIns="31459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25168">
              <a:spcBef>
                <a:spcPts val="248"/>
              </a:spcBef>
            </a:pPr>
            <a:r>
              <a:rPr sz="4855" spc="-50" dirty="0">
                <a:solidFill>
                  <a:srgbClr val="006EB8"/>
                </a:solidFill>
                <a:latin typeface="Calibri"/>
                <a:cs typeface="Calibri"/>
              </a:rPr>
              <a:t>Sorting</a:t>
            </a:r>
            <a:r>
              <a:rPr sz="4855" dirty="0">
                <a:solidFill>
                  <a:srgbClr val="006EB8"/>
                </a:solidFill>
                <a:latin typeface="Calibri"/>
                <a:cs typeface="Calibri"/>
              </a:rPr>
              <a:t> </a:t>
            </a:r>
            <a:r>
              <a:rPr sz="4855" spc="-149" dirty="0">
                <a:solidFill>
                  <a:srgbClr val="006EB8"/>
                </a:solidFill>
                <a:latin typeface="Calibri"/>
                <a:cs typeface="Calibri"/>
              </a:rPr>
              <a:t>Problem</a:t>
            </a:r>
            <a:endParaRPr sz="4855" dirty="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043608" y="1124744"/>
            <a:ext cx="2783467" cy="2853935"/>
          </a:xfrm>
          <a:custGeom>
            <a:avLst/>
            <a:gdLst/>
            <a:ahLst/>
            <a:cxnLst/>
            <a:rect l="l" t="t" r="r" b="b"/>
            <a:pathLst>
              <a:path w="1404620" h="1440180">
                <a:moveTo>
                  <a:pt x="143992" y="360006"/>
                </a:moveTo>
                <a:lnTo>
                  <a:pt x="0" y="360006"/>
                </a:lnTo>
                <a:lnTo>
                  <a:pt x="0" y="1440014"/>
                </a:lnTo>
                <a:lnTo>
                  <a:pt x="143992" y="1440014"/>
                </a:lnTo>
                <a:lnTo>
                  <a:pt x="143992" y="360006"/>
                </a:lnTo>
                <a:close/>
              </a:path>
              <a:path w="1404620" h="1440180">
                <a:moveTo>
                  <a:pt x="323989" y="720013"/>
                </a:moveTo>
                <a:lnTo>
                  <a:pt x="179997" y="720013"/>
                </a:lnTo>
                <a:lnTo>
                  <a:pt x="179997" y="1440014"/>
                </a:lnTo>
                <a:lnTo>
                  <a:pt x="323989" y="1440014"/>
                </a:lnTo>
                <a:lnTo>
                  <a:pt x="323989" y="720013"/>
                </a:lnTo>
                <a:close/>
              </a:path>
              <a:path w="1404620" h="1440180">
                <a:moveTo>
                  <a:pt x="503999" y="180009"/>
                </a:moveTo>
                <a:lnTo>
                  <a:pt x="359994" y="180009"/>
                </a:lnTo>
                <a:lnTo>
                  <a:pt x="359994" y="1440014"/>
                </a:lnTo>
                <a:lnTo>
                  <a:pt x="503999" y="1440014"/>
                </a:lnTo>
                <a:lnTo>
                  <a:pt x="503999" y="180009"/>
                </a:lnTo>
                <a:close/>
              </a:path>
              <a:path w="1404620" h="1440180">
                <a:moveTo>
                  <a:pt x="683996" y="1080020"/>
                </a:moveTo>
                <a:lnTo>
                  <a:pt x="540004" y="1080020"/>
                </a:lnTo>
                <a:lnTo>
                  <a:pt x="540004" y="1440014"/>
                </a:lnTo>
                <a:lnTo>
                  <a:pt x="683996" y="1440014"/>
                </a:lnTo>
                <a:lnTo>
                  <a:pt x="683996" y="1080020"/>
                </a:lnTo>
                <a:close/>
              </a:path>
              <a:path w="1404620" h="1440180">
                <a:moveTo>
                  <a:pt x="864006" y="0"/>
                </a:moveTo>
                <a:lnTo>
                  <a:pt x="720001" y="0"/>
                </a:lnTo>
                <a:lnTo>
                  <a:pt x="720001" y="1440014"/>
                </a:lnTo>
                <a:lnTo>
                  <a:pt x="864006" y="1440014"/>
                </a:lnTo>
                <a:lnTo>
                  <a:pt x="864006" y="0"/>
                </a:lnTo>
                <a:close/>
              </a:path>
              <a:path w="1404620" h="1440180">
                <a:moveTo>
                  <a:pt x="1044003" y="540004"/>
                </a:moveTo>
                <a:lnTo>
                  <a:pt x="900010" y="540004"/>
                </a:lnTo>
                <a:lnTo>
                  <a:pt x="900010" y="1440014"/>
                </a:lnTo>
                <a:lnTo>
                  <a:pt x="1044003" y="1440014"/>
                </a:lnTo>
                <a:lnTo>
                  <a:pt x="1044003" y="540004"/>
                </a:lnTo>
                <a:close/>
              </a:path>
              <a:path w="1404620" h="1440180">
                <a:moveTo>
                  <a:pt x="1224000" y="720013"/>
                </a:moveTo>
                <a:lnTo>
                  <a:pt x="1080008" y="720013"/>
                </a:lnTo>
                <a:lnTo>
                  <a:pt x="1080008" y="1440014"/>
                </a:lnTo>
                <a:lnTo>
                  <a:pt x="1224000" y="1440014"/>
                </a:lnTo>
                <a:lnTo>
                  <a:pt x="1224000" y="720013"/>
                </a:lnTo>
                <a:close/>
              </a:path>
              <a:path w="1404620" h="1440180">
                <a:moveTo>
                  <a:pt x="1404010" y="900010"/>
                </a:moveTo>
                <a:lnTo>
                  <a:pt x="1260005" y="900010"/>
                </a:lnTo>
                <a:lnTo>
                  <a:pt x="1260005" y="1440014"/>
                </a:lnTo>
                <a:lnTo>
                  <a:pt x="1404010" y="1440014"/>
                </a:lnTo>
                <a:lnTo>
                  <a:pt x="1404010" y="900010"/>
                </a:lnTo>
                <a:close/>
              </a:path>
            </a:pathLst>
          </a:custGeom>
          <a:solidFill>
            <a:srgbClr val="006EB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4248946" y="3522239"/>
            <a:ext cx="713484" cy="171135"/>
            <a:chOff x="2142027" y="1777426"/>
            <a:chExt cx="360045" cy="86360"/>
          </a:xfrm>
        </p:grpSpPr>
        <p:sp>
          <p:nvSpPr>
            <p:cNvPr id="5" name="object 5"/>
            <p:cNvSpPr/>
            <p:nvPr/>
          </p:nvSpPr>
          <p:spPr>
            <a:xfrm>
              <a:off x="2142027" y="1820397"/>
              <a:ext cx="346710" cy="0"/>
            </a:xfrm>
            <a:custGeom>
              <a:avLst/>
              <a:gdLst/>
              <a:ahLst/>
              <a:cxnLst/>
              <a:rect l="l" t="t" r="r" b="b"/>
              <a:pathLst>
                <a:path w="346710">
                  <a:moveTo>
                    <a:pt x="0" y="0"/>
                  </a:moveTo>
                  <a:lnTo>
                    <a:pt x="346097" y="0"/>
                  </a:lnTo>
                </a:path>
              </a:pathLst>
            </a:custGeom>
            <a:ln w="179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461297" y="1784626"/>
              <a:ext cx="33655" cy="71755"/>
            </a:xfrm>
            <a:custGeom>
              <a:avLst/>
              <a:gdLst/>
              <a:ahLst/>
              <a:cxnLst/>
              <a:rect l="l" t="t" r="r" b="b"/>
              <a:pathLst>
                <a:path w="33655" h="71755">
                  <a:moveTo>
                    <a:pt x="0" y="0"/>
                  </a:moveTo>
                  <a:lnTo>
                    <a:pt x="5239" y="10933"/>
                  </a:lnTo>
                  <a:lnTo>
                    <a:pt x="15090" y="22077"/>
                  </a:lnTo>
                  <a:lnTo>
                    <a:pt x="25780" y="31125"/>
                  </a:lnTo>
                  <a:lnTo>
                    <a:pt x="33535" y="35771"/>
                  </a:lnTo>
                  <a:lnTo>
                    <a:pt x="25780" y="40417"/>
                  </a:lnTo>
                  <a:lnTo>
                    <a:pt x="15090" y="49464"/>
                  </a:lnTo>
                  <a:lnTo>
                    <a:pt x="5239" y="60608"/>
                  </a:lnTo>
                  <a:lnTo>
                    <a:pt x="0" y="71542"/>
                  </a:lnTo>
                </a:path>
              </a:pathLst>
            </a:custGeom>
            <a:ln w="143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/>
          <p:nvPr/>
        </p:nvSpPr>
        <p:spPr>
          <a:xfrm>
            <a:off x="5220072" y="1124744"/>
            <a:ext cx="2783467" cy="2853935"/>
          </a:xfrm>
          <a:custGeom>
            <a:avLst/>
            <a:gdLst/>
            <a:ahLst/>
            <a:cxnLst/>
            <a:rect l="l" t="t" r="r" b="b"/>
            <a:pathLst>
              <a:path w="1404620" h="1440180">
                <a:moveTo>
                  <a:pt x="144005" y="1080020"/>
                </a:moveTo>
                <a:lnTo>
                  <a:pt x="0" y="1080020"/>
                </a:lnTo>
                <a:lnTo>
                  <a:pt x="0" y="1440014"/>
                </a:lnTo>
                <a:lnTo>
                  <a:pt x="144005" y="1440014"/>
                </a:lnTo>
                <a:lnTo>
                  <a:pt x="144005" y="1080020"/>
                </a:lnTo>
                <a:close/>
              </a:path>
              <a:path w="1404620" h="1440180">
                <a:moveTo>
                  <a:pt x="324002" y="900010"/>
                </a:moveTo>
                <a:lnTo>
                  <a:pt x="180009" y="900010"/>
                </a:lnTo>
                <a:lnTo>
                  <a:pt x="180009" y="1440014"/>
                </a:lnTo>
                <a:lnTo>
                  <a:pt x="324002" y="1440014"/>
                </a:lnTo>
                <a:lnTo>
                  <a:pt x="324002" y="900010"/>
                </a:lnTo>
                <a:close/>
              </a:path>
              <a:path w="1404620" h="1440180">
                <a:moveTo>
                  <a:pt x="504012" y="720013"/>
                </a:moveTo>
                <a:lnTo>
                  <a:pt x="360006" y="720013"/>
                </a:lnTo>
                <a:lnTo>
                  <a:pt x="360006" y="1440014"/>
                </a:lnTo>
                <a:lnTo>
                  <a:pt x="504012" y="1440014"/>
                </a:lnTo>
                <a:lnTo>
                  <a:pt x="504012" y="720013"/>
                </a:lnTo>
                <a:close/>
              </a:path>
              <a:path w="1404620" h="1440180">
                <a:moveTo>
                  <a:pt x="684009" y="720013"/>
                </a:moveTo>
                <a:lnTo>
                  <a:pt x="540016" y="720013"/>
                </a:lnTo>
                <a:lnTo>
                  <a:pt x="540016" y="1440014"/>
                </a:lnTo>
                <a:lnTo>
                  <a:pt x="684009" y="1440014"/>
                </a:lnTo>
                <a:lnTo>
                  <a:pt x="684009" y="720013"/>
                </a:lnTo>
                <a:close/>
              </a:path>
              <a:path w="1404620" h="1440180">
                <a:moveTo>
                  <a:pt x="864019" y="540004"/>
                </a:moveTo>
                <a:lnTo>
                  <a:pt x="720013" y="540004"/>
                </a:lnTo>
                <a:lnTo>
                  <a:pt x="720013" y="1440014"/>
                </a:lnTo>
                <a:lnTo>
                  <a:pt x="864019" y="1440014"/>
                </a:lnTo>
                <a:lnTo>
                  <a:pt x="864019" y="540004"/>
                </a:lnTo>
                <a:close/>
              </a:path>
              <a:path w="1404620" h="1440180">
                <a:moveTo>
                  <a:pt x="1044016" y="360006"/>
                </a:moveTo>
                <a:lnTo>
                  <a:pt x="900010" y="360006"/>
                </a:lnTo>
                <a:lnTo>
                  <a:pt x="900010" y="1440014"/>
                </a:lnTo>
                <a:lnTo>
                  <a:pt x="1044016" y="1440014"/>
                </a:lnTo>
                <a:lnTo>
                  <a:pt x="1044016" y="360006"/>
                </a:lnTo>
                <a:close/>
              </a:path>
              <a:path w="1404620" h="1440180">
                <a:moveTo>
                  <a:pt x="1224013" y="180009"/>
                </a:moveTo>
                <a:lnTo>
                  <a:pt x="1080020" y="180009"/>
                </a:lnTo>
                <a:lnTo>
                  <a:pt x="1080020" y="1440014"/>
                </a:lnTo>
                <a:lnTo>
                  <a:pt x="1224013" y="1440014"/>
                </a:lnTo>
                <a:lnTo>
                  <a:pt x="1224013" y="180009"/>
                </a:lnTo>
                <a:close/>
              </a:path>
              <a:path w="1404620" h="1440180">
                <a:moveTo>
                  <a:pt x="1404023" y="0"/>
                </a:moveTo>
                <a:lnTo>
                  <a:pt x="1260017" y="0"/>
                </a:lnTo>
                <a:lnTo>
                  <a:pt x="1260017" y="1440014"/>
                </a:lnTo>
                <a:lnTo>
                  <a:pt x="1404023" y="1440014"/>
                </a:lnTo>
                <a:lnTo>
                  <a:pt x="1404023" y="0"/>
                </a:lnTo>
                <a:close/>
              </a:path>
            </a:pathLst>
          </a:custGeom>
          <a:solidFill>
            <a:srgbClr val="006E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6E765BC-D053-4473-980F-980E910A6592}"/>
              </a:ext>
            </a:extLst>
          </p:cNvPr>
          <p:cNvSpPr txBox="1"/>
          <p:nvPr/>
        </p:nvSpPr>
        <p:spPr>
          <a:xfrm>
            <a:off x="3203848" y="4270578"/>
            <a:ext cx="4572000" cy="14670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Example:</a:t>
            </a:r>
          </a:p>
          <a:p>
            <a:pPr lvl="1"/>
            <a:r>
              <a:rPr lang="en-US" sz="2000" b="0" i="1" dirty="0">
                <a:solidFill>
                  <a:srgbClr val="CC3300"/>
                </a:solidFill>
                <a:effectLst/>
                <a:latin typeface="Calibri" panose="020F0502020204030204" pitchFamily="34" charset="0"/>
              </a:rPr>
              <a:t>Input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: </a:t>
            </a:r>
            <a:r>
              <a:rPr lang="en-US" sz="2000" b="0" i="0" dirty="0">
                <a:solidFill>
                  <a:srgbClr val="0000FF"/>
                </a:solidFill>
                <a:effectLst/>
                <a:latin typeface="Calibri" panose="020F0502020204030204" pitchFamily="34" charset="0"/>
              </a:rPr>
              <a:t>8 2 4 9 3 6   </a:t>
            </a:r>
          </a:p>
          <a:p>
            <a:pPr lvl="1"/>
            <a:r>
              <a:rPr lang="en-US" sz="2000" b="0" i="1" dirty="0">
                <a:solidFill>
                  <a:srgbClr val="CC3300"/>
                </a:solidFill>
                <a:effectLst/>
                <a:latin typeface="Calibri" panose="020F0502020204030204" pitchFamily="34" charset="0"/>
              </a:rPr>
              <a:t>Output</a:t>
            </a:r>
            <a:r>
              <a:rPr lang="en-US" sz="20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: </a:t>
            </a:r>
            <a:r>
              <a:rPr lang="en-US" sz="2000" b="0" i="0" dirty="0">
                <a:solidFill>
                  <a:srgbClr val="0000FF"/>
                </a:solidFill>
                <a:effectLst/>
                <a:latin typeface="Calibri" panose="020F0502020204030204" pitchFamily="34" charset="0"/>
              </a:rPr>
              <a:t>2 3 4 6 8 9</a:t>
            </a:r>
            <a:r>
              <a:rPr lang="en-US" sz="3200" dirty="0"/>
              <a:t> </a:t>
            </a:r>
            <a:endParaRPr lang="en-US" dirty="0"/>
          </a:p>
        </p:txBody>
      </p:sp>
    </p:spTree>
  </p:cSld>
  <p:clrMapOvr>
    <a:masterClrMapping/>
  </p:clrMapOvr>
  <p:transition>
    <p:cut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79D54-F25C-4CDA-BA90-818D18F818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Selection Sort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473393-1F0D-48E6-A962-5402B6B278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Algorithm: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</a:pPr>
            <a:r>
              <a:rPr lang="en-US" altLang="en-US" dirty="0"/>
              <a:t>Find the </a:t>
            </a:r>
            <a:r>
              <a:rPr lang="en-US" altLang="en-US" b="1" dirty="0"/>
              <a:t>smallest</a:t>
            </a:r>
            <a:r>
              <a:rPr lang="en-US" altLang="en-US" dirty="0"/>
              <a:t> element in the array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</a:pPr>
            <a:r>
              <a:rPr lang="en-US" altLang="en-US" dirty="0"/>
              <a:t>Exchange it with the element in the first position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</a:pPr>
            <a:r>
              <a:rPr lang="en-US" altLang="en-US" dirty="0"/>
              <a:t>Find the second smallest element and exchange it with the element in the second position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</a:pPr>
            <a:r>
              <a:rPr lang="en-US" altLang="en-US" dirty="0"/>
              <a:t>Continue until the array is sorted.</a:t>
            </a:r>
          </a:p>
          <a:p>
            <a:pPr marL="914400" lvl="1" indent="-457200" eaLnBrk="1" hangingPunct="1">
              <a:buFont typeface="Arial" panose="020B0604020202020204" pitchFamily="34" charset="0"/>
              <a:buChar char="•"/>
            </a:pPr>
            <a:endParaRPr lang="en-US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31753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sz="2000" dirty="0">
                <a:latin typeface="Tahoma" pitchFamily="34" charset="0"/>
                <a:cs typeface="Tahoma" pitchFamily="34" charset="0"/>
              </a:rPr>
              <a:t>الگوريتمي كه يك رشته عدد را كه محل عضو اول آن با </a:t>
            </a:r>
            <a:r>
              <a:rPr lang="en-US" sz="2000" dirty="0">
                <a:latin typeface="Tahoma" pitchFamily="34" charset="0"/>
                <a:cs typeface="Tahoma" pitchFamily="34" charset="0"/>
              </a:rPr>
              <a:t>start</a:t>
            </a:r>
            <a:r>
              <a:rPr lang="fa-IR" sz="2000" dirty="0">
                <a:latin typeface="Tahoma" pitchFamily="34" charset="0"/>
                <a:cs typeface="Tahoma" pitchFamily="34" charset="0"/>
              </a:rPr>
              <a:t> و محل عضو آخر آن با </a:t>
            </a:r>
            <a:r>
              <a:rPr lang="en-US" sz="2000" dirty="0">
                <a:latin typeface="Tahoma" pitchFamily="34" charset="0"/>
                <a:cs typeface="Tahoma" pitchFamily="34" charset="0"/>
              </a:rPr>
              <a:t>end</a:t>
            </a:r>
            <a:r>
              <a:rPr lang="fa-IR" sz="2000" dirty="0">
                <a:latin typeface="Tahoma" pitchFamily="34" charset="0"/>
                <a:cs typeface="Tahoma" pitchFamily="34" charset="0"/>
              </a:rPr>
              <a:t> مشخص شده است را به صورت صعودي مرتب كند.</a:t>
            </a:r>
            <a:endParaRPr lang="en-US" sz="20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buFont typeface="Wingdings" pitchFamily="2" charset="2"/>
              <a:buNone/>
            </a:pPr>
            <a:r>
              <a:rPr lang="en-US" sz="2400" b="1" dirty="0"/>
              <a:t>Algorithm</a:t>
            </a:r>
            <a:r>
              <a:rPr lang="en-US" sz="2400" dirty="0"/>
              <a:t>: sort (</a:t>
            </a:r>
            <a:r>
              <a:rPr lang="en-US" sz="2400" b="1" dirty="0"/>
              <a:t>x, start, end</a:t>
            </a:r>
            <a:r>
              <a:rPr lang="en-US" sz="2400" dirty="0"/>
              <a:t>)</a:t>
            </a:r>
          </a:p>
          <a:p>
            <a:pPr>
              <a:spcBef>
                <a:spcPts val="0"/>
              </a:spcBef>
              <a:buFont typeface="Wingdings" pitchFamily="2" charset="2"/>
              <a:buNone/>
            </a:pPr>
            <a:r>
              <a:rPr lang="en-US" sz="2400" dirty="0"/>
              <a:t>while (start != end)</a:t>
            </a:r>
          </a:p>
          <a:p>
            <a:pPr>
              <a:spcBef>
                <a:spcPts val="0"/>
              </a:spcBef>
              <a:buFont typeface="Wingdings" pitchFamily="2" charset="2"/>
              <a:buNone/>
            </a:pPr>
            <a:r>
              <a:rPr lang="en-US" sz="2400" dirty="0"/>
              <a:t>		j </a:t>
            </a:r>
            <a:r>
              <a:rPr lang="en-US" sz="2400" dirty="0">
                <a:sym typeface="Wingdings" pitchFamily="2" charset="2"/>
              </a:rPr>
              <a:t> find index of minimum element from start to end</a:t>
            </a:r>
          </a:p>
          <a:p>
            <a:pPr>
              <a:spcBef>
                <a:spcPts val="0"/>
              </a:spcBef>
              <a:buFont typeface="Wingdings" pitchFamily="2" charset="2"/>
              <a:buNone/>
            </a:pPr>
            <a:r>
              <a:rPr lang="en-US" sz="2400" dirty="0">
                <a:sym typeface="Wingdings" pitchFamily="2" charset="2"/>
              </a:rPr>
              <a:t>		swap x[j] and x[start]</a:t>
            </a:r>
          </a:p>
          <a:p>
            <a:pPr>
              <a:spcBef>
                <a:spcPts val="0"/>
              </a:spcBef>
              <a:buFont typeface="Wingdings" pitchFamily="2" charset="2"/>
              <a:buNone/>
            </a:pPr>
            <a:r>
              <a:rPr lang="en-US" sz="2400" dirty="0">
                <a:sym typeface="Wingdings" pitchFamily="2" charset="2"/>
              </a:rPr>
              <a:t>		start  start + 1</a:t>
            </a:r>
          </a:p>
          <a:p>
            <a:pPr>
              <a:spcBef>
                <a:spcPts val="0"/>
              </a:spcBef>
              <a:buFont typeface="Wingdings" pitchFamily="2" charset="2"/>
              <a:buNone/>
            </a:pPr>
            <a:r>
              <a:rPr lang="en-US" sz="2400" dirty="0">
                <a:sym typeface="Wingdings" pitchFamily="2" charset="2"/>
              </a:rPr>
              <a:t>==================</a:t>
            </a:r>
          </a:p>
          <a:p>
            <a:pPr>
              <a:spcBef>
                <a:spcPts val="0"/>
              </a:spcBef>
              <a:buFont typeface="Wingdings" pitchFamily="2" charset="2"/>
              <a:buNone/>
            </a:pPr>
            <a:r>
              <a:rPr lang="en-US" sz="2400" b="1" dirty="0"/>
              <a:t>Algorithm</a:t>
            </a:r>
            <a:r>
              <a:rPr lang="en-US" sz="2400" dirty="0"/>
              <a:t> </a:t>
            </a:r>
            <a:r>
              <a:rPr lang="en-US" sz="2400" dirty="0" err="1"/>
              <a:t>find_min</a:t>
            </a:r>
            <a:r>
              <a:rPr lang="en-US" sz="2400" dirty="0"/>
              <a:t>(</a:t>
            </a:r>
            <a:r>
              <a:rPr lang="en-US" sz="2400" b="1" dirty="0"/>
              <a:t>x, start, end</a:t>
            </a:r>
            <a:r>
              <a:rPr lang="en-US" sz="2400" dirty="0"/>
              <a:t>)</a:t>
            </a:r>
          </a:p>
          <a:p>
            <a:pPr>
              <a:spcBef>
                <a:spcPts val="0"/>
              </a:spcBef>
              <a:buNone/>
            </a:pPr>
            <a:r>
              <a:rPr lang="en-US" sz="2400" dirty="0">
                <a:sym typeface="Wingdings" pitchFamily="2" charset="2"/>
              </a:rPr>
              <a:t>y  start</a:t>
            </a:r>
          </a:p>
          <a:p>
            <a:pPr>
              <a:spcBef>
                <a:spcPts val="0"/>
              </a:spcBef>
              <a:buNone/>
            </a:pP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>
                <a:sym typeface="Wingdings" pitchFamily="2" charset="2"/>
              </a:rPr>
              <a:t> start + 1</a:t>
            </a:r>
          </a:p>
          <a:p>
            <a:pPr>
              <a:spcBef>
                <a:spcPts val="0"/>
              </a:spcBef>
              <a:buFont typeface="Wingdings" pitchFamily="2" charset="2"/>
              <a:buNone/>
            </a:pPr>
            <a:r>
              <a:rPr lang="en-US" sz="2400" dirty="0">
                <a:sym typeface="Wingdings" pitchFamily="2" charset="2"/>
              </a:rPr>
              <a:t>while (</a:t>
            </a:r>
            <a:r>
              <a:rPr lang="en-US" sz="2400" dirty="0" err="1">
                <a:sym typeface="Wingdings" pitchFamily="2" charset="2"/>
              </a:rPr>
              <a:t>i</a:t>
            </a:r>
            <a:r>
              <a:rPr lang="en-US" sz="2400" dirty="0">
                <a:sym typeface="Wingdings" pitchFamily="2" charset="2"/>
              </a:rPr>
              <a:t> &lt;= end)</a:t>
            </a:r>
          </a:p>
          <a:p>
            <a:pPr>
              <a:spcBef>
                <a:spcPts val="0"/>
              </a:spcBef>
              <a:buFont typeface="Wingdings" pitchFamily="2" charset="2"/>
              <a:buNone/>
            </a:pPr>
            <a:r>
              <a:rPr lang="en-US" sz="2400" dirty="0">
                <a:sym typeface="Wingdings" pitchFamily="2" charset="2"/>
              </a:rPr>
              <a:t>		if(x[</a:t>
            </a:r>
            <a:r>
              <a:rPr lang="en-US" sz="2400" dirty="0" err="1">
                <a:sym typeface="Wingdings" pitchFamily="2" charset="2"/>
              </a:rPr>
              <a:t>i</a:t>
            </a:r>
            <a:r>
              <a:rPr lang="en-US" sz="2400" dirty="0">
                <a:sym typeface="Wingdings" pitchFamily="2" charset="2"/>
              </a:rPr>
              <a:t>] &lt; x[y]) </a:t>
            </a:r>
          </a:p>
          <a:p>
            <a:pPr>
              <a:spcBef>
                <a:spcPts val="0"/>
              </a:spcBef>
              <a:buFont typeface="Wingdings" pitchFamily="2" charset="2"/>
              <a:buNone/>
            </a:pPr>
            <a:r>
              <a:rPr lang="en-US" sz="2400" dirty="0">
                <a:sym typeface="Wingdings" pitchFamily="2" charset="2"/>
              </a:rPr>
              <a:t>			y  </a:t>
            </a:r>
            <a:r>
              <a:rPr lang="en-US" sz="2400" dirty="0" err="1">
                <a:sym typeface="Wingdings" pitchFamily="2" charset="2"/>
              </a:rPr>
              <a:t>i</a:t>
            </a:r>
            <a:endParaRPr lang="en-US" sz="2400" dirty="0">
              <a:sym typeface="Wingdings" pitchFamily="2" charset="2"/>
            </a:endParaRPr>
          </a:p>
          <a:p>
            <a:pPr>
              <a:spcBef>
                <a:spcPts val="0"/>
              </a:spcBef>
              <a:buFont typeface="Wingdings" pitchFamily="2" charset="2"/>
              <a:buNone/>
            </a:pPr>
            <a:r>
              <a:rPr lang="en-US" sz="2400" dirty="0">
                <a:sym typeface="Wingdings" pitchFamily="2" charset="2"/>
              </a:rPr>
              <a:t>		</a:t>
            </a:r>
            <a:r>
              <a:rPr lang="en-US" sz="2400" dirty="0" err="1">
                <a:sym typeface="Wingdings" pitchFamily="2" charset="2"/>
              </a:rPr>
              <a:t>i</a:t>
            </a:r>
            <a:r>
              <a:rPr lang="en-US" sz="2400" dirty="0">
                <a:sym typeface="Wingdings" pitchFamily="2" charset="2"/>
              </a:rPr>
              <a:t>  </a:t>
            </a:r>
            <a:r>
              <a:rPr lang="en-US" sz="2400" dirty="0" err="1">
                <a:sym typeface="Wingdings" pitchFamily="2" charset="2"/>
              </a:rPr>
              <a:t>i</a:t>
            </a:r>
            <a:r>
              <a:rPr lang="en-US" sz="2400" dirty="0">
                <a:sym typeface="Wingdings" pitchFamily="2" charset="2"/>
              </a:rPr>
              <a:t> + 1</a:t>
            </a:r>
          </a:p>
          <a:p>
            <a:pPr>
              <a:spcBef>
                <a:spcPts val="0"/>
              </a:spcBef>
              <a:buFont typeface="Wingdings" pitchFamily="2" charset="2"/>
              <a:buNone/>
            </a:pPr>
            <a:r>
              <a:rPr lang="en-US" sz="2400" dirty="0">
                <a:sym typeface="Wingdings" pitchFamily="2" charset="2"/>
              </a:rPr>
              <a:t>return y</a:t>
            </a:r>
            <a:endParaRPr lang="en-US" sz="2400" dirty="0"/>
          </a:p>
        </p:txBody>
      </p:sp>
      <p:sp>
        <p:nvSpPr>
          <p:cNvPr id="5" name="Rounded Rectangle 4"/>
          <p:cNvSpPr/>
          <p:nvPr/>
        </p:nvSpPr>
        <p:spPr>
          <a:xfrm>
            <a:off x="7239000" y="5517232"/>
            <a:ext cx="1725488" cy="70894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/>
              <a:t>Verify the Algorithm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2488" y="2257172"/>
            <a:ext cx="1069812" cy="3969004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85CEBC-1510-446E-B541-C3CD73837E89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2D56362F-61FB-4A14-B4BE-32C8F44037BA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22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22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229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2">
            <a:extLst>
              <a:ext uri="{FF2B5EF4-FFF2-40B4-BE49-F238E27FC236}">
                <a16:creationId xmlns:a16="http://schemas.microsoft.com/office/drawing/2014/main" id="{B850ED78-87D3-402B-A9E6-CD1F51B089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Selection Sort: Example</a:t>
            </a:r>
          </a:p>
        </p:txBody>
      </p:sp>
      <p:grpSp>
        <p:nvGrpSpPr>
          <p:cNvPr id="62468" name="Group 3">
            <a:extLst>
              <a:ext uri="{FF2B5EF4-FFF2-40B4-BE49-F238E27FC236}">
                <a16:creationId xmlns:a16="http://schemas.microsoft.com/office/drawing/2014/main" id="{7CF1EF6D-716A-4BCC-9820-79713EA555B3}"/>
              </a:ext>
            </a:extLst>
          </p:cNvPr>
          <p:cNvGrpSpPr>
            <a:grpSpLocks/>
          </p:cNvGrpSpPr>
          <p:nvPr/>
        </p:nvGrpSpPr>
        <p:grpSpPr bwMode="auto">
          <a:xfrm>
            <a:off x="624681" y="2089522"/>
            <a:ext cx="3154363" cy="423862"/>
            <a:chOff x="221" y="912"/>
            <a:chExt cx="1987" cy="267"/>
          </a:xfrm>
        </p:grpSpPr>
        <p:sp>
          <p:nvSpPr>
            <p:cNvPr id="62602" name="Rectangle 4">
              <a:extLst>
                <a:ext uri="{FF2B5EF4-FFF2-40B4-BE49-F238E27FC236}">
                  <a16:creationId xmlns:a16="http://schemas.microsoft.com/office/drawing/2014/main" id="{75C1999A-1CB8-459A-8316-0263594339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4" y="912"/>
              <a:ext cx="284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altLang="en-US" sz="1800"/>
                <a:t>1</a:t>
              </a:r>
            </a:p>
          </p:txBody>
        </p:sp>
        <p:sp>
          <p:nvSpPr>
            <p:cNvPr id="62603" name="Rectangle 5">
              <a:extLst>
                <a:ext uri="{FF2B5EF4-FFF2-40B4-BE49-F238E27FC236}">
                  <a16:creationId xmlns:a16="http://schemas.microsoft.com/office/drawing/2014/main" id="{B33BDE49-20F3-456B-AD19-48BF0E8113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41" y="912"/>
              <a:ext cx="283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altLang="en-US" sz="1800"/>
                <a:t>3</a:t>
              </a:r>
            </a:p>
          </p:txBody>
        </p:sp>
        <p:sp>
          <p:nvSpPr>
            <p:cNvPr id="62604" name="Rectangle 6">
              <a:extLst>
                <a:ext uri="{FF2B5EF4-FFF2-40B4-BE49-F238E27FC236}">
                  <a16:creationId xmlns:a16="http://schemas.microsoft.com/office/drawing/2014/main" id="{268B50D0-C208-4EE2-B0FB-B8599CAE01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7" y="912"/>
              <a:ext cx="284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altLang="en-US" sz="1800"/>
                <a:t>2</a:t>
              </a:r>
            </a:p>
          </p:txBody>
        </p:sp>
        <p:sp>
          <p:nvSpPr>
            <p:cNvPr id="62605" name="Rectangle 7">
              <a:extLst>
                <a:ext uri="{FF2B5EF4-FFF2-40B4-BE49-F238E27FC236}">
                  <a16:creationId xmlns:a16="http://schemas.microsoft.com/office/drawing/2014/main" id="{8289A34E-2D7F-4D38-9993-57C192D973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2" y="912"/>
              <a:ext cx="285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altLang="en-US" sz="1800"/>
                <a:t>9</a:t>
              </a:r>
            </a:p>
          </p:txBody>
        </p:sp>
        <p:sp>
          <p:nvSpPr>
            <p:cNvPr id="62606" name="Rectangle 8">
              <a:extLst>
                <a:ext uri="{FF2B5EF4-FFF2-40B4-BE49-F238E27FC236}">
                  <a16:creationId xmlns:a16="http://schemas.microsoft.com/office/drawing/2014/main" id="{0C045486-0463-429F-815D-E08A818CB0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8" y="912"/>
              <a:ext cx="284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altLang="en-US" sz="1800"/>
                <a:t>6</a:t>
              </a:r>
            </a:p>
          </p:txBody>
        </p:sp>
        <p:sp>
          <p:nvSpPr>
            <p:cNvPr id="62607" name="Rectangle 9">
              <a:extLst>
                <a:ext uri="{FF2B5EF4-FFF2-40B4-BE49-F238E27FC236}">
                  <a16:creationId xmlns:a16="http://schemas.microsoft.com/office/drawing/2014/main" id="{9026673B-ADF5-4538-A384-1D6B31DEAC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5" y="912"/>
              <a:ext cx="283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altLang="en-US" sz="1800"/>
                <a:t>4</a:t>
              </a:r>
            </a:p>
          </p:txBody>
        </p:sp>
        <p:sp>
          <p:nvSpPr>
            <p:cNvPr id="62608" name="Rectangle 10">
              <a:extLst>
                <a:ext uri="{FF2B5EF4-FFF2-40B4-BE49-F238E27FC236}">
                  <a16:creationId xmlns:a16="http://schemas.microsoft.com/office/drawing/2014/main" id="{51CB4AF0-13B0-4D6A-B1C0-BC0867C515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" y="912"/>
              <a:ext cx="284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altLang="en-US" sz="1800"/>
                <a:t>8</a:t>
              </a:r>
            </a:p>
          </p:txBody>
        </p:sp>
        <p:sp>
          <p:nvSpPr>
            <p:cNvPr id="62609" name="Line 11">
              <a:extLst>
                <a:ext uri="{FF2B5EF4-FFF2-40B4-BE49-F238E27FC236}">
                  <a16:creationId xmlns:a16="http://schemas.microsoft.com/office/drawing/2014/main" id="{D7F784E6-AE1C-450A-8564-A8E160A3645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1" y="912"/>
              <a:ext cx="198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62610" name="Line 12">
              <a:extLst>
                <a:ext uri="{FF2B5EF4-FFF2-40B4-BE49-F238E27FC236}">
                  <a16:creationId xmlns:a16="http://schemas.microsoft.com/office/drawing/2014/main" id="{CC66C133-063E-4B03-A363-C57CCDA3909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1" y="1179"/>
              <a:ext cx="198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62611" name="Line 13">
              <a:extLst>
                <a:ext uri="{FF2B5EF4-FFF2-40B4-BE49-F238E27FC236}">
                  <a16:creationId xmlns:a16="http://schemas.microsoft.com/office/drawing/2014/main" id="{B302E5ED-26D1-4D33-8FB5-99FF8167C38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1" y="912"/>
              <a:ext cx="0" cy="26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62612" name="Line 14">
              <a:extLst>
                <a:ext uri="{FF2B5EF4-FFF2-40B4-BE49-F238E27FC236}">
                  <a16:creationId xmlns:a16="http://schemas.microsoft.com/office/drawing/2014/main" id="{E0828AA1-AD86-42C6-848A-B478E3B0C04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5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62613" name="Line 15">
              <a:extLst>
                <a:ext uri="{FF2B5EF4-FFF2-40B4-BE49-F238E27FC236}">
                  <a16:creationId xmlns:a16="http://schemas.microsoft.com/office/drawing/2014/main" id="{404C88ED-DAFC-400B-BDB6-8F350C0F320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88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62614" name="Line 16">
              <a:extLst>
                <a:ext uri="{FF2B5EF4-FFF2-40B4-BE49-F238E27FC236}">
                  <a16:creationId xmlns:a16="http://schemas.microsoft.com/office/drawing/2014/main" id="{4BA166E0-B9BE-4E60-AFE0-C7B742282A7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72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62615" name="Line 17">
              <a:extLst>
                <a:ext uri="{FF2B5EF4-FFF2-40B4-BE49-F238E27FC236}">
                  <a16:creationId xmlns:a16="http://schemas.microsoft.com/office/drawing/2014/main" id="{B9B26198-A08D-4199-97C0-047F4CC6B54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57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62616" name="Line 18">
              <a:extLst>
                <a:ext uri="{FF2B5EF4-FFF2-40B4-BE49-F238E27FC236}">
                  <a16:creationId xmlns:a16="http://schemas.microsoft.com/office/drawing/2014/main" id="{AFA4D53D-7A89-4C0F-A7C3-24F181D363A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41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62617" name="Line 19">
              <a:extLst>
                <a:ext uri="{FF2B5EF4-FFF2-40B4-BE49-F238E27FC236}">
                  <a16:creationId xmlns:a16="http://schemas.microsoft.com/office/drawing/2014/main" id="{F300FB3A-35D9-4866-9FD8-FAB75355E8C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4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62618" name="Line 20">
              <a:extLst>
                <a:ext uri="{FF2B5EF4-FFF2-40B4-BE49-F238E27FC236}">
                  <a16:creationId xmlns:a16="http://schemas.microsoft.com/office/drawing/2014/main" id="{82F65484-E230-496D-9E4A-3471D7B9DD7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912"/>
              <a:ext cx="0" cy="26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</p:grpSp>
      <p:sp>
        <p:nvSpPr>
          <p:cNvPr id="232469" name="Oval 21">
            <a:extLst>
              <a:ext uri="{FF2B5EF4-FFF2-40B4-BE49-F238E27FC236}">
                <a16:creationId xmlns:a16="http://schemas.microsoft.com/office/drawing/2014/main" id="{AC29AAE2-4405-406B-B98D-FB3E91A17F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0894" y="2092697"/>
            <a:ext cx="425450" cy="393700"/>
          </a:xfrm>
          <a:prstGeom prst="ellips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232470" name="Group 22">
            <a:extLst>
              <a:ext uri="{FF2B5EF4-FFF2-40B4-BE49-F238E27FC236}">
                <a16:creationId xmlns:a16="http://schemas.microsoft.com/office/drawing/2014/main" id="{F7214926-4CFC-4653-8577-C67C27A6C5A1}"/>
              </a:ext>
            </a:extLst>
          </p:cNvPr>
          <p:cNvGrpSpPr>
            <a:grpSpLocks/>
          </p:cNvGrpSpPr>
          <p:nvPr/>
        </p:nvGrpSpPr>
        <p:grpSpPr bwMode="auto">
          <a:xfrm>
            <a:off x="624681" y="2741984"/>
            <a:ext cx="3154363" cy="423863"/>
            <a:chOff x="221" y="912"/>
            <a:chExt cx="1987" cy="267"/>
          </a:xfrm>
        </p:grpSpPr>
        <p:sp>
          <p:nvSpPr>
            <p:cNvPr id="62585" name="Rectangle 23">
              <a:extLst>
                <a:ext uri="{FF2B5EF4-FFF2-40B4-BE49-F238E27FC236}">
                  <a16:creationId xmlns:a16="http://schemas.microsoft.com/office/drawing/2014/main" id="{60DD1767-0B58-4884-861C-00022AE290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4" y="912"/>
              <a:ext cx="284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altLang="en-US" sz="1800"/>
                <a:t>8</a:t>
              </a:r>
            </a:p>
          </p:txBody>
        </p:sp>
        <p:sp>
          <p:nvSpPr>
            <p:cNvPr id="62586" name="Rectangle 24">
              <a:extLst>
                <a:ext uri="{FF2B5EF4-FFF2-40B4-BE49-F238E27FC236}">
                  <a16:creationId xmlns:a16="http://schemas.microsoft.com/office/drawing/2014/main" id="{3200316C-23F9-447F-91FC-E1EDA20FFB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41" y="912"/>
              <a:ext cx="283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altLang="en-US" sz="1800"/>
                <a:t>3</a:t>
              </a:r>
            </a:p>
          </p:txBody>
        </p:sp>
        <p:sp>
          <p:nvSpPr>
            <p:cNvPr id="62587" name="Rectangle 25">
              <a:extLst>
                <a:ext uri="{FF2B5EF4-FFF2-40B4-BE49-F238E27FC236}">
                  <a16:creationId xmlns:a16="http://schemas.microsoft.com/office/drawing/2014/main" id="{4A579A71-47BB-4DF2-8ABA-200E14ACAF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7" y="912"/>
              <a:ext cx="284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altLang="en-US" sz="1800"/>
                <a:t>2</a:t>
              </a:r>
            </a:p>
          </p:txBody>
        </p:sp>
        <p:sp>
          <p:nvSpPr>
            <p:cNvPr id="62588" name="Rectangle 26">
              <a:extLst>
                <a:ext uri="{FF2B5EF4-FFF2-40B4-BE49-F238E27FC236}">
                  <a16:creationId xmlns:a16="http://schemas.microsoft.com/office/drawing/2014/main" id="{5B6019BA-07D8-46B0-8D45-6B626D72BA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2" y="912"/>
              <a:ext cx="285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altLang="en-US" sz="1800"/>
                <a:t>9</a:t>
              </a:r>
            </a:p>
          </p:txBody>
        </p:sp>
        <p:sp>
          <p:nvSpPr>
            <p:cNvPr id="62589" name="Rectangle 27">
              <a:extLst>
                <a:ext uri="{FF2B5EF4-FFF2-40B4-BE49-F238E27FC236}">
                  <a16:creationId xmlns:a16="http://schemas.microsoft.com/office/drawing/2014/main" id="{D68B50A8-F0FE-40FC-87DC-C868984328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8" y="912"/>
              <a:ext cx="284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altLang="en-US" sz="1800"/>
                <a:t>6</a:t>
              </a:r>
            </a:p>
          </p:txBody>
        </p:sp>
        <p:sp>
          <p:nvSpPr>
            <p:cNvPr id="62590" name="Rectangle 28">
              <a:extLst>
                <a:ext uri="{FF2B5EF4-FFF2-40B4-BE49-F238E27FC236}">
                  <a16:creationId xmlns:a16="http://schemas.microsoft.com/office/drawing/2014/main" id="{DC0BDEFA-0A08-42DE-B41F-4D1FF3AE60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5" y="912"/>
              <a:ext cx="283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altLang="en-US" sz="1800"/>
                <a:t>4</a:t>
              </a:r>
            </a:p>
          </p:txBody>
        </p:sp>
        <p:sp>
          <p:nvSpPr>
            <p:cNvPr id="62591" name="Rectangle 29">
              <a:extLst>
                <a:ext uri="{FF2B5EF4-FFF2-40B4-BE49-F238E27FC236}">
                  <a16:creationId xmlns:a16="http://schemas.microsoft.com/office/drawing/2014/main" id="{30023412-ADCE-49D0-918C-75FAEEA33F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" y="912"/>
              <a:ext cx="284" cy="267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altLang="en-US" sz="1800"/>
                <a:t>1</a:t>
              </a:r>
            </a:p>
          </p:txBody>
        </p:sp>
        <p:sp>
          <p:nvSpPr>
            <p:cNvPr id="62592" name="Line 30">
              <a:extLst>
                <a:ext uri="{FF2B5EF4-FFF2-40B4-BE49-F238E27FC236}">
                  <a16:creationId xmlns:a16="http://schemas.microsoft.com/office/drawing/2014/main" id="{E90BAD9C-B8C5-457A-8C29-2EACC847C39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1" y="912"/>
              <a:ext cx="198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62593" name="Line 31">
              <a:extLst>
                <a:ext uri="{FF2B5EF4-FFF2-40B4-BE49-F238E27FC236}">
                  <a16:creationId xmlns:a16="http://schemas.microsoft.com/office/drawing/2014/main" id="{9ADA661C-3DAC-4E9D-AE17-063C5DF854E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1" y="1179"/>
              <a:ext cx="198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62594" name="Line 32">
              <a:extLst>
                <a:ext uri="{FF2B5EF4-FFF2-40B4-BE49-F238E27FC236}">
                  <a16:creationId xmlns:a16="http://schemas.microsoft.com/office/drawing/2014/main" id="{C27A87C5-6A96-450D-B54D-3D092343602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1" y="912"/>
              <a:ext cx="0" cy="26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62595" name="Line 33">
              <a:extLst>
                <a:ext uri="{FF2B5EF4-FFF2-40B4-BE49-F238E27FC236}">
                  <a16:creationId xmlns:a16="http://schemas.microsoft.com/office/drawing/2014/main" id="{8EA0A169-A681-4862-8EC2-8BD8529C5B7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5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62596" name="Line 34">
              <a:extLst>
                <a:ext uri="{FF2B5EF4-FFF2-40B4-BE49-F238E27FC236}">
                  <a16:creationId xmlns:a16="http://schemas.microsoft.com/office/drawing/2014/main" id="{D74C6B0A-3023-4AA1-B4B3-B8D60925C31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88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62597" name="Line 35">
              <a:extLst>
                <a:ext uri="{FF2B5EF4-FFF2-40B4-BE49-F238E27FC236}">
                  <a16:creationId xmlns:a16="http://schemas.microsoft.com/office/drawing/2014/main" id="{E26720B5-8EED-42B7-9E32-4EB2856783C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72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62598" name="Line 36">
              <a:extLst>
                <a:ext uri="{FF2B5EF4-FFF2-40B4-BE49-F238E27FC236}">
                  <a16:creationId xmlns:a16="http://schemas.microsoft.com/office/drawing/2014/main" id="{2AC39358-D126-4C87-9685-E037B666FA5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57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62599" name="Line 37">
              <a:extLst>
                <a:ext uri="{FF2B5EF4-FFF2-40B4-BE49-F238E27FC236}">
                  <a16:creationId xmlns:a16="http://schemas.microsoft.com/office/drawing/2014/main" id="{98A648CF-5DB5-4FF7-B243-72688BEB1CF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41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62600" name="Line 38">
              <a:extLst>
                <a:ext uri="{FF2B5EF4-FFF2-40B4-BE49-F238E27FC236}">
                  <a16:creationId xmlns:a16="http://schemas.microsoft.com/office/drawing/2014/main" id="{0B4E24F4-A4C0-441C-90D8-F7A0B0F2DDE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4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62601" name="Line 39">
              <a:extLst>
                <a:ext uri="{FF2B5EF4-FFF2-40B4-BE49-F238E27FC236}">
                  <a16:creationId xmlns:a16="http://schemas.microsoft.com/office/drawing/2014/main" id="{DBDF71C0-14E3-4A11-A1EC-3812DF1FE40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912"/>
              <a:ext cx="0" cy="26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</p:grpSp>
      <p:sp>
        <p:nvSpPr>
          <p:cNvPr id="232488" name="Oval 40">
            <a:extLst>
              <a:ext uri="{FF2B5EF4-FFF2-40B4-BE49-F238E27FC236}">
                <a16:creationId xmlns:a16="http://schemas.microsoft.com/office/drawing/2014/main" id="{4471B552-679D-45CD-90C1-D75BBC9240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9669" y="2754684"/>
            <a:ext cx="425450" cy="393700"/>
          </a:xfrm>
          <a:prstGeom prst="ellips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232489" name="Group 41">
            <a:extLst>
              <a:ext uri="{FF2B5EF4-FFF2-40B4-BE49-F238E27FC236}">
                <a16:creationId xmlns:a16="http://schemas.microsoft.com/office/drawing/2014/main" id="{B0A05F0F-17B5-4782-B399-277FE773EDB4}"/>
              </a:ext>
            </a:extLst>
          </p:cNvPr>
          <p:cNvGrpSpPr>
            <a:grpSpLocks/>
          </p:cNvGrpSpPr>
          <p:nvPr/>
        </p:nvGrpSpPr>
        <p:grpSpPr bwMode="auto">
          <a:xfrm>
            <a:off x="624681" y="3403972"/>
            <a:ext cx="3154363" cy="423862"/>
            <a:chOff x="221" y="912"/>
            <a:chExt cx="1987" cy="267"/>
          </a:xfrm>
        </p:grpSpPr>
        <p:sp>
          <p:nvSpPr>
            <p:cNvPr id="62568" name="Rectangle 42">
              <a:extLst>
                <a:ext uri="{FF2B5EF4-FFF2-40B4-BE49-F238E27FC236}">
                  <a16:creationId xmlns:a16="http://schemas.microsoft.com/office/drawing/2014/main" id="{037EC69A-317E-4460-A5E0-D54F1B987B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4" y="912"/>
              <a:ext cx="284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altLang="en-US" sz="1800"/>
                <a:t>8</a:t>
              </a:r>
            </a:p>
          </p:txBody>
        </p:sp>
        <p:sp>
          <p:nvSpPr>
            <p:cNvPr id="62569" name="Rectangle 43">
              <a:extLst>
                <a:ext uri="{FF2B5EF4-FFF2-40B4-BE49-F238E27FC236}">
                  <a16:creationId xmlns:a16="http://schemas.microsoft.com/office/drawing/2014/main" id="{2CE7EAB6-6CD4-4C2C-9B2F-D10B661B1F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41" y="912"/>
              <a:ext cx="283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altLang="en-US" sz="1800"/>
                <a:t>3</a:t>
              </a:r>
            </a:p>
          </p:txBody>
        </p:sp>
        <p:sp>
          <p:nvSpPr>
            <p:cNvPr id="62570" name="Rectangle 44">
              <a:extLst>
                <a:ext uri="{FF2B5EF4-FFF2-40B4-BE49-F238E27FC236}">
                  <a16:creationId xmlns:a16="http://schemas.microsoft.com/office/drawing/2014/main" id="{C3919F3B-CB6F-4185-A463-A2A376086E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7" y="912"/>
              <a:ext cx="284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altLang="en-US" sz="1800"/>
                <a:t>4</a:t>
              </a:r>
            </a:p>
          </p:txBody>
        </p:sp>
        <p:sp>
          <p:nvSpPr>
            <p:cNvPr id="62571" name="Rectangle 45">
              <a:extLst>
                <a:ext uri="{FF2B5EF4-FFF2-40B4-BE49-F238E27FC236}">
                  <a16:creationId xmlns:a16="http://schemas.microsoft.com/office/drawing/2014/main" id="{EC4DD90D-82D6-48BD-9B5B-405ADC8513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2" y="912"/>
              <a:ext cx="285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altLang="en-US" sz="1800"/>
                <a:t>9</a:t>
              </a:r>
            </a:p>
          </p:txBody>
        </p:sp>
        <p:sp>
          <p:nvSpPr>
            <p:cNvPr id="62572" name="Rectangle 46">
              <a:extLst>
                <a:ext uri="{FF2B5EF4-FFF2-40B4-BE49-F238E27FC236}">
                  <a16:creationId xmlns:a16="http://schemas.microsoft.com/office/drawing/2014/main" id="{633446AD-9AB3-4C5F-9996-241722CA5B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8" y="912"/>
              <a:ext cx="284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altLang="en-US" sz="1800"/>
                <a:t>6</a:t>
              </a:r>
            </a:p>
          </p:txBody>
        </p:sp>
        <p:sp>
          <p:nvSpPr>
            <p:cNvPr id="62573" name="Rectangle 47">
              <a:extLst>
                <a:ext uri="{FF2B5EF4-FFF2-40B4-BE49-F238E27FC236}">
                  <a16:creationId xmlns:a16="http://schemas.microsoft.com/office/drawing/2014/main" id="{2600713E-4827-431A-BAE2-AF0AA8C52C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5" y="912"/>
              <a:ext cx="283" cy="267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altLang="en-US" sz="1800"/>
                <a:t>2</a:t>
              </a:r>
            </a:p>
          </p:txBody>
        </p:sp>
        <p:sp>
          <p:nvSpPr>
            <p:cNvPr id="62574" name="Rectangle 48">
              <a:extLst>
                <a:ext uri="{FF2B5EF4-FFF2-40B4-BE49-F238E27FC236}">
                  <a16:creationId xmlns:a16="http://schemas.microsoft.com/office/drawing/2014/main" id="{6EF65507-D207-43F1-9CCC-B2054C1658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" y="912"/>
              <a:ext cx="284" cy="267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altLang="en-US" sz="1800"/>
                <a:t>1</a:t>
              </a:r>
            </a:p>
          </p:txBody>
        </p:sp>
        <p:sp>
          <p:nvSpPr>
            <p:cNvPr id="62575" name="Line 49">
              <a:extLst>
                <a:ext uri="{FF2B5EF4-FFF2-40B4-BE49-F238E27FC236}">
                  <a16:creationId xmlns:a16="http://schemas.microsoft.com/office/drawing/2014/main" id="{4A691475-B799-43CF-BC5F-84D65BF2163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1" y="912"/>
              <a:ext cx="198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62576" name="Line 50">
              <a:extLst>
                <a:ext uri="{FF2B5EF4-FFF2-40B4-BE49-F238E27FC236}">
                  <a16:creationId xmlns:a16="http://schemas.microsoft.com/office/drawing/2014/main" id="{D285D62F-E634-4327-BE2F-A7F45AB209D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1" y="1179"/>
              <a:ext cx="198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62577" name="Line 51">
              <a:extLst>
                <a:ext uri="{FF2B5EF4-FFF2-40B4-BE49-F238E27FC236}">
                  <a16:creationId xmlns:a16="http://schemas.microsoft.com/office/drawing/2014/main" id="{945E3FE6-4B28-4F95-9925-02DD6E55CC1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1" y="912"/>
              <a:ext cx="0" cy="26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62578" name="Line 52">
              <a:extLst>
                <a:ext uri="{FF2B5EF4-FFF2-40B4-BE49-F238E27FC236}">
                  <a16:creationId xmlns:a16="http://schemas.microsoft.com/office/drawing/2014/main" id="{84E0E2F2-43D2-4CB2-A25D-BBE32C0A515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5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62579" name="Line 53">
              <a:extLst>
                <a:ext uri="{FF2B5EF4-FFF2-40B4-BE49-F238E27FC236}">
                  <a16:creationId xmlns:a16="http://schemas.microsoft.com/office/drawing/2014/main" id="{8F145666-3E9D-4FA3-A954-EBEF8C0C185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88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62580" name="Line 54">
              <a:extLst>
                <a:ext uri="{FF2B5EF4-FFF2-40B4-BE49-F238E27FC236}">
                  <a16:creationId xmlns:a16="http://schemas.microsoft.com/office/drawing/2014/main" id="{49224D78-6F12-4DD9-98B4-A8618F4EDD8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72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62581" name="Line 55">
              <a:extLst>
                <a:ext uri="{FF2B5EF4-FFF2-40B4-BE49-F238E27FC236}">
                  <a16:creationId xmlns:a16="http://schemas.microsoft.com/office/drawing/2014/main" id="{B11949EF-9311-481E-A951-DCEA349BCB1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57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62582" name="Line 56">
              <a:extLst>
                <a:ext uri="{FF2B5EF4-FFF2-40B4-BE49-F238E27FC236}">
                  <a16:creationId xmlns:a16="http://schemas.microsoft.com/office/drawing/2014/main" id="{85BA3643-6676-4D4E-A2AB-1630BA01C84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41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62583" name="Line 57">
              <a:extLst>
                <a:ext uri="{FF2B5EF4-FFF2-40B4-BE49-F238E27FC236}">
                  <a16:creationId xmlns:a16="http://schemas.microsoft.com/office/drawing/2014/main" id="{6D220574-BEDC-43B4-87B3-226E349AFD1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4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62584" name="Line 58">
              <a:extLst>
                <a:ext uri="{FF2B5EF4-FFF2-40B4-BE49-F238E27FC236}">
                  <a16:creationId xmlns:a16="http://schemas.microsoft.com/office/drawing/2014/main" id="{D34CA212-9381-4F1F-9A3B-E7DD3E5812D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912"/>
              <a:ext cx="0" cy="26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</p:grpSp>
      <p:sp>
        <p:nvSpPr>
          <p:cNvPr id="232507" name="Oval 59">
            <a:extLst>
              <a:ext uri="{FF2B5EF4-FFF2-40B4-BE49-F238E27FC236}">
                <a16:creationId xmlns:a16="http://schemas.microsoft.com/office/drawing/2014/main" id="{BB4D92E4-0C61-4706-9590-C945F5ED3F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5281" y="3410322"/>
            <a:ext cx="425450" cy="393700"/>
          </a:xfrm>
          <a:prstGeom prst="ellips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232508" name="Group 60">
            <a:extLst>
              <a:ext uri="{FF2B5EF4-FFF2-40B4-BE49-F238E27FC236}">
                <a16:creationId xmlns:a16="http://schemas.microsoft.com/office/drawing/2014/main" id="{1C31FB8B-2098-4294-8237-6E71501D74A5}"/>
              </a:ext>
            </a:extLst>
          </p:cNvPr>
          <p:cNvGrpSpPr>
            <a:grpSpLocks/>
          </p:cNvGrpSpPr>
          <p:nvPr/>
        </p:nvGrpSpPr>
        <p:grpSpPr bwMode="auto">
          <a:xfrm>
            <a:off x="624681" y="4077072"/>
            <a:ext cx="3154363" cy="423862"/>
            <a:chOff x="221" y="912"/>
            <a:chExt cx="1987" cy="267"/>
          </a:xfrm>
        </p:grpSpPr>
        <p:sp>
          <p:nvSpPr>
            <p:cNvPr id="62551" name="Rectangle 61">
              <a:extLst>
                <a:ext uri="{FF2B5EF4-FFF2-40B4-BE49-F238E27FC236}">
                  <a16:creationId xmlns:a16="http://schemas.microsoft.com/office/drawing/2014/main" id="{9C6ADB4F-1116-44EC-990D-5E10FD5CDA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4" y="912"/>
              <a:ext cx="284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altLang="en-US" sz="1800"/>
                <a:t>8</a:t>
              </a:r>
            </a:p>
          </p:txBody>
        </p:sp>
        <p:sp>
          <p:nvSpPr>
            <p:cNvPr id="62552" name="Rectangle 62">
              <a:extLst>
                <a:ext uri="{FF2B5EF4-FFF2-40B4-BE49-F238E27FC236}">
                  <a16:creationId xmlns:a16="http://schemas.microsoft.com/office/drawing/2014/main" id="{7D712AEF-50A1-4A1F-98F2-DB4DFF7E59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41" y="912"/>
              <a:ext cx="283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altLang="en-US" sz="1800"/>
                <a:t>6</a:t>
              </a:r>
            </a:p>
          </p:txBody>
        </p:sp>
        <p:sp>
          <p:nvSpPr>
            <p:cNvPr id="62553" name="Rectangle 63">
              <a:extLst>
                <a:ext uri="{FF2B5EF4-FFF2-40B4-BE49-F238E27FC236}">
                  <a16:creationId xmlns:a16="http://schemas.microsoft.com/office/drawing/2014/main" id="{07D21CBF-6268-472D-9465-2807C4AD2D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7" y="912"/>
              <a:ext cx="284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altLang="en-US" sz="1800"/>
                <a:t>4</a:t>
              </a:r>
            </a:p>
          </p:txBody>
        </p:sp>
        <p:sp>
          <p:nvSpPr>
            <p:cNvPr id="62554" name="Rectangle 64">
              <a:extLst>
                <a:ext uri="{FF2B5EF4-FFF2-40B4-BE49-F238E27FC236}">
                  <a16:creationId xmlns:a16="http://schemas.microsoft.com/office/drawing/2014/main" id="{9B4C8F04-579B-4CD2-9251-7A95D3480C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2" y="912"/>
              <a:ext cx="285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altLang="en-US" sz="1800"/>
                <a:t>9</a:t>
              </a:r>
            </a:p>
          </p:txBody>
        </p:sp>
        <p:sp>
          <p:nvSpPr>
            <p:cNvPr id="62555" name="Rectangle 65">
              <a:extLst>
                <a:ext uri="{FF2B5EF4-FFF2-40B4-BE49-F238E27FC236}">
                  <a16:creationId xmlns:a16="http://schemas.microsoft.com/office/drawing/2014/main" id="{ABFD413B-1AFC-4097-9564-C79EEDCB67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8" y="912"/>
              <a:ext cx="284" cy="267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altLang="en-US" sz="1800"/>
                <a:t>3</a:t>
              </a:r>
            </a:p>
          </p:txBody>
        </p:sp>
        <p:sp>
          <p:nvSpPr>
            <p:cNvPr id="62556" name="Rectangle 66">
              <a:extLst>
                <a:ext uri="{FF2B5EF4-FFF2-40B4-BE49-F238E27FC236}">
                  <a16:creationId xmlns:a16="http://schemas.microsoft.com/office/drawing/2014/main" id="{2BC97602-B1E1-45C3-95E3-1419CD9091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5" y="912"/>
              <a:ext cx="283" cy="267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altLang="en-US" sz="1800"/>
                <a:t>2</a:t>
              </a:r>
            </a:p>
          </p:txBody>
        </p:sp>
        <p:sp>
          <p:nvSpPr>
            <p:cNvPr id="62557" name="Rectangle 67">
              <a:extLst>
                <a:ext uri="{FF2B5EF4-FFF2-40B4-BE49-F238E27FC236}">
                  <a16:creationId xmlns:a16="http://schemas.microsoft.com/office/drawing/2014/main" id="{F6C8C775-67C4-4B8D-A8CE-146CCF525F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" y="912"/>
              <a:ext cx="284" cy="267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altLang="en-US" sz="1800"/>
                <a:t>1</a:t>
              </a:r>
            </a:p>
          </p:txBody>
        </p:sp>
        <p:sp>
          <p:nvSpPr>
            <p:cNvPr id="62558" name="Line 68">
              <a:extLst>
                <a:ext uri="{FF2B5EF4-FFF2-40B4-BE49-F238E27FC236}">
                  <a16:creationId xmlns:a16="http://schemas.microsoft.com/office/drawing/2014/main" id="{1F86705D-0E87-41B8-B4D1-95D8EDF2DC3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1" y="912"/>
              <a:ext cx="198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62559" name="Line 69">
              <a:extLst>
                <a:ext uri="{FF2B5EF4-FFF2-40B4-BE49-F238E27FC236}">
                  <a16:creationId xmlns:a16="http://schemas.microsoft.com/office/drawing/2014/main" id="{54C68B06-F07F-462A-A83B-79249960845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1" y="1179"/>
              <a:ext cx="198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62560" name="Line 70">
              <a:extLst>
                <a:ext uri="{FF2B5EF4-FFF2-40B4-BE49-F238E27FC236}">
                  <a16:creationId xmlns:a16="http://schemas.microsoft.com/office/drawing/2014/main" id="{45855E00-1C99-4CA8-AF18-6C575357D5F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1" y="912"/>
              <a:ext cx="0" cy="26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62561" name="Line 71">
              <a:extLst>
                <a:ext uri="{FF2B5EF4-FFF2-40B4-BE49-F238E27FC236}">
                  <a16:creationId xmlns:a16="http://schemas.microsoft.com/office/drawing/2014/main" id="{B24AB69C-2494-4701-8845-AF91159BB39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5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62562" name="Line 72">
              <a:extLst>
                <a:ext uri="{FF2B5EF4-FFF2-40B4-BE49-F238E27FC236}">
                  <a16:creationId xmlns:a16="http://schemas.microsoft.com/office/drawing/2014/main" id="{115BF4CA-E204-4DA5-B9C5-94E9E0A469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88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62563" name="Line 73">
              <a:extLst>
                <a:ext uri="{FF2B5EF4-FFF2-40B4-BE49-F238E27FC236}">
                  <a16:creationId xmlns:a16="http://schemas.microsoft.com/office/drawing/2014/main" id="{AA8357C5-E337-4AD7-943E-E777F5CDB7A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72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62564" name="Line 74">
              <a:extLst>
                <a:ext uri="{FF2B5EF4-FFF2-40B4-BE49-F238E27FC236}">
                  <a16:creationId xmlns:a16="http://schemas.microsoft.com/office/drawing/2014/main" id="{3A8A2513-C588-4A08-862D-A486E13026E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57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62565" name="Line 75">
              <a:extLst>
                <a:ext uri="{FF2B5EF4-FFF2-40B4-BE49-F238E27FC236}">
                  <a16:creationId xmlns:a16="http://schemas.microsoft.com/office/drawing/2014/main" id="{729CD813-C6B5-4F5B-901D-AC82D67BE40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41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62566" name="Line 76">
              <a:extLst>
                <a:ext uri="{FF2B5EF4-FFF2-40B4-BE49-F238E27FC236}">
                  <a16:creationId xmlns:a16="http://schemas.microsoft.com/office/drawing/2014/main" id="{543FA9A9-21E5-47FB-AF77-CC094690BA1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4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62567" name="Line 77">
              <a:extLst>
                <a:ext uri="{FF2B5EF4-FFF2-40B4-BE49-F238E27FC236}">
                  <a16:creationId xmlns:a16="http://schemas.microsoft.com/office/drawing/2014/main" id="{E0147178-DEC1-47E4-8F01-596F3E035F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912"/>
              <a:ext cx="0" cy="26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</p:grpSp>
      <p:sp>
        <p:nvSpPr>
          <p:cNvPr id="232526" name="Oval 78">
            <a:extLst>
              <a:ext uri="{FF2B5EF4-FFF2-40B4-BE49-F238E27FC236}">
                <a16:creationId xmlns:a16="http://schemas.microsoft.com/office/drawing/2014/main" id="{74D4A2B0-E210-46D1-BB5B-354417E748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2844" y="4081834"/>
            <a:ext cx="425450" cy="393700"/>
          </a:xfrm>
          <a:prstGeom prst="ellips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232527" name="Group 79">
            <a:extLst>
              <a:ext uri="{FF2B5EF4-FFF2-40B4-BE49-F238E27FC236}">
                <a16:creationId xmlns:a16="http://schemas.microsoft.com/office/drawing/2014/main" id="{AE68EDB0-BB2D-439B-9AB5-16860455B866}"/>
              </a:ext>
            </a:extLst>
          </p:cNvPr>
          <p:cNvGrpSpPr>
            <a:grpSpLocks/>
          </p:cNvGrpSpPr>
          <p:nvPr/>
        </p:nvGrpSpPr>
        <p:grpSpPr bwMode="auto">
          <a:xfrm>
            <a:off x="4976019" y="2741984"/>
            <a:ext cx="3154362" cy="423863"/>
            <a:chOff x="221" y="912"/>
            <a:chExt cx="1987" cy="267"/>
          </a:xfrm>
        </p:grpSpPr>
        <p:sp>
          <p:nvSpPr>
            <p:cNvPr id="62534" name="Rectangle 80">
              <a:extLst>
                <a:ext uri="{FF2B5EF4-FFF2-40B4-BE49-F238E27FC236}">
                  <a16:creationId xmlns:a16="http://schemas.microsoft.com/office/drawing/2014/main" id="{3D6BE745-9F08-46D1-8F12-A99B9CE4A7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4" y="912"/>
              <a:ext cx="284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altLang="en-US" sz="1800"/>
                <a:t>8</a:t>
              </a:r>
            </a:p>
          </p:txBody>
        </p:sp>
        <p:sp>
          <p:nvSpPr>
            <p:cNvPr id="62535" name="Rectangle 81">
              <a:extLst>
                <a:ext uri="{FF2B5EF4-FFF2-40B4-BE49-F238E27FC236}">
                  <a16:creationId xmlns:a16="http://schemas.microsoft.com/office/drawing/2014/main" id="{4F405EF7-F456-4BDF-8BE0-A4281C07E5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41" y="912"/>
              <a:ext cx="283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altLang="en-US" sz="1800"/>
                <a:t>9</a:t>
              </a:r>
            </a:p>
          </p:txBody>
        </p:sp>
        <p:sp>
          <p:nvSpPr>
            <p:cNvPr id="62536" name="Rectangle 82">
              <a:extLst>
                <a:ext uri="{FF2B5EF4-FFF2-40B4-BE49-F238E27FC236}">
                  <a16:creationId xmlns:a16="http://schemas.microsoft.com/office/drawing/2014/main" id="{4B00D022-95C0-41A6-8D8A-99EFDCE8B4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7" y="912"/>
              <a:ext cx="284" cy="267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altLang="en-US" sz="1800"/>
                <a:t>6</a:t>
              </a:r>
            </a:p>
          </p:txBody>
        </p:sp>
        <p:sp>
          <p:nvSpPr>
            <p:cNvPr id="62537" name="Rectangle 83">
              <a:extLst>
                <a:ext uri="{FF2B5EF4-FFF2-40B4-BE49-F238E27FC236}">
                  <a16:creationId xmlns:a16="http://schemas.microsoft.com/office/drawing/2014/main" id="{FE7A4027-F84B-4A0A-98EC-FB98D53C7F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2" y="912"/>
              <a:ext cx="285" cy="267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altLang="en-US" sz="1800"/>
                <a:t>4</a:t>
              </a:r>
            </a:p>
          </p:txBody>
        </p:sp>
        <p:sp>
          <p:nvSpPr>
            <p:cNvPr id="62538" name="Rectangle 84">
              <a:extLst>
                <a:ext uri="{FF2B5EF4-FFF2-40B4-BE49-F238E27FC236}">
                  <a16:creationId xmlns:a16="http://schemas.microsoft.com/office/drawing/2014/main" id="{F78E06F3-17D6-4A66-97E0-F3E60185F3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8" y="912"/>
              <a:ext cx="284" cy="267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altLang="en-US" sz="1800"/>
                <a:t>3</a:t>
              </a:r>
            </a:p>
          </p:txBody>
        </p:sp>
        <p:sp>
          <p:nvSpPr>
            <p:cNvPr id="62539" name="Rectangle 85">
              <a:extLst>
                <a:ext uri="{FF2B5EF4-FFF2-40B4-BE49-F238E27FC236}">
                  <a16:creationId xmlns:a16="http://schemas.microsoft.com/office/drawing/2014/main" id="{F4C8A64C-E3E5-4CCC-9753-D590F1C15D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5" y="912"/>
              <a:ext cx="283" cy="267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altLang="en-US" sz="1800"/>
                <a:t>2</a:t>
              </a:r>
            </a:p>
          </p:txBody>
        </p:sp>
        <p:sp>
          <p:nvSpPr>
            <p:cNvPr id="62540" name="Rectangle 86">
              <a:extLst>
                <a:ext uri="{FF2B5EF4-FFF2-40B4-BE49-F238E27FC236}">
                  <a16:creationId xmlns:a16="http://schemas.microsoft.com/office/drawing/2014/main" id="{156E2E7F-0CE8-4417-814A-27AC4BCAE8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" y="912"/>
              <a:ext cx="284" cy="267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altLang="en-US" sz="1800"/>
                <a:t>1</a:t>
              </a:r>
            </a:p>
          </p:txBody>
        </p:sp>
        <p:sp>
          <p:nvSpPr>
            <p:cNvPr id="62541" name="Line 87">
              <a:extLst>
                <a:ext uri="{FF2B5EF4-FFF2-40B4-BE49-F238E27FC236}">
                  <a16:creationId xmlns:a16="http://schemas.microsoft.com/office/drawing/2014/main" id="{C3CF261F-873D-42D7-B4EE-361A4433A2F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1" y="912"/>
              <a:ext cx="198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62542" name="Line 88">
              <a:extLst>
                <a:ext uri="{FF2B5EF4-FFF2-40B4-BE49-F238E27FC236}">
                  <a16:creationId xmlns:a16="http://schemas.microsoft.com/office/drawing/2014/main" id="{7701337C-E2DA-46F3-8017-9AE202E866D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1" y="1179"/>
              <a:ext cx="198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62543" name="Line 89">
              <a:extLst>
                <a:ext uri="{FF2B5EF4-FFF2-40B4-BE49-F238E27FC236}">
                  <a16:creationId xmlns:a16="http://schemas.microsoft.com/office/drawing/2014/main" id="{3B1E018A-F0E0-4FFB-A53D-1205EF56ACD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1" y="912"/>
              <a:ext cx="0" cy="26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62544" name="Line 90">
              <a:extLst>
                <a:ext uri="{FF2B5EF4-FFF2-40B4-BE49-F238E27FC236}">
                  <a16:creationId xmlns:a16="http://schemas.microsoft.com/office/drawing/2014/main" id="{A2A54B34-4AD5-4DBB-BFF4-504A0DF1158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5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62545" name="Line 91">
              <a:extLst>
                <a:ext uri="{FF2B5EF4-FFF2-40B4-BE49-F238E27FC236}">
                  <a16:creationId xmlns:a16="http://schemas.microsoft.com/office/drawing/2014/main" id="{373D1730-38BF-4027-9940-83079B33E7F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88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62546" name="Line 92">
              <a:extLst>
                <a:ext uri="{FF2B5EF4-FFF2-40B4-BE49-F238E27FC236}">
                  <a16:creationId xmlns:a16="http://schemas.microsoft.com/office/drawing/2014/main" id="{9BF833CD-CEBB-4E54-BD91-9F9CD2D9944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72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62547" name="Line 93">
              <a:extLst>
                <a:ext uri="{FF2B5EF4-FFF2-40B4-BE49-F238E27FC236}">
                  <a16:creationId xmlns:a16="http://schemas.microsoft.com/office/drawing/2014/main" id="{2A5B0454-C9F7-427F-A484-48EAFFB52F3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57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62548" name="Line 94">
              <a:extLst>
                <a:ext uri="{FF2B5EF4-FFF2-40B4-BE49-F238E27FC236}">
                  <a16:creationId xmlns:a16="http://schemas.microsoft.com/office/drawing/2014/main" id="{5B3E41CC-E565-4115-94ED-89A8FC4A5EE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41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62549" name="Line 95">
              <a:extLst>
                <a:ext uri="{FF2B5EF4-FFF2-40B4-BE49-F238E27FC236}">
                  <a16:creationId xmlns:a16="http://schemas.microsoft.com/office/drawing/2014/main" id="{B5237A94-32E6-4147-836B-24C8EEAFDA2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4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62550" name="Line 96">
              <a:extLst>
                <a:ext uri="{FF2B5EF4-FFF2-40B4-BE49-F238E27FC236}">
                  <a16:creationId xmlns:a16="http://schemas.microsoft.com/office/drawing/2014/main" id="{8DD9A1A6-F073-4E1C-8FB9-E3A3FCFD82C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912"/>
              <a:ext cx="0" cy="26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</p:grpSp>
      <p:sp>
        <p:nvSpPr>
          <p:cNvPr id="232545" name="Oval 97">
            <a:extLst>
              <a:ext uri="{FF2B5EF4-FFF2-40B4-BE49-F238E27FC236}">
                <a16:creationId xmlns:a16="http://schemas.microsoft.com/office/drawing/2014/main" id="{94E5F44E-91E4-4E13-83D2-A93EE26500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5031" y="2097459"/>
            <a:ext cx="425450" cy="393700"/>
          </a:xfrm>
          <a:prstGeom prst="ellips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2546" name="Oval 98">
            <a:extLst>
              <a:ext uri="{FF2B5EF4-FFF2-40B4-BE49-F238E27FC236}">
                <a16:creationId xmlns:a16="http://schemas.microsoft.com/office/drawing/2014/main" id="{98A9F1CB-D8E4-4F52-AE7B-22559FFAFA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03344" y="2765797"/>
            <a:ext cx="425450" cy="393700"/>
          </a:xfrm>
          <a:prstGeom prst="ellips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232547" name="Group 99">
            <a:extLst>
              <a:ext uri="{FF2B5EF4-FFF2-40B4-BE49-F238E27FC236}">
                <a16:creationId xmlns:a16="http://schemas.microsoft.com/office/drawing/2014/main" id="{CC426BB5-FAE6-4318-9D55-A114F136777B}"/>
              </a:ext>
            </a:extLst>
          </p:cNvPr>
          <p:cNvGrpSpPr>
            <a:grpSpLocks/>
          </p:cNvGrpSpPr>
          <p:nvPr/>
        </p:nvGrpSpPr>
        <p:grpSpPr bwMode="auto">
          <a:xfrm>
            <a:off x="4976019" y="2089522"/>
            <a:ext cx="3154362" cy="423862"/>
            <a:chOff x="221" y="912"/>
            <a:chExt cx="1987" cy="267"/>
          </a:xfrm>
        </p:grpSpPr>
        <p:sp>
          <p:nvSpPr>
            <p:cNvPr id="62517" name="Rectangle 100">
              <a:extLst>
                <a:ext uri="{FF2B5EF4-FFF2-40B4-BE49-F238E27FC236}">
                  <a16:creationId xmlns:a16="http://schemas.microsoft.com/office/drawing/2014/main" id="{8BF4097E-40BD-4950-81DF-29B26D6C1F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4" y="912"/>
              <a:ext cx="284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altLang="en-US" sz="1800"/>
                <a:t>8</a:t>
              </a:r>
            </a:p>
          </p:txBody>
        </p:sp>
        <p:sp>
          <p:nvSpPr>
            <p:cNvPr id="62518" name="Rectangle 101">
              <a:extLst>
                <a:ext uri="{FF2B5EF4-FFF2-40B4-BE49-F238E27FC236}">
                  <a16:creationId xmlns:a16="http://schemas.microsoft.com/office/drawing/2014/main" id="{96FC0E16-F700-410E-87EF-B54A974DFD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41" y="912"/>
              <a:ext cx="283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altLang="en-US" sz="1800"/>
                <a:t>6</a:t>
              </a:r>
            </a:p>
          </p:txBody>
        </p:sp>
        <p:sp>
          <p:nvSpPr>
            <p:cNvPr id="62519" name="Rectangle 102">
              <a:extLst>
                <a:ext uri="{FF2B5EF4-FFF2-40B4-BE49-F238E27FC236}">
                  <a16:creationId xmlns:a16="http://schemas.microsoft.com/office/drawing/2014/main" id="{80E17722-75D8-40A9-B99C-A95092C981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7" y="912"/>
              <a:ext cx="284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altLang="en-US" sz="1800"/>
                <a:t>9</a:t>
              </a:r>
            </a:p>
          </p:txBody>
        </p:sp>
        <p:sp>
          <p:nvSpPr>
            <p:cNvPr id="62520" name="Rectangle 103">
              <a:extLst>
                <a:ext uri="{FF2B5EF4-FFF2-40B4-BE49-F238E27FC236}">
                  <a16:creationId xmlns:a16="http://schemas.microsoft.com/office/drawing/2014/main" id="{7FB6B8B0-20E0-4118-95EF-7246ECBBB0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2" y="912"/>
              <a:ext cx="285" cy="267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altLang="en-US" sz="1800"/>
                <a:t>4</a:t>
              </a:r>
            </a:p>
          </p:txBody>
        </p:sp>
        <p:sp>
          <p:nvSpPr>
            <p:cNvPr id="62521" name="Rectangle 104">
              <a:extLst>
                <a:ext uri="{FF2B5EF4-FFF2-40B4-BE49-F238E27FC236}">
                  <a16:creationId xmlns:a16="http://schemas.microsoft.com/office/drawing/2014/main" id="{31A73162-C85B-4733-B973-D5C660F47C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8" y="912"/>
              <a:ext cx="284" cy="267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altLang="en-US" sz="1800"/>
                <a:t>3</a:t>
              </a:r>
            </a:p>
          </p:txBody>
        </p:sp>
        <p:sp>
          <p:nvSpPr>
            <p:cNvPr id="62522" name="Rectangle 105">
              <a:extLst>
                <a:ext uri="{FF2B5EF4-FFF2-40B4-BE49-F238E27FC236}">
                  <a16:creationId xmlns:a16="http://schemas.microsoft.com/office/drawing/2014/main" id="{6CDA6FEF-1E1F-45C4-A748-2C98B1C6D0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5" y="912"/>
              <a:ext cx="283" cy="267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altLang="en-US" sz="1800"/>
                <a:t>2</a:t>
              </a:r>
            </a:p>
          </p:txBody>
        </p:sp>
        <p:sp>
          <p:nvSpPr>
            <p:cNvPr id="62523" name="Rectangle 106">
              <a:extLst>
                <a:ext uri="{FF2B5EF4-FFF2-40B4-BE49-F238E27FC236}">
                  <a16:creationId xmlns:a16="http://schemas.microsoft.com/office/drawing/2014/main" id="{430AA940-5120-4DF1-825C-ED81E9033F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" y="912"/>
              <a:ext cx="284" cy="267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altLang="en-US" sz="1800"/>
                <a:t>1</a:t>
              </a:r>
            </a:p>
          </p:txBody>
        </p:sp>
        <p:sp>
          <p:nvSpPr>
            <p:cNvPr id="62524" name="Line 107">
              <a:extLst>
                <a:ext uri="{FF2B5EF4-FFF2-40B4-BE49-F238E27FC236}">
                  <a16:creationId xmlns:a16="http://schemas.microsoft.com/office/drawing/2014/main" id="{D399B6BD-F3F5-466A-900F-971ED0C2617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1" y="912"/>
              <a:ext cx="198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62525" name="Line 108">
              <a:extLst>
                <a:ext uri="{FF2B5EF4-FFF2-40B4-BE49-F238E27FC236}">
                  <a16:creationId xmlns:a16="http://schemas.microsoft.com/office/drawing/2014/main" id="{75FDD0CD-D0D6-4A30-977C-B40DC9769CA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1" y="1179"/>
              <a:ext cx="198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62526" name="Line 109">
              <a:extLst>
                <a:ext uri="{FF2B5EF4-FFF2-40B4-BE49-F238E27FC236}">
                  <a16:creationId xmlns:a16="http://schemas.microsoft.com/office/drawing/2014/main" id="{0FDFB319-849D-4035-9DCF-50EDB3353D5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1" y="912"/>
              <a:ext cx="0" cy="26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62527" name="Line 110">
              <a:extLst>
                <a:ext uri="{FF2B5EF4-FFF2-40B4-BE49-F238E27FC236}">
                  <a16:creationId xmlns:a16="http://schemas.microsoft.com/office/drawing/2014/main" id="{AB5C5918-FA68-415C-B1E6-4A645DC6138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5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62528" name="Line 111">
              <a:extLst>
                <a:ext uri="{FF2B5EF4-FFF2-40B4-BE49-F238E27FC236}">
                  <a16:creationId xmlns:a16="http://schemas.microsoft.com/office/drawing/2014/main" id="{023BC73A-A4DB-482D-8D06-D898D6376B7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88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62529" name="Line 112">
              <a:extLst>
                <a:ext uri="{FF2B5EF4-FFF2-40B4-BE49-F238E27FC236}">
                  <a16:creationId xmlns:a16="http://schemas.microsoft.com/office/drawing/2014/main" id="{89FE0E0E-63B6-431F-B0F7-590399A6249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72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62530" name="Line 113">
              <a:extLst>
                <a:ext uri="{FF2B5EF4-FFF2-40B4-BE49-F238E27FC236}">
                  <a16:creationId xmlns:a16="http://schemas.microsoft.com/office/drawing/2014/main" id="{795B6275-1D25-48FD-9E4D-0B47C86C5B7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57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62531" name="Line 114">
              <a:extLst>
                <a:ext uri="{FF2B5EF4-FFF2-40B4-BE49-F238E27FC236}">
                  <a16:creationId xmlns:a16="http://schemas.microsoft.com/office/drawing/2014/main" id="{3C767698-7436-4B10-8B6A-D90FC012A35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41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62532" name="Line 115">
              <a:extLst>
                <a:ext uri="{FF2B5EF4-FFF2-40B4-BE49-F238E27FC236}">
                  <a16:creationId xmlns:a16="http://schemas.microsoft.com/office/drawing/2014/main" id="{68E274E8-4F89-46AC-AC15-50CBCE9E3A4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4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62533" name="Line 116">
              <a:extLst>
                <a:ext uri="{FF2B5EF4-FFF2-40B4-BE49-F238E27FC236}">
                  <a16:creationId xmlns:a16="http://schemas.microsoft.com/office/drawing/2014/main" id="{7D2AE601-9C89-4B1D-9527-E0328F06363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912"/>
              <a:ext cx="0" cy="26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</p:grpSp>
      <p:grpSp>
        <p:nvGrpSpPr>
          <p:cNvPr id="232565" name="Group 117">
            <a:extLst>
              <a:ext uri="{FF2B5EF4-FFF2-40B4-BE49-F238E27FC236}">
                <a16:creationId xmlns:a16="http://schemas.microsoft.com/office/drawing/2014/main" id="{46ABA2FE-139B-4B9C-9FAB-C4A184150182}"/>
              </a:ext>
            </a:extLst>
          </p:cNvPr>
          <p:cNvGrpSpPr>
            <a:grpSpLocks/>
          </p:cNvGrpSpPr>
          <p:nvPr/>
        </p:nvGrpSpPr>
        <p:grpSpPr bwMode="auto">
          <a:xfrm>
            <a:off x="4976019" y="3403972"/>
            <a:ext cx="3154362" cy="423862"/>
            <a:chOff x="221" y="912"/>
            <a:chExt cx="1987" cy="267"/>
          </a:xfrm>
        </p:grpSpPr>
        <p:sp>
          <p:nvSpPr>
            <p:cNvPr id="62500" name="Rectangle 118">
              <a:extLst>
                <a:ext uri="{FF2B5EF4-FFF2-40B4-BE49-F238E27FC236}">
                  <a16:creationId xmlns:a16="http://schemas.microsoft.com/office/drawing/2014/main" id="{1EF735CD-E630-4F06-849D-E2C7431D95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4" y="912"/>
              <a:ext cx="284" cy="2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altLang="en-US" sz="1800"/>
                <a:t>9</a:t>
              </a:r>
            </a:p>
          </p:txBody>
        </p:sp>
        <p:sp>
          <p:nvSpPr>
            <p:cNvPr id="62501" name="Rectangle 119">
              <a:extLst>
                <a:ext uri="{FF2B5EF4-FFF2-40B4-BE49-F238E27FC236}">
                  <a16:creationId xmlns:a16="http://schemas.microsoft.com/office/drawing/2014/main" id="{2C7508FC-6857-46B7-B82D-907467AFBB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41" y="912"/>
              <a:ext cx="283" cy="267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altLang="en-US" sz="1800"/>
                <a:t>8</a:t>
              </a:r>
            </a:p>
          </p:txBody>
        </p:sp>
        <p:sp>
          <p:nvSpPr>
            <p:cNvPr id="62502" name="Rectangle 120">
              <a:extLst>
                <a:ext uri="{FF2B5EF4-FFF2-40B4-BE49-F238E27FC236}">
                  <a16:creationId xmlns:a16="http://schemas.microsoft.com/office/drawing/2014/main" id="{B6B079C1-2D9C-4DB7-8ECA-F7D0A565CE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7" y="912"/>
              <a:ext cx="284" cy="267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altLang="en-US" sz="1800"/>
                <a:t>6</a:t>
              </a:r>
            </a:p>
          </p:txBody>
        </p:sp>
        <p:sp>
          <p:nvSpPr>
            <p:cNvPr id="62503" name="Rectangle 121">
              <a:extLst>
                <a:ext uri="{FF2B5EF4-FFF2-40B4-BE49-F238E27FC236}">
                  <a16:creationId xmlns:a16="http://schemas.microsoft.com/office/drawing/2014/main" id="{DC5C0C6B-9DE1-4332-8529-E2B11C0159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2" y="912"/>
              <a:ext cx="285" cy="267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altLang="en-US" sz="1800"/>
                <a:t>4</a:t>
              </a:r>
            </a:p>
          </p:txBody>
        </p:sp>
        <p:sp>
          <p:nvSpPr>
            <p:cNvPr id="62504" name="Rectangle 122">
              <a:extLst>
                <a:ext uri="{FF2B5EF4-FFF2-40B4-BE49-F238E27FC236}">
                  <a16:creationId xmlns:a16="http://schemas.microsoft.com/office/drawing/2014/main" id="{53EB8170-CDA4-4A61-90C3-F8F1ADBB20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8" y="912"/>
              <a:ext cx="284" cy="267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altLang="en-US" sz="1800"/>
                <a:t>3</a:t>
              </a:r>
            </a:p>
          </p:txBody>
        </p:sp>
        <p:sp>
          <p:nvSpPr>
            <p:cNvPr id="62505" name="Rectangle 123">
              <a:extLst>
                <a:ext uri="{FF2B5EF4-FFF2-40B4-BE49-F238E27FC236}">
                  <a16:creationId xmlns:a16="http://schemas.microsoft.com/office/drawing/2014/main" id="{A8D38572-9B06-4921-9C12-DBF8154F90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5" y="912"/>
              <a:ext cx="283" cy="267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altLang="en-US" sz="1800"/>
                <a:t>2</a:t>
              </a:r>
            </a:p>
          </p:txBody>
        </p:sp>
        <p:sp>
          <p:nvSpPr>
            <p:cNvPr id="62506" name="Rectangle 124">
              <a:extLst>
                <a:ext uri="{FF2B5EF4-FFF2-40B4-BE49-F238E27FC236}">
                  <a16:creationId xmlns:a16="http://schemas.microsoft.com/office/drawing/2014/main" id="{D5E820E5-6755-40B3-820B-0499C8E526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" y="912"/>
              <a:ext cx="284" cy="267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altLang="en-US" sz="1800"/>
                <a:t>1</a:t>
              </a:r>
            </a:p>
          </p:txBody>
        </p:sp>
        <p:sp>
          <p:nvSpPr>
            <p:cNvPr id="62507" name="Line 125">
              <a:extLst>
                <a:ext uri="{FF2B5EF4-FFF2-40B4-BE49-F238E27FC236}">
                  <a16:creationId xmlns:a16="http://schemas.microsoft.com/office/drawing/2014/main" id="{2614BBCF-96C1-4FFB-9647-2D5D204B508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1" y="912"/>
              <a:ext cx="198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62508" name="Line 126">
              <a:extLst>
                <a:ext uri="{FF2B5EF4-FFF2-40B4-BE49-F238E27FC236}">
                  <a16:creationId xmlns:a16="http://schemas.microsoft.com/office/drawing/2014/main" id="{3865F06D-75CF-4521-AD1F-20E06F9A71D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1" y="1179"/>
              <a:ext cx="198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62509" name="Line 127">
              <a:extLst>
                <a:ext uri="{FF2B5EF4-FFF2-40B4-BE49-F238E27FC236}">
                  <a16:creationId xmlns:a16="http://schemas.microsoft.com/office/drawing/2014/main" id="{16C508C4-9179-4FFC-BE00-E41390B6BA3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1" y="912"/>
              <a:ext cx="0" cy="26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62510" name="Line 128">
              <a:extLst>
                <a:ext uri="{FF2B5EF4-FFF2-40B4-BE49-F238E27FC236}">
                  <a16:creationId xmlns:a16="http://schemas.microsoft.com/office/drawing/2014/main" id="{FF6ED04C-0679-4F85-A04E-E973B5979BE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5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62511" name="Line 129">
              <a:extLst>
                <a:ext uri="{FF2B5EF4-FFF2-40B4-BE49-F238E27FC236}">
                  <a16:creationId xmlns:a16="http://schemas.microsoft.com/office/drawing/2014/main" id="{D4874E28-EEBE-4C9D-9659-95F59163377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88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62512" name="Line 130">
              <a:extLst>
                <a:ext uri="{FF2B5EF4-FFF2-40B4-BE49-F238E27FC236}">
                  <a16:creationId xmlns:a16="http://schemas.microsoft.com/office/drawing/2014/main" id="{D7A258F9-670E-40CA-8A7F-074531CF350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72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62513" name="Line 131">
              <a:extLst>
                <a:ext uri="{FF2B5EF4-FFF2-40B4-BE49-F238E27FC236}">
                  <a16:creationId xmlns:a16="http://schemas.microsoft.com/office/drawing/2014/main" id="{5A495C4D-5785-4D68-A0F8-667EFA4099C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57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62514" name="Line 132">
              <a:extLst>
                <a:ext uri="{FF2B5EF4-FFF2-40B4-BE49-F238E27FC236}">
                  <a16:creationId xmlns:a16="http://schemas.microsoft.com/office/drawing/2014/main" id="{FF7684FB-C447-4551-8771-9277D73ED9B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41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62515" name="Line 133">
              <a:extLst>
                <a:ext uri="{FF2B5EF4-FFF2-40B4-BE49-F238E27FC236}">
                  <a16:creationId xmlns:a16="http://schemas.microsoft.com/office/drawing/2014/main" id="{388B0B92-595C-4285-9B11-4327A7D20AC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4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62516" name="Line 134">
              <a:extLst>
                <a:ext uri="{FF2B5EF4-FFF2-40B4-BE49-F238E27FC236}">
                  <a16:creationId xmlns:a16="http://schemas.microsoft.com/office/drawing/2014/main" id="{B69CD650-01C0-483B-B8B5-D70E68B1DB8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912"/>
              <a:ext cx="0" cy="26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</p:grpSp>
      <p:sp>
        <p:nvSpPr>
          <p:cNvPr id="232583" name="Oval 135">
            <a:extLst>
              <a:ext uri="{FF2B5EF4-FFF2-40B4-BE49-F238E27FC236}">
                <a16:creationId xmlns:a16="http://schemas.microsoft.com/office/drawing/2014/main" id="{BB95FC14-F762-4784-AB1D-5A8C5940CC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89056" y="3416672"/>
            <a:ext cx="425450" cy="393700"/>
          </a:xfrm>
          <a:prstGeom prst="ellips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232584" name="Group 136">
            <a:extLst>
              <a:ext uri="{FF2B5EF4-FFF2-40B4-BE49-F238E27FC236}">
                <a16:creationId xmlns:a16="http://schemas.microsoft.com/office/drawing/2014/main" id="{72422ECB-6EB6-4CE1-914E-6FCE05C595C7}"/>
              </a:ext>
            </a:extLst>
          </p:cNvPr>
          <p:cNvGrpSpPr>
            <a:grpSpLocks/>
          </p:cNvGrpSpPr>
          <p:nvPr/>
        </p:nvGrpSpPr>
        <p:grpSpPr bwMode="auto">
          <a:xfrm>
            <a:off x="4976019" y="4077072"/>
            <a:ext cx="3154362" cy="423862"/>
            <a:chOff x="221" y="912"/>
            <a:chExt cx="1987" cy="267"/>
          </a:xfrm>
        </p:grpSpPr>
        <p:sp>
          <p:nvSpPr>
            <p:cNvPr id="62483" name="Rectangle 137">
              <a:extLst>
                <a:ext uri="{FF2B5EF4-FFF2-40B4-BE49-F238E27FC236}">
                  <a16:creationId xmlns:a16="http://schemas.microsoft.com/office/drawing/2014/main" id="{8B29EB4A-420E-489E-90F0-2032D3B2A9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4" y="912"/>
              <a:ext cx="284" cy="267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altLang="en-US" sz="1800"/>
                <a:t>9</a:t>
              </a:r>
            </a:p>
          </p:txBody>
        </p:sp>
        <p:sp>
          <p:nvSpPr>
            <p:cNvPr id="62484" name="Rectangle 138">
              <a:extLst>
                <a:ext uri="{FF2B5EF4-FFF2-40B4-BE49-F238E27FC236}">
                  <a16:creationId xmlns:a16="http://schemas.microsoft.com/office/drawing/2014/main" id="{1523A678-E00C-4C04-9252-4A201CDA84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41" y="912"/>
              <a:ext cx="283" cy="267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altLang="en-US" sz="1800"/>
                <a:t>8</a:t>
              </a:r>
            </a:p>
          </p:txBody>
        </p:sp>
        <p:sp>
          <p:nvSpPr>
            <p:cNvPr id="62485" name="Rectangle 139">
              <a:extLst>
                <a:ext uri="{FF2B5EF4-FFF2-40B4-BE49-F238E27FC236}">
                  <a16:creationId xmlns:a16="http://schemas.microsoft.com/office/drawing/2014/main" id="{C05D22B9-A34B-4DF6-BF68-267E12E086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7" y="912"/>
              <a:ext cx="284" cy="267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altLang="en-US" sz="1800"/>
                <a:t>6</a:t>
              </a:r>
            </a:p>
          </p:txBody>
        </p:sp>
        <p:sp>
          <p:nvSpPr>
            <p:cNvPr id="62486" name="Rectangle 140">
              <a:extLst>
                <a:ext uri="{FF2B5EF4-FFF2-40B4-BE49-F238E27FC236}">
                  <a16:creationId xmlns:a16="http://schemas.microsoft.com/office/drawing/2014/main" id="{11FA0FA4-D3EA-4054-8361-69FFF46E2B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2" y="912"/>
              <a:ext cx="285" cy="267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altLang="en-US" sz="1800"/>
                <a:t>4</a:t>
              </a:r>
            </a:p>
          </p:txBody>
        </p:sp>
        <p:sp>
          <p:nvSpPr>
            <p:cNvPr id="62487" name="Rectangle 141">
              <a:extLst>
                <a:ext uri="{FF2B5EF4-FFF2-40B4-BE49-F238E27FC236}">
                  <a16:creationId xmlns:a16="http://schemas.microsoft.com/office/drawing/2014/main" id="{20E8E026-D966-4FEF-A850-75EC60336A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8" y="912"/>
              <a:ext cx="284" cy="267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altLang="en-US" sz="1800"/>
                <a:t>3</a:t>
              </a:r>
            </a:p>
          </p:txBody>
        </p:sp>
        <p:sp>
          <p:nvSpPr>
            <p:cNvPr id="62488" name="Rectangle 142">
              <a:extLst>
                <a:ext uri="{FF2B5EF4-FFF2-40B4-BE49-F238E27FC236}">
                  <a16:creationId xmlns:a16="http://schemas.microsoft.com/office/drawing/2014/main" id="{C873B11B-D6AD-40B5-8C2B-198DDA0756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5" y="912"/>
              <a:ext cx="283" cy="267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altLang="en-US" sz="1800"/>
                <a:t>2</a:t>
              </a:r>
            </a:p>
          </p:txBody>
        </p:sp>
        <p:sp>
          <p:nvSpPr>
            <p:cNvPr id="62489" name="Rectangle 143">
              <a:extLst>
                <a:ext uri="{FF2B5EF4-FFF2-40B4-BE49-F238E27FC236}">
                  <a16:creationId xmlns:a16="http://schemas.microsoft.com/office/drawing/2014/main" id="{51569B5B-0B58-4945-AB75-B6C9E2332B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" y="912"/>
              <a:ext cx="284" cy="267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>
              <a:lvl1pPr>
                <a:spcBef>
                  <a:spcPct val="20000"/>
                </a:spcBef>
                <a:buChar char="•"/>
                <a:defRPr sz="2800">
                  <a:solidFill>
                    <a:schemeClr val="accent2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accent2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FontTx/>
                <a:buNone/>
              </a:pPr>
              <a:r>
                <a:rPr lang="en-US" altLang="en-US" sz="1800"/>
                <a:t>1</a:t>
              </a:r>
            </a:p>
          </p:txBody>
        </p:sp>
        <p:sp>
          <p:nvSpPr>
            <p:cNvPr id="62490" name="Line 144">
              <a:extLst>
                <a:ext uri="{FF2B5EF4-FFF2-40B4-BE49-F238E27FC236}">
                  <a16:creationId xmlns:a16="http://schemas.microsoft.com/office/drawing/2014/main" id="{D92FEE6E-768D-4421-ADB4-718410E4DFF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1" y="912"/>
              <a:ext cx="198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62491" name="Line 145">
              <a:extLst>
                <a:ext uri="{FF2B5EF4-FFF2-40B4-BE49-F238E27FC236}">
                  <a16:creationId xmlns:a16="http://schemas.microsoft.com/office/drawing/2014/main" id="{023B1F8B-4D0E-4A4A-ABE0-E29C5BEC7CC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1" y="1179"/>
              <a:ext cx="198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62492" name="Line 146">
              <a:extLst>
                <a:ext uri="{FF2B5EF4-FFF2-40B4-BE49-F238E27FC236}">
                  <a16:creationId xmlns:a16="http://schemas.microsoft.com/office/drawing/2014/main" id="{E0096E52-C8B3-461D-BBBE-2944A571797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1" y="912"/>
              <a:ext cx="0" cy="26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62493" name="Line 147">
              <a:extLst>
                <a:ext uri="{FF2B5EF4-FFF2-40B4-BE49-F238E27FC236}">
                  <a16:creationId xmlns:a16="http://schemas.microsoft.com/office/drawing/2014/main" id="{62B8B155-3384-4EEC-A7D0-E9306BA687D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5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62494" name="Line 148">
              <a:extLst>
                <a:ext uri="{FF2B5EF4-FFF2-40B4-BE49-F238E27FC236}">
                  <a16:creationId xmlns:a16="http://schemas.microsoft.com/office/drawing/2014/main" id="{031610F5-6E14-4AA9-9BC5-E1930921B22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88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62495" name="Line 149">
              <a:extLst>
                <a:ext uri="{FF2B5EF4-FFF2-40B4-BE49-F238E27FC236}">
                  <a16:creationId xmlns:a16="http://schemas.microsoft.com/office/drawing/2014/main" id="{3E512E9A-3B7E-4B41-919D-7DD56BCE889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72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62496" name="Line 150">
              <a:extLst>
                <a:ext uri="{FF2B5EF4-FFF2-40B4-BE49-F238E27FC236}">
                  <a16:creationId xmlns:a16="http://schemas.microsoft.com/office/drawing/2014/main" id="{02716D0D-028F-46BD-8414-4B2BDD6B03D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57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62497" name="Line 151">
              <a:extLst>
                <a:ext uri="{FF2B5EF4-FFF2-40B4-BE49-F238E27FC236}">
                  <a16:creationId xmlns:a16="http://schemas.microsoft.com/office/drawing/2014/main" id="{248802D3-DB0B-4307-8DE8-6E85A225A57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41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62498" name="Line 152">
              <a:extLst>
                <a:ext uri="{FF2B5EF4-FFF2-40B4-BE49-F238E27FC236}">
                  <a16:creationId xmlns:a16="http://schemas.microsoft.com/office/drawing/2014/main" id="{1F511380-24DF-4794-BB35-51758E03290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4" y="912"/>
              <a:ext cx="0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  <p:sp>
          <p:nvSpPr>
            <p:cNvPr id="62499" name="Line 153">
              <a:extLst>
                <a:ext uri="{FF2B5EF4-FFF2-40B4-BE49-F238E27FC236}">
                  <a16:creationId xmlns:a16="http://schemas.microsoft.com/office/drawing/2014/main" id="{48A16BAE-7506-4189-9073-DAB9069F1A8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912"/>
              <a:ext cx="0" cy="26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b" anchorCtr="1"/>
            <a:lstStyle/>
            <a:p>
              <a:endParaRPr lang="en-US"/>
            </a:p>
          </p:txBody>
        </p:sp>
      </p:grp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85E7FB3-1CE5-4DEB-9BB1-E412396C9EF2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2D56362F-61FB-4A14-B4BE-32C8F44037BA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230C8-99C1-4B92-9E9C-36C20A3497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Selection Sort</a:t>
            </a:r>
            <a:endParaRPr lang="en-US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E54082C4-D587-4E99-AC1C-E20140361E2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79512" y="1268573"/>
            <a:ext cx="8856984" cy="4965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selection_sort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(int</a:t>
            </a: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[], int</a:t>
            </a: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n) { </a:t>
            </a:r>
            <a:endParaRPr kumimoji="0" lang="en-US" altLang="en-US" sz="11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int</a:t>
            </a: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j, 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min_idx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endParaRPr kumimoji="0" lang="en-US" altLang="en-US" sz="4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One by one move boundary of unsorted subarray </a:t>
            </a:r>
            <a:endParaRPr kumimoji="0" lang="en-US" altLang="en-US" sz="1100" b="1" i="0" u="none" strike="noStrike" cap="none" normalizeH="0" baseline="0" dirty="0">
              <a:ln>
                <a:noFill/>
              </a:ln>
              <a:solidFill>
                <a:srgbClr val="00B05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for</a:t>
            </a: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&lt; n - 1; 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++) { </a:t>
            </a:r>
            <a:endParaRPr kumimoji="0" lang="en-US" altLang="en-US" sz="4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    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Find the minimum element in unsorted array </a:t>
            </a:r>
            <a:endParaRPr kumimoji="0" lang="en-US" altLang="en-US" sz="1100" b="1" i="0" u="none" strike="noStrike" cap="none" normalizeH="0" baseline="0" dirty="0">
              <a:ln>
                <a:noFill/>
              </a:ln>
              <a:solidFill>
                <a:srgbClr val="00B05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    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min_idx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endParaRPr kumimoji="0" lang="en-US" altLang="en-US" sz="11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    for</a:t>
            </a: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(j = 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+ 1; j &lt; n; 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j++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 { </a:t>
            </a:r>
            <a:endParaRPr kumimoji="0" lang="en-US" altLang="en-US" sz="11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        if</a:t>
            </a: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[j] &lt; 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min_idx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]) </a:t>
            </a:r>
            <a:endParaRPr kumimoji="0" lang="en-US" altLang="en-US" sz="11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            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min_idx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j; </a:t>
            </a:r>
            <a:endParaRPr kumimoji="0" lang="en-US" altLang="en-US" sz="11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    } </a:t>
            </a:r>
            <a:endParaRPr kumimoji="0" lang="en-US" altLang="en-US" sz="4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    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Swap the found minimum element with the first element </a:t>
            </a:r>
            <a:endParaRPr kumimoji="0" lang="en-US" altLang="en-US" sz="1100" b="1" i="0" u="none" strike="noStrike" cap="none" normalizeH="0" baseline="0" dirty="0">
              <a:ln>
                <a:noFill/>
              </a:ln>
              <a:solidFill>
                <a:srgbClr val="00B05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    if</a:t>
            </a: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min_idx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!= 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endParaRPr kumimoji="0" lang="en-US" altLang="en-US" sz="11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        swap(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min_idx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], 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]); </a:t>
            </a:r>
            <a:endParaRPr kumimoji="0" lang="en-US" altLang="en-US" sz="11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} </a:t>
            </a:r>
            <a:endParaRPr kumimoji="0" lang="en-US" altLang="en-US" sz="11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endParaRPr kumimoji="0" lang="en-US" altLang="en-US" sz="4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93F84E-A81C-4FDD-9721-988D2D3EDB1F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2D56362F-61FB-4A14-B4BE-32C8F44037BA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4442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F0792A-11F6-411D-A563-2BA0C424BC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Bubble sort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E34E3EB-358E-4BC3-9831-11925DB0B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595" y="1412776"/>
            <a:ext cx="7062809" cy="4547636"/>
          </a:xfrm>
          <a:prstGeom prst="rect">
            <a:avLst/>
          </a:prstGeom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50F065-7DB2-4697-B54E-1CA4C94FC877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7731E9A9-0886-4B8D-9BF5-0B739AACBD91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55420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Pct val="65000"/>
              <a:buFontTx/>
              <a:buNone/>
            </a:pPr>
            <a:fld id="{24BB72E3-7A72-468B-8170-D3DF4DCB9A11}" type="slidenum">
              <a:rPr lang="en-US" sz="1200">
                <a:ea typeface="MS PGothic" pitchFamily="34" charset="-128"/>
              </a:rPr>
              <a:pPr algn="r">
                <a:spcBef>
                  <a:spcPct val="0"/>
                </a:spcBef>
                <a:buClrTx/>
                <a:buSzPct val="65000"/>
                <a:buFontTx/>
                <a:buNone/>
              </a:pPr>
              <a:t>26</a:t>
            </a:fld>
            <a:endParaRPr lang="en-US" sz="1200">
              <a:ea typeface="MS PGothic" pitchFamily="34" charset="-128"/>
            </a:endParaRP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4351223" y="3173306"/>
            <a:ext cx="3960440" cy="47923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 rtl="1">
              <a:spcBef>
                <a:spcPts val="1563"/>
              </a:spcBef>
              <a:buClrTx/>
              <a:buSzPct val="65000"/>
              <a:buFontTx/>
              <a:buNone/>
            </a:pPr>
            <a:r>
              <a:rPr lang="ar-SA" sz="2500" dirty="0">
                <a:cs typeface="B Nazanin" pitchFamily="2" charset="-78"/>
              </a:rPr>
              <a:t>تابع مرتب‌سازي مجموعه اعداد صحيح</a:t>
            </a:r>
            <a:endParaRPr lang="en-US" sz="2500" dirty="0">
              <a:cs typeface="B Nazanin" pitchFamily="2" charset="-7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37F0CE-35A6-44CD-AA4D-5E409DFDC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Sorting an array: Bubble sort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48BF55-578C-4476-B198-3471930073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052736"/>
            <a:ext cx="8640960" cy="5256584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array_swap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(int a[], int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, int j){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 int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tmp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tmp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= a[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 a[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] = a[j];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 a[j] =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tmp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4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24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bubble_sort</a:t>
            </a:r>
            <a:r>
              <a:rPr lang="en-US" sz="24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(int a[], int size){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4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	int </a:t>
            </a:r>
            <a:r>
              <a:rPr lang="en-US" sz="24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, j;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4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	for(</a:t>
            </a:r>
            <a:r>
              <a:rPr lang="en-US" sz="24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24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&lt; size - 1; </a:t>
            </a:r>
            <a:r>
              <a:rPr lang="en-US" sz="24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++)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4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		for(j = </a:t>
            </a:r>
            <a:r>
              <a:rPr lang="en-US" sz="24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 + 1; j &lt; size; </a:t>
            </a:r>
            <a:r>
              <a:rPr lang="en-US" sz="24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j++</a:t>
            </a:r>
            <a:r>
              <a:rPr lang="en-US" sz="24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4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			if(a[</a:t>
            </a:r>
            <a:r>
              <a:rPr lang="en-US" sz="24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] &lt; a[j])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4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				</a:t>
            </a:r>
            <a:r>
              <a:rPr lang="en-US" sz="24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array_swap</a:t>
            </a:r>
            <a:r>
              <a:rPr lang="en-US" sz="24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(a, </a:t>
            </a:r>
            <a:r>
              <a:rPr lang="en-US" sz="24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, j);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4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endParaRPr lang="en-US" sz="24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Pct val="65000"/>
              <a:buFontTx/>
              <a:buNone/>
            </a:pPr>
            <a:fld id="{D2F7C551-8DB6-488E-9732-3CB07F406EA2}" type="slidenum">
              <a:rPr lang="en-US" sz="1200">
                <a:ea typeface="MS PGothic" pitchFamily="34" charset="-128"/>
              </a:rPr>
              <a:pPr algn="r">
                <a:spcBef>
                  <a:spcPct val="0"/>
                </a:spcBef>
                <a:buClrTx/>
                <a:buSzPct val="65000"/>
                <a:buFontTx/>
                <a:buNone/>
              </a:pPr>
              <a:t>27</a:t>
            </a:fld>
            <a:endParaRPr lang="en-US" sz="1200">
              <a:ea typeface="MS PGothic" pitchFamily="34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572000" y="4581128"/>
            <a:ext cx="3888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00B050"/>
                </a:solidFill>
              </a:rPr>
              <a:t>// Call print in </a:t>
            </a:r>
            <a:r>
              <a:rPr lang="en-US" sz="1800" dirty="0" err="1">
                <a:solidFill>
                  <a:srgbClr val="00B050"/>
                </a:solidFill>
              </a:rPr>
              <a:t>bubble_sort</a:t>
            </a:r>
            <a:r>
              <a:rPr lang="en-US" sz="1800" dirty="0">
                <a:solidFill>
                  <a:srgbClr val="00B050"/>
                </a:solidFill>
              </a:rPr>
              <a:t> to show //progress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7E15D09-7721-4AAA-9EF3-03FDD86447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Sorting an array: Bubble sort (Cont’d)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DF76F1-CB79-46C9-86F7-7E9AA30441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052736"/>
            <a:ext cx="8496944" cy="5184576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void print(int a[], int size){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int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for(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&lt; size;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++)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("%d ", a[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]);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("\n");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int main(void){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int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[] = {1, 7, 3, 7, 11, 0};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int size =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 /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[0]);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("Before sort: ");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print(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size);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bubble_sort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size);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("After sort: ");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print(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size);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  return 0;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endParaRPr lang="en-US" sz="2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>
            <a:extLst>
              <a:ext uri="{FF2B5EF4-FFF2-40B4-BE49-F238E27FC236}">
                <a16:creationId xmlns:a16="http://schemas.microsoft.com/office/drawing/2014/main" id="{4CEA1F9B-3B23-4081-88C6-2A977EEB4C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Exercise: Insertion Sort</a:t>
            </a:r>
          </a:p>
        </p:txBody>
      </p:sp>
      <p:pic>
        <p:nvPicPr>
          <p:cNvPr id="27652" name="Picture 4">
            <a:extLst>
              <a:ext uri="{FF2B5EF4-FFF2-40B4-BE49-F238E27FC236}">
                <a16:creationId xmlns:a16="http://schemas.microsoft.com/office/drawing/2014/main" id="{FE19CD83-D3DE-4CA0-AD76-E933A07193B5}"/>
              </a:ext>
            </a:extLst>
          </p:cNvPr>
          <p:cNvPicPr>
            <a:picLocks noGrp="1" noChangeAspect="1" noChangeArrowheads="1"/>
          </p:cNvPicPr>
          <p:nvPr>
            <p:ph type="body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8" t="4437" r="5267" b="9506"/>
          <a:stretch>
            <a:fillRect/>
          </a:stretch>
        </p:blipFill>
        <p:spPr>
          <a:xfrm>
            <a:off x="501650" y="1552575"/>
            <a:ext cx="5068888" cy="4641850"/>
          </a:xfrm>
          <a:noFill/>
        </p:spPr>
      </p:pic>
      <p:graphicFrame>
        <p:nvGraphicFramePr>
          <p:cNvPr id="279557" name="Object 5">
            <a:extLst>
              <a:ext uri="{FF2B5EF4-FFF2-40B4-BE49-F238E27FC236}">
                <a16:creationId xmlns:a16="http://schemas.microsoft.com/office/drawing/2014/main" id="{5F0D5960-7C06-4C14-BC64-B9DDD954EB2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683250" y="1290638"/>
          <a:ext cx="1989138" cy="865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72" name="Paint Shop Pro Image" r:id="rId5" imgW="2526829" imgH="1395500" progId="PaintShopPro">
                  <p:embed/>
                </p:oleObj>
              </mc:Choice>
              <mc:Fallback>
                <p:oleObj name="Paint Shop Pro Image" r:id="rId5" imgW="2526829" imgH="1395500" progId="PaintShopPro">
                  <p:embed/>
                  <p:pic>
                    <p:nvPicPr>
                      <p:cNvPr id="279557" name="Object 5">
                        <a:extLst>
                          <a:ext uri="{FF2B5EF4-FFF2-40B4-BE49-F238E27FC236}">
                            <a16:creationId xmlns:a16="http://schemas.microsoft.com/office/drawing/2014/main" id="{5F0D5960-7C06-4C14-BC64-B9DDD954EB2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83250" y="1290638"/>
                        <a:ext cx="1989138" cy="865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9558" name="Object 6">
            <a:extLst>
              <a:ext uri="{FF2B5EF4-FFF2-40B4-BE49-F238E27FC236}">
                <a16:creationId xmlns:a16="http://schemas.microsoft.com/office/drawing/2014/main" id="{3AD99A77-D654-4D6E-8CE0-C246D7D185C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637213" y="2127250"/>
          <a:ext cx="2108200" cy="912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73" name="Paint Shop Pro Image" r:id="rId7" imgW="2575610" imgH="1385741" progId="PaintShopPro">
                  <p:embed/>
                </p:oleObj>
              </mc:Choice>
              <mc:Fallback>
                <p:oleObj name="Paint Shop Pro Image" r:id="rId7" imgW="2575610" imgH="1385741" progId="PaintShopPro">
                  <p:embed/>
                  <p:pic>
                    <p:nvPicPr>
                      <p:cNvPr id="279558" name="Object 6">
                        <a:extLst>
                          <a:ext uri="{FF2B5EF4-FFF2-40B4-BE49-F238E27FC236}">
                            <a16:creationId xmlns:a16="http://schemas.microsoft.com/office/drawing/2014/main" id="{3AD99A77-D654-4D6E-8CE0-C246D7D185C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7213" y="2127250"/>
                        <a:ext cx="2108200" cy="912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9559" name="Object 7">
            <a:extLst>
              <a:ext uri="{FF2B5EF4-FFF2-40B4-BE49-F238E27FC236}">
                <a16:creationId xmlns:a16="http://schemas.microsoft.com/office/drawing/2014/main" id="{F653D93A-6E58-42FE-AC4E-4B122199BA9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557838" y="3032125"/>
          <a:ext cx="2138362" cy="974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74" name="Paint Shop Pro Image" r:id="rId9" imgW="2526829" imgH="1414634" progId="PaintShopPro">
                  <p:embed/>
                </p:oleObj>
              </mc:Choice>
              <mc:Fallback>
                <p:oleObj name="Paint Shop Pro Image" r:id="rId9" imgW="2526829" imgH="1414634" progId="PaintShopPro">
                  <p:embed/>
                  <p:pic>
                    <p:nvPicPr>
                      <p:cNvPr id="279559" name="Object 7">
                        <a:extLst>
                          <a:ext uri="{FF2B5EF4-FFF2-40B4-BE49-F238E27FC236}">
                            <a16:creationId xmlns:a16="http://schemas.microsoft.com/office/drawing/2014/main" id="{F653D93A-6E58-42FE-AC4E-4B122199BA9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57838" y="3032125"/>
                        <a:ext cx="2138362" cy="974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9560" name="Object 8">
            <a:extLst>
              <a:ext uri="{FF2B5EF4-FFF2-40B4-BE49-F238E27FC236}">
                <a16:creationId xmlns:a16="http://schemas.microsoft.com/office/drawing/2014/main" id="{F60CDCA6-56BE-4FC2-9349-D9183DD4378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526088" y="3976688"/>
          <a:ext cx="2271712" cy="91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75" name="Paint Shop Pro Image" r:id="rId11" imgW="2712195" imgH="1453659" progId="PaintShopPro">
                  <p:embed/>
                </p:oleObj>
              </mc:Choice>
              <mc:Fallback>
                <p:oleObj name="Paint Shop Pro Image" r:id="rId11" imgW="2712195" imgH="1453659" progId="PaintShopPro">
                  <p:embed/>
                  <p:pic>
                    <p:nvPicPr>
                      <p:cNvPr id="279560" name="Object 8">
                        <a:extLst>
                          <a:ext uri="{FF2B5EF4-FFF2-40B4-BE49-F238E27FC236}">
                            <a16:creationId xmlns:a16="http://schemas.microsoft.com/office/drawing/2014/main" id="{F60CDCA6-56BE-4FC2-9349-D9183DD4378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26088" y="3976688"/>
                        <a:ext cx="2271712" cy="917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9561" name="Object 9">
            <a:extLst>
              <a:ext uri="{FF2B5EF4-FFF2-40B4-BE49-F238E27FC236}">
                <a16:creationId xmlns:a16="http://schemas.microsoft.com/office/drawing/2014/main" id="{F3D49B12-6A2A-4F63-B9A9-80E26E4DCC3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603875" y="4879975"/>
          <a:ext cx="2108200" cy="9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76" name="Paint Shop Pro Image" r:id="rId13" imgW="2546341" imgH="1424390" progId="PaintShopPro">
                  <p:embed/>
                </p:oleObj>
              </mc:Choice>
              <mc:Fallback>
                <p:oleObj name="Paint Shop Pro Image" r:id="rId13" imgW="2546341" imgH="1424390" progId="PaintShopPro">
                  <p:embed/>
                  <p:pic>
                    <p:nvPicPr>
                      <p:cNvPr id="279561" name="Object 9">
                        <a:extLst>
                          <a:ext uri="{FF2B5EF4-FFF2-40B4-BE49-F238E27FC236}">
                            <a16:creationId xmlns:a16="http://schemas.microsoft.com/office/drawing/2014/main" id="{F3D49B12-6A2A-4F63-B9A9-80E26E4DCC3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03875" y="4879975"/>
                        <a:ext cx="2108200" cy="942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8" name="Line 10">
            <a:extLst>
              <a:ext uri="{FF2B5EF4-FFF2-40B4-BE49-F238E27FC236}">
                <a16:creationId xmlns:a16="http://schemas.microsoft.com/office/drawing/2014/main" id="{F30CC6CE-7DB7-4A1B-98E8-25F243357EA4}"/>
              </a:ext>
            </a:extLst>
          </p:cNvPr>
          <p:cNvSpPr>
            <a:spLocks noChangeShapeType="1"/>
          </p:cNvSpPr>
          <p:nvPr/>
        </p:nvSpPr>
        <p:spPr bwMode="auto">
          <a:xfrm>
            <a:off x="1298575" y="1325563"/>
            <a:ext cx="0" cy="831850"/>
          </a:xfrm>
          <a:prstGeom prst="line">
            <a:avLst/>
          </a:prstGeom>
          <a:noFill/>
          <a:ln w="57150">
            <a:solidFill>
              <a:srgbClr val="DD011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9" name="Line 11">
            <a:extLst>
              <a:ext uri="{FF2B5EF4-FFF2-40B4-BE49-F238E27FC236}">
                <a16:creationId xmlns:a16="http://schemas.microsoft.com/office/drawing/2014/main" id="{83F3A837-BA8C-425F-B452-F5EC0E7D069F}"/>
              </a:ext>
            </a:extLst>
          </p:cNvPr>
          <p:cNvSpPr>
            <a:spLocks noChangeShapeType="1"/>
          </p:cNvSpPr>
          <p:nvPr/>
        </p:nvSpPr>
        <p:spPr bwMode="auto">
          <a:xfrm>
            <a:off x="2173288" y="2209800"/>
            <a:ext cx="0" cy="831850"/>
          </a:xfrm>
          <a:prstGeom prst="line">
            <a:avLst/>
          </a:prstGeom>
          <a:noFill/>
          <a:ln w="57150">
            <a:solidFill>
              <a:srgbClr val="DD011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0" name="Line 12">
            <a:extLst>
              <a:ext uri="{FF2B5EF4-FFF2-40B4-BE49-F238E27FC236}">
                <a16:creationId xmlns:a16="http://schemas.microsoft.com/office/drawing/2014/main" id="{22A09225-EEEA-4C1A-86C3-801E7BFE8ED1}"/>
              </a:ext>
            </a:extLst>
          </p:cNvPr>
          <p:cNvSpPr>
            <a:spLocks noChangeShapeType="1"/>
          </p:cNvSpPr>
          <p:nvPr/>
        </p:nvSpPr>
        <p:spPr bwMode="auto">
          <a:xfrm>
            <a:off x="3095625" y="2987675"/>
            <a:ext cx="0" cy="831850"/>
          </a:xfrm>
          <a:prstGeom prst="line">
            <a:avLst/>
          </a:prstGeom>
          <a:noFill/>
          <a:ln w="57150">
            <a:solidFill>
              <a:srgbClr val="DD011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1" name="Line 13">
            <a:extLst>
              <a:ext uri="{FF2B5EF4-FFF2-40B4-BE49-F238E27FC236}">
                <a16:creationId xmlns:a16="http://schemas.microsoft.com/office/drawing/2014/main" id="{D4B9B4C9-E13B-4849-90D9-9A7FFF71D58F}"/>
              </a:ext>
            </a:extLst>
          </p:cNvPr>
          <p:cNvSpPr>
            <a:spLocks noChangeShapeType="1"/>
          </p:cNvSpPr>
          <p:nvPr/>
        </p:nvSpPr>
        <p:spPr bwMode="auto">
          <a:xfrm>
            <a:off x="3919538" y="3863975"/>
            <a:ext cx="0" cy="831850"/>
          </a:xfrm>
          <a:prstGeom prst="line">
            <a:avLst/>
          </a:prstGeom>
          <a:noFill/>
          <a:ln w="57150">
            <a:solidFill>
              <a:srgbClr val="DD011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2" name="Line 14">
            <a:extLst>
              <a:ext uri="{FF2B5EF4-FFF2-40B4-BE49-F238E27FC236}">
                <a16:creationId xmlns:a16="http://schemas.microsoft.com/office/drawing/2014/main" id="{93E349A0-F57C-492D-9EBA-2D3BC31CF763}"/>
              </a:ext>
            </a:extLst>
          </p:cNvPr>
          <p:cNvSpPr>
            <a:spLocks noChangeShapeType="1"/>
          </p:cNvSpPr>
          <p:nvPr/>
        </p:nvSpPr>
        <p:spPr bwMode="auto">
          <a:xfrm>
            <a:off x="4714875" y="4714875"/>
            <a:ext cx="0" cy="831850"/>
          </a:xfrm>
          <a:prstGeom prst="line">
            <a:avLst/>
          </a:prstGeom>
          <a:noFill/>
          <a:ln w="57150">
            <a:solidFill>
              <a:srgbClr val="DD011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FE0FB4F-E35F-40FE-BB6D-A3AEA2F8AF10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2D56362F-61FB-4A14-B4BE-32C8F44037BA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DCA937-B071-4F80-B363-59B0487BA6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Quiz: Insertion Sort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7B5974-AA2D-489D-8D2D-3BB96B0556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Write the code of insertion sort as a C function. 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BC63C4-BB48-4A67-B134-989D83BA4DC0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2D56362F-61FB-4A14-B4BE-32C8F44037BA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597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Pct val="65000"/>
              <a:buFontTx/>
              <a:buNone/>
            </a:pPr>
            <a:fld id="{1B9A7617-E788-4ED4-BB2E-E5E1FCC42606}" type="slidenum">
              <a:rPr lang="en-US" sz="1200">
                <a:ea typeface="MS PGothic" pitchFamily="34" charset="-128"/>
              </a:rPr>
              <a:pPr algn="r">
                <a:spcBef>
                  <a:spcPct val="0"/>
                </a:spcBef>
                <a:buClrTx/>
                <a:buSzPct val="65000"/>
                <a:buFontTx/>
                <a:buNone/>
              </a:pPr>
              <a:t>3</a:t>
            </a:fld>
            <a:endParaRPr lang="en-US" sz="1200">
              <a:ea typeface="MS PGothic" pitchFamily="34" charset="-128"/>
            </a:endParaRPr>
          </a:p>
        </p:txBody>
      </p:sp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446088" y="163513"/>
            <a:ext cx="7924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sz="4000">
                <a:solidFill>
                  <a:srgbClr val="293A83"/>
                </a:solidFill>
              </a:rPr>
              <a:t>What We Will Learn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304800" y="1143000"/>
            <a:ext cx="8382000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/>
              <a:t>Introduction</a:t>
            </a:r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>
                <a:solidFill>
                  <a:srgbClr val="C2C2C2"/>
                </a:solidFill>
              </a:rPr>
              <a:t>Arrays in functions</a:t>
            </a:r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>
                <a:solidFill>
                  <a:srgbClr val="C2C2C2"/>
                </a:solidFill>
              </a:rPr>
              <a:t>Multidimensional arrays</a:t>
            </a:r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>
                <a:solidFill>
                  <a:srgbClr val="C2C2C2"/>
                </a:solidFill>
              </a:rPr>
              <a:t>String</a:t>
            </a:r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>
                <a:solidFill>
                  <a:srgbClr val="C2C2C2"/>
                </a:solidFill>
              </a:rPr>
              <a:t>String functions</a:t>
            </a:r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>
                <a:solidFill>
                  <a:srgbClr val="C2C2C2"/>
                </a:solidFill>
              </a:rPr>
              <a:t>Array of Strings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37E312-0C84-4161-A235-B41D880113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Quiz: Insertion Sort (Answer)</a:t>
            </a:r>
            <a:endParaRPr lang="en-US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5546EDB3-56A2-44E2-A680-AE71C4F5AAA3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79512" y="1541992"/>
            <a:ext cx="8640960" cy="42780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kumimoji="0" lang="en-US" altLang="en-US" sz="105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insertion_sort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(int</a:t>
            </a:r>
            <a:r>
              <a:rPr kumimoji="0" lang="en-US" altLang="en-US" sz="105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[], int</a:t>
            </a:r>
            <a:r>
              <a:rPr kumimoji="0" lang="en-US" altLang="en-US" sz="105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n)</a:t>
            </a:r>
            <a:endParaRPr kumimoji="0" lang="en-US" altLang="en-US" sz="105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kumimoji="0" lang="en-US" altLang="en-US" sz="105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int</a:t>
            </a:r>
            <a:r>
              <a:rPr kumimoji="0" lang="en-US" altLang="en-US" sz="105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key, j;</a:t>
            </a:r>
            <a:endParaRPr kumimoji="0" lang="en-US" altLang="en-US" sz="105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for</a:t>
            </a:r>
            <a:r>
              <a:rPr kumimoji="0" lang="en-US" altLang="en-US" sz="105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1; </a:t>
            </a:r>
            <a:r>
              <a:rPr kumimoji="0" lang="en-US" altLang="en-US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&lt; n; </a:t>
            </a:r>
            <a:r>
              <a:rPr kumimoji="0" lang="en-US" altLang="en-US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++) </a:t>
            </a:r>
            <a:endParaRPr kumimoji="0" lang="en-US" altLang="en-US" sz="105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{</a:t>
            </a:r>
            <a:endParaRPr kumimoji="0" lang="en-US" altLang="en-US" sz="105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    key = </a:t>
            </a:r>
            <a:r>
              <a:rPr kumimoji="0" lang="en-US" altLang="en-US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kumimoji="0" lang="en-US" altLang="en-US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  <a:endParaRPr kumimoji="0" lang="en-US" altLang="en-US" sz="105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    j = </a:t>
            </a:r>
            <a:r>
              <a:rPr kumimoji="0" lang="en-US" altLang="en-US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- 1;</a:t>
            </a:r>
            <a:endParaRPr kumimoji="0" lang="en-US" altLang="en-US" sz="3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/* Move elements of </a:t>
            </a:r>
            <a:r>
              <a:rPr kumimoji="0" lang="en-US" altLang="en-US" sz="1600" b="1" i="0" u="none" strike="noStrike" cap="none" normalizeH="0" baseline="0" dirty="0" err="1">
                <a:ln>
                  <a:noFill/>
                </a:ln>
                <a:solidFill>
                  <a:srgbClr val="00B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[0..i-1], that are greater than key, to one position ahead of their current position */</a:t>
            </a:r>
            <a:endParaRPr kumimoji="0" lang="en-US" altLang="en-US" sz="1050" b="1" i="0" u="none" strike="noStrike" cap="none" normalizeH="0" baseline="0" dirty="0">
              <a:ln>
                <a:noFill/>
              </a:ln>
              <a:solidFill>
                <a:srgbClr val="00B050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    while</a:t>
            </a:r>
            <a:r>
              <a:rPr kumimoji="0" lang="en-US" altLang="en-US" sz="105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(j &gt;= 0 &amp;&amp; </a:t>
            </a:r>
            <a:r>
              <a:rPr kumimoji="0" lang="en-US" altLang="en-US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[j] &gt; key) </a:t>
            </a:r>
            <a:endParaRPr kumimoji="0" lang="en-US" altLang="en-US" sz="105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    {</a:t>
            </a:r>
            <a:endParaRPr kumimoji="0" lang="en-US" altLang="en-US" sz="105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        </a:t>
            </a:r>
            <a:r>
              <a:rPr kumimoji="0" lang="en-US" altLang="en-US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[j + 1] = </a:t>
            </a:r>
            <a:r>
              <a:rPr kumimoji="0" lang="en-US" altLang="en-US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[j];</a:t>
            </a:r>
            <a:endParaRPr kumimoji="0" lang="en-US" altLang="en-US" sz="105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        j = j - 1;</a:t>
            </a:r>
            <a:endParaRPr kumimoji="0" lang="en-US" altLang="en-US" sz="105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    }</a:t>
            </a:r>
            <a:endParaRPr kumimoji="0" lang="en-US" altLang="en-US" sz="105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    </a:t>
            </a:r>
            <a:r>
              <a:rPr kumimoji="0" lang="en-US" altLang="en-US" sz="1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[j + 1] = key;</a:t>
            </a:r>
            <a:endParaRPr kumimoji="0" lang="en-US" altLang="en-US" sz="105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}</a:t>
            </a:r>
            <a:endParaRPr kumimoji="0" lang="en-US" altLang="en-US" sz="105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kumimoji="0" lang="en-US" altLang="en-US" sz="3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716313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ext Box 1"/>
          <p:cNvSpPr txBox="1">
            <a:spLocks noChangeArrowheads="1"/>
          </p:cNvSpPr>
          <p:nvPr/>
        </p:nvSpPr>
        <p:spPr bwMode="auto">
          <a:xfrm>
            <a:off x="381000" y="163513"/>
            <a:ext cx="8305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4000">
                <a:solidFill>
                  <a:srgbClr val="293A83"/>
                </a:solidFill>
              </a:rPr>
              <a:t>Binary Search</a:t>
            </a:r>
          </a:p>
        </p:txBody>
      </p:sp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0" y="1143000"/>
            <a:ext cx="9036496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38138"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spcBef>
                <a:spcPts val="200"/>
              </a:spcBef>
              <a:buClrTx/>
              <a:buFontTx/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bsearch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(int start, int end, int a[], int value){</a:t>
            </a:r>
          </a:p>
          <a:p>
            <a:pPr eaLnBrk="0" hangingPunct="0">
              <a:spcBef>
                <a:spcPts val="200"/>
              </a:spcBef>
              <a:buClrTx/>
              <a:buFontTx/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	int mid = (start + end) / 2;</a:t>
            </a:r>
          </a:p>
          <a:p>
            <a:pPr eaLnBrk="0" hangingPunct="0">
              <a:spcBef>
                <a:spcPts val="200"/>
              </a:spcBef>
              <a:buClrTx/>
              <a:buFontTx/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	if(a[mid] == value)</a:t>
            </a:r>
          </a:p>
          <a:p>
            <a:pPr eaLnBrk="0" hangingPunct="0">
              <a:spcBef>
                <a:spcPts val="200"/>
              </a:spcBef>
              <a:buClrTx/>
              <a:buFontTx/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		return mid;</a:t>
            </a:r>
          </a:p>
          <a:p>
            <a:pPr eaLnBrk="0" hangingPunct="0">
              <a:spcBef>
                <a:spcPts val="200"/>
              </a:spcBef>
              <a:buClrTx/>
              <a:buFontTx/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	else if(start &gt;= end)</a:t>
            </a:r>
          </a:p>
          <a:p>
            <a:pPr eaLnBrk="0" hangingPunct="0">
              <a:spcBef>
                <a:spcPts val="200"/>
              </a:spcBef>
              <a:buClrTx/>
              <a:buFontTx/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		return -1;</a:t>
            </a:r>
          </a:p>
          <a:p>
            <a:pPr eaLnBrk="0" hangingPunct="0">
              <a:spcBef>
                <a:spcPts val="200"/>
              </a:spcBef>
              <a:buClrTx/>
              <a:buFontTx/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	else if(value &gt; a[mid])</a:t>
            </a:r>
          </a:p>
          <a:p>
            <a:pPr eaLnBrk="0" hangingPunct="0">
              <a:spcBef>
                <a:spcPts val="200"/>
              </a:spcBef>
              <a:buClrTx/>
              <a:buFontTx/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		return 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bsearch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(mid + 1, end, a, value);</a:t>
            </a:r>
          </a:p>
          <a:p>
            <a:pPr eaLnBrk="0" hangingPunct="0">
              <a:spcBef>
                <a:spcPts val="200"/>
              </a:spcBef>
              <a:buClrTx/>
              <a:buFontTx/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	else</a:t>
            </a:r>
          </a:p>
          <a:p>
            <a:pPr eaLnBrk="0" hangingPunct="0">
              <a:spcBef>
                <a:spcPts val="200"/>
              </a:spcBef>
              <a:buClrTx/>
              <a:buFontTx/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		return 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bsearch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(start, mid - 1 , a, value);</a:t>
            </a:r>
          </a:p>
          <a:p>
            <a:pPr eaLnBrk="0" hangingPunct="0">
              <a:spcBef>
                <a:spcPts val="200"/>
              </a:spcBef>
              <a:buClrTx/>
              <a:buFontTx/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Pct val="65000"/>
              <a:buFontTx/>
              <a:buNone/>
            </a:pPr>
            <a:fld id="{130F31BF-D1C5-4CF8-8EC0-8BA87F9C2859}" type="slidenum">
              <a:rPr lang="en-US" sz="1200">
                <a:ea typeface="MS PGothic" pitchFamily="34" charset="-128"/>
              </a:rPr>
              <a:pPr algn="r">
                <a:spcBef>
                  <a:spcPct val="0"/>
                </a:spcBef>
                <a:buClrTx/>
                <a:buSzPct val="65000"/>
                <a:buFontTx/>
                <a:buNone/>
              </a:pPr>
              <a:t>31</a:t>
            </a:fld>
            <a:endParaRPr lang="en-US" sz="1200">
              <a:ea typeface="MS PGothic" pitchFamily="34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Pct val="65000"/>
              <a:buFontTx/>
              <a:buNone/>
            </a:pPr>
            <a:fld id="{A7F07186-F889-4899-8CA2-043EBC06AED4}" type="slidenum">
              <a:rPr lang="en-US" sz="1200">
                <a:ea typeface="MS PGothic" pitchFamily="34" charset="-128"/>
              </a:rPr>
              <a:pPr algn="r">
                <a:spcBef>
                  <a:spcPct val="0"/>
                </a:spcBef>
                <a:buClrTx/>
                <a:buSzPct val="65000"/>
                <a:buFontTx/>
                <a:buNone/>
              </a:pPr>
              <a:t>32</a:t>
            </a:fld>
            <a:endParaRPr lang="en-US" sz="1200">
              <a:ea typeface="MS PGothic" pitchFamily="34" charset="-128"/>
            </a:endParaRP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446088" y="163513"/>
            <a:ext cx="7924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sz="4000">
                <a:solidFill>
                  <a:srgbClr val="293A83"/>
                </a:solidFill>
              </a:rPr>
              <a:t>What We Will Learn</a:t>
            </a:r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304800" y="1143000"/>
            <a:ext cx="8382000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>
                <a:solidFill>
                  <a:srgbClr val="C2C2C2"/>
                </a:solidFill>
              </a:rPr>
              <a:t>Introduction</a:t>
            </a:r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>
                <a:solidFill>
                  <a:srgbClr val="C2C2C2"/>
                </a:solidFill>
              </a:rPr>
              <a:t>Initializing arrays</a:t>
            </a:r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>
                <a:solidFill>
                  <a:srgbClr val="C2C2C2"/>
                </a:solidFill>
              </a:rPr>
              <a:t>Arrays in functions</a:t>
            </a:r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/>
              <a:t>Multidimensional arrays</a:t>
            </a:r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>
                <a:solidFill>
                  <a:srgbClr val="C2C2C2"/>
                </a:solidFill>
              </a:rPr>
              <a:t>String</a:t>
            </a:r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>
                <a:solidFill>
                  <a:srgbClr val="C2C2C2"/>
                </a:solidFill>
              </a:rPr>
              <a:t>String functions </a:t>
            </a:r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>
                <a:solidFill>
                  <a:srgbClr val="C2C2C2"/>
                </a:solidFill>
              </a:rPr>
              <a:t>Array of Strings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Pct val="65000"/>
              <a:buFontTx/>
              <a:buNone/>
            </a:pPr>
            <a:fld id="{F8A989A3-F645-415C-A145-E8C05873180E}" type="slidenum">
              <a:rPr lang="en-US" sz="1200">
                <a:ea typeface="MS PGothic" pitchFamily="34" charset="-128"/>
              </a:rPr>
              <a:pPr algn="r">
                <a:spcBef>
                  <a:spcPct val="0"/>
                </a:spcBef>
                <a:buClrTx/>
                <a:buSzPct val="65000"/>
                <a:buFontTx/>
                <a:buNone/>
              </a:pPr>
              <a:t>33</a:t>
            </a:fld>
            <a:endParaRPr lang="en-US" sz="1200">
              <a:ea typeface="MS PGothic" pitchFamily="34" charset="-128"/>
            </a:endParaRPr>
          </a:p>
        </p:txBody>
      </p:sp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8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sz="4000">
                <a:solidFill>
                  <a:srgbClr val="293A83"/>
                </a:solidFill>
              </a:rPr>
              <a:t>Multidimensional Arrays </a:t>
            </a:r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457200" y="1108075"/>
            <a:ext cx="8229600" cy="4911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 marL="669925" indent="-320675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/>
              <a:t>If element of an array is array itself, it will be </a:t>
            </a:r>
            <a:r>
              <a:rPr lang="en-US" sz="3200" b="1" dirty="0"/>
              <a:t>Multidimensional array</a:t>
            </a:r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 err="1"/>
              <a:t>n</a:t>
            </a:r>
            <a:r>
              <a:rPr lang="en-US" sz="3200" i="1" dirty="0" err="1">
                <a:solidFill>
                  <a:srgbClr val="0070C0"/>
                </a:solidFill>
              </a:rPr>
              <a:t>x</a:t>
            </a:r>
            <a:r>
              <a:rPr lang="en-US" sz="3200" dirty="0" err="1"/>
              <a:t>n</a:t>
            </a:r>
            <a:r>
              <a:rPr lang="en-US" sz="3200" dirty="0"/>
              <a:t> matrix, </a:t>
            </a:r>
            <a:r>
              <a:rPr lang="en-US" sz="3200" dirty="0" err="1"/>
              <a:t>m</a:t>
            </a:r>
            <a:r>
              <a:rPr lang="en-US" sz="3200" i="1" dirty="0" err="1">
                <a:solidFill>
                  <a:srgbClr val="0070C0"/>
                </a:solidFill>
              </a:rPr>
              <a:t>x</a:t>
            </a:r>
            <a:r>
              <a:rPr lang="en-US" sz="3200" dirty="0" err="1"/>
              <a:t>n</a:t>
            </a:r>
            <a:r>
              <a:rPr lang="en-US" sz="3200" i="1" dirty="0" err="1">
                <a:solidFill>
                  <a:srgbClr val="0070C0"/>
                </a:solidFill>
              </a:rPr>
              <a:t>x</a:t>
            </a:r>
            <a:r>
              <a:rPr lang="en-US" sz="3200" dirty="0" err="1"/>
              <a:t>n</a:t>
            </a:r>
            <a:r>
              <a:rPr lang="en-US" sz="3200" i="1" dirty="0" err="1">
                <a:solidFill>
                  <a:srgbClr val="0070C0"/>
                </a:solidFill>
              </a:rPr>
              <a:t>x</a:t>
            </a:r>
            <a:r>
              <a:rPr lang="en-US" sz="3200" dirty="0" err="1"/>
              <a:t>m</a:t>
            </a:r>
            <a:r>
              <a:rPr lang="en-US" sz="3200" dirty="0"/>
              <a:t> matrix</a:t>
            </a:r>
          </a:p>
          <a:p>
            <a:pPr>
              <a:spcBef>
                <a:spcPts val="1500"/>
              </a:spcBef>
              <a:buClrTx/>
              <a:buFontTx/>
              <a:buNone/>
            </a:pPr>
            <a:endParaRPr lang="en-US" sz="2400" dirty="0"/>
          </a:p>
          <a:p>
            <a:pPr lvl="1">
              <a:spcBef>
                <a:spcPts val="700"/>
              </a:spcBef>
              <a:buClrTx/>
              <a:buSzPct val="85000"/>
              <a:buFontTx/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t[10][20];</a:t>
            </a:r>
          </a:p>
          <a:p>
            <a:pPr lvl="1">
              <a:spcBef>
                <a:spcPts val="700"/>
              </a:spcBef>
              <a:buClr>
                <a:srgbClr val="006633"/>
              </a:buClr>
              <a:buSzPct val="85000"/>
              <a:buFont typeface="Wingdings" pitchFamily="2" charset="2"/>
              <a:buChar char=""/>
            </a:pPr>
            <a:r>
              <a:rPr lang="en-US" sz="2800" dirty="0"/>
              <a:t>10x20 matrix of integers </a:t>
            </a:r>
          </a:p>
          <a:p>
            <a:pPr lvl="1">
              <a:spcBef>
                <a:spcPts val="600"/>
              </a:spcBef>
              <a:buClrTx/>
              <a:buSzPct val="85000"/>
              <a:buFontTx/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t[1][1];  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t[1,1] </a:t>
            </a:r>
            <a:r>
              <a:rPr lang="en-US" sz="2800" b="1" dirty="0">
                <a:latin typeface="Wingdings" pitchFamily="2" charset="2"/>
                <a:cs typeface="Courier New" pitchFamily="49" charset="0"/>
              </a:rPr>
              <a:t>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compile error</a:t>
            </a:r>
          </a:p>
          <a:p>
            <a:pPr lvl="1">
              <a:spcBef>
                <a:spcPts val="700"/>
              </a:spcBef>
              <a:buClr>
                <a:srgbClr val="006633"/>
              </a:buClr>
              <a:buSzPct val="85000"/>
              <a:buFont typeface="Wingdings" pitchFamily="2" charset="2"/>
              <a:buChar char=""/>
            </a:pPr>
            <a:r>
              <a:rPr lang="en-US" sz="2800" dirty="0"/>
              <a:t>Integer variable in location (1,1)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7" dur="500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0" dur="500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3" dur="500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6" dur="500"/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Pct val="65000"/>
              <a:buFontTx/>
              <a:buNone/>
            </a:pPr>
            <a:fld id="{0E1DAFBD-012C-43EF-B12A-BF73594B32EB}" type="slidenum">
              <a:rPr lang="en-US" sz="1200">
                <a:ea typeface="MS PGothic" pitchFamily="34" charset="-128"/>
              </a:rPr>
              <a:pPr algn="r">
                <a:spcBef>
                  <a:spcPct val="0"/>
                </a:spcBef>
                <a:buClrTx/>
                <a:buSzPct val="65000"/>
                <a:buFontTx/>
                <a:buNone/>
              </a:pPr>
              <a:t>34</a:t>
            </a:fld>
            <a:endParaRPr lang="en-US" sz="1200">
              <a:ea typeface="MS PGothic" pitchFamily="34" charset="-128"/>
            </a:endParaRPr>
          </a:p>
        </p:txBody>
      </p:sp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8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sz="4000">
                <a:solidFill>
                  <a:srgbClr val="293A83"/>
                </a:solidFill>
              </a:rPr>
              <a:t>Initializing Multidimensional Arrays</a:t>
            </a:r>
          </a:p>
        </p:txBody>
      </p:sp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381000" y="1143000"/>
            <a:ext cx="8686800" cy="5624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38138"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80000"/>
              </a:lnSpc>
              <a:spcBef>
                <a:spcPts val="1500"/>
              </a:spcBef>
              <a:buClrTx/>
              <a:buFontTx/>
              <a:buNone/>
            </a:pPr>
            <a:r>
              <a:rPr lang="en-US" sz="2400" b="1">
                <a:latin typeface="Courier New" pitchFamily="49" charset="0"/>
                <a:cs typeface="Courier New" pitchFamily="49" charset="0"/>
              </a:rPr>
              <a:t>int num[2][3] = {1, 2, 0, 3, 4 , 7};</a:t>
            </a:r>
          </a:p>
          <a:p>
            <a:pPr>
              <a:lnSpc>
                <a:spcPct val="80000"/>
              </a:lnSpc>
              <a:spcBef>
                <a:spcPts val="1500"/>
              </a:spcBef>
              <a:buClrTx/>
              <a:buFontTx/>
              <a:buNone/>
            </a:pPr>
            <a:r>
              <a:rPr lang="en-US" sz="2400" b="1">
                <a:latin typeface="Courier New" pitchFamily="49" charset="0"/>
                <a:cs typeface="Courier New" pitchFamily="49" charset="0"/>
              </a:rPr>
              <a:t>int num[2][3] = {{1, 2, 0},{3, 4, 7}};</a:t>
            </a:r>
          </a:p>
          <a:p>
            <a:pPr>
              <a:lnSpc>
                <a:spcPct val="80000"/>
              </a:lnSpc>
              <a:spcBef>
                <a:spcPts val="15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2400"/>
              <a:t>num[0][2] is 0, num[1][0] is 3</a:t>
            </a:r>
          </a:p>
          <a:p>
            <a:pPr>
              <a:lnSpc>
                <a:spcPct val="80000"/>
              </a:lnSpc>
              <a:spcBef>
                <a:spcPts val="625"/>
              </a:spcBef>
              <a:buClrTx/>
              <a:buFontTx/>
              <a:buNone/>
            </a:pPr>
            <a:endParaRPr lang="en-US" sz="1000"/>
          </a:p>
          <a:p>
            <a:pPr>
              <a:lnSpc>
                <a:spcPct val="80000"/>
              </a:lnSpc>
              <a:spcBef>
                <a:spcPts val="1500"/>
              </a:spcBef>
              <a:buClrTx/>
              <a:buFontTx/>
              <a:buNone/>
            </a:pPr>
            <a:r>
              <a:rPr lang="en-US" sz="2400" b="1">
                <a:latin typeface="Courier New" pitchFamily="49" charset="0"/>
                <a:cs typeface="Courier New" pitchFamily="49" charset="0"/>
              </a:rPr>
              <a:t>int num[5][3] = {{1, 2, 0},{3, 4, 7}};</a:t>
            </a:r>
          </a:p>
          <a:p>
            <a:pPr>
              <a:lnSpc>
                <a:spcPct val="80000"/>
              </a:lnSpc>
              <a:spcBef>
                <a:spcPts val="15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2400"/>
              <a:t>num[2][2] is 0, num[1][2] is 7</a:t>
            </a:r>
          </a:p>
          <a:p>
            <a:pPr>
              <a:lnSpc>
                <a:spcPct val="80000"/>
              </a:lnSpc>
              <a:spcBef>
                <a:spcPts val="625"/>
              </a:spcBef>
              <a:buClrTx/>
              <a:buFontTx/>
              <a:buNone/>
            </a:pPr>
            <a:endParaRPr lang="en-US" sz="1000"/>
          </a:p>
          <a:p>
            <a:pPr>
              <a:lnSpc>
                <a:spcPct val="80000"/>
              </a:lnSpc>
              <a:spcBef>
                <a:spcPts val="1500"/>
              </a:spcBef>
              <a:buClrTx/>
              <a:buFontTx/>
              <a:buNone/>
            </a:pPr>
            <a:r>
              <a:rPr lang="en-US" sz="2400" b="1">
                <a:latin typeface="Courier New" pitchFamily="49" charset="0"/>
                <a:cs typeface="Courier New" pitchFamily="49" charset="0"/>
              </a:rPr>
              <a:t>int num[2][3][2] = {{{1,2},{3,4},{5,6}}, {{1},{2},{3}}};</a:t>
            </a:r>
          </a:p>
          <a:p>
            <a:pPr>
              <a:lnSpc>
                <a:spcPct val="80000"/>
              </a:lnSpc>
              <a:spcBef>
                <a:spcPts val="15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2400"/>
              <a:t>num[0][2][1] is 6, num[1][0][1] is 0</a:t>
            </a:r>
          </a:p>
          <a:p>
            <a:pPr>
              <a:lnSpc>
                <a:spcPct val="80000"/>
              </a:lnSpc>
              <a:spcBef>
                <a:spcPts val="625"/>
              </a:spcBef>
              <a:buClrTx/>
              <a:buFontTx/>
              <a:buNone/>
            </a:pPr>
            <a:endParaRPr lang="en-US" sz="1000"/>
          </a:p>
          <a:p>
            <a:pPr>
              <a:lnSpc>
                <a:spcPct val="80000"/>
              </a:lnSpc>
              <a:spcBef>
                <a:spcPts val="1500"/>
              </a:spcBef>
              <a:buClrTx/>
              <a:buFontTx/>
              <a:buNone/>
            </a:pPr>
            <a:r>
              <a:rPr lang="en-US" sz="2400" b="1">
                <a:latin typeface="Courier New" pitchFamily="49" charset="0"/>
                <a:cs typeface="Courier New" pitchFamily="49" charset="0"/>
              </a:rPr>
              <a:t>int num[][2] = {{1,1},{2,2},{3,3}};</a:t>
            </a:r>
          </a:p>
          <a:p>
            <a:pPr>
              <a:lnSpc>
                <a:spcPct val="80000"/>
              </a:lnSpc>
              <a:spcBef>
                <a:spcPts val="15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2400"/>
              <a:t>num[1][1] is 2, num[2][0] is 3</a:t>
            </a:r>
          </a:p>
          <a:p>
            <a:pPr>
              <a:lnSpc>
                <a:spcPct val="80000"/>
              </a:lnSpc>
              <a:spcBef>
                <a:spcPts val="1500"/>
              </a:spcBef>
              <a:buClrTx/>
              <a:buFontTx/>
              <a:buNone/>
            </a:pPr>
            <a:endParaRPr lang="en-US" sz="240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7" dur="5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0" dur="500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3" dur="50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8" dur="500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21" dur="500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26" dur="500"/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29" dur="500"/>
                                        <p:tgtEl>
                                          <p:spTgt spid="34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34" dur="500"/>
                                        <p:tgtEl>
                                          <p:spTgt spid="348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37" dur="500"/>
                                        <p:tgtEl>
                                          <p:spTgt spid="348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Pct val="65000"/>
              <a:buFontTx/>
              <a:buNone/>
            </a:pPr>
            <a:fld id="{209A2190-81AA-4C19-AB5C-51BCD1DCE5F3}" type="slidenum">
              <a:rPr lang="en-US" sz="1200">
                <a:ea typeface="MS PGothic" pitchFamily="34" charset="-128"/>
              </a:rPr>
              <a:pPr algn="r">
                <a:spcBef>
                  <a:spcPct val="0"/>
                </a:spcBef>
                <a:buClrTx/>
                <a:buSzPct val="65000"/>
                <a:buFontTx/>
                <a:buNone/>
              </a:pPr>
              <a:t>35</a:t>
            </a:fld>
            <a:endParaRPr lang="en-US" sz="1200">
              <a:ea typeface="MS PGothic" pitchFamily="34" charset="-128"/>
            </a:endParaRPr>
          </a:p>
        </p:txBody>
      </p:sp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534400" cy="78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sz="4000">
                <a:solidFill>
                  <a:srgbClr val="293A83"/>
                </a:solidFill>
              </a:rPr>
              <a:t>Multidimensional Arrays in Functions</a:t>
            </a: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457200" y="1143000"/>
            <a:ext cx="8686800" cy="589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 marL="665163" indent="-3254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90000"/>
              </a:lnSpc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/>
              <a:t>Can be used as input of functions</a:t>
            </a:r>
          </a:p>
          <a:p>
            <a:pPr>
              <a:lnSpc>
                <a:spcPct val="90000"/>
              </a:lnSpc>
              <a:spcBef>
                <a:spcPts val="600"/>
              </a:spcBef>
              <a:buClrTx/>
              <a:buFontTx/>
              <a:buNone/>
            </a:pPr>
            <a:r>
              <a:rPr lang="en-US" sz="2800" dirty="0"/>
              <a:t>    </a:t>
            </a:r>
            <a:r>
              <a:rPr lang="en-US" sz="2800" dirty="0">
                <a:solidFill>
                  <a:srgbClr val="7030A0"/>
                </a:solidFill>
              </a:rPr>
              <a:t>All dimensions except the </a:t>
            </a:r>
            <a:r>
              <a:rPr lang="en-US" sz="2800" b="1" dirty="0">
                <a:solidFill>
                  <a:srgbClr val="7030A0"/>
                </a:solidFill>
              </a:rPr>
              <a:t>first</a:t>
            </a:r>
            <a:r>
              <a:rPr lang="en-US" sz="2800" dirty="0">
                <a:solidFill>
                  <a:srgbClr val="7030A0"/>
                </a:solidFill>
              </a:rPr>
              <a:t> one must be given</a:t>
            </a:r>
          </a:p>
          <a:p>
            <a:pPr>
              <a:lnSpc>
                <a:spcPct val="90000"/>
              </a:lnSpc>
              <a:spcBef>
                <a:spcPts val="1750"/>
              </a:spcBef>
              <a:buClrTx/>
              <a:buFontTx/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func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(int a[10][20][5]);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Clr>
                <a:srgbClr val="006633"/>
              </a:buClr>
              <a:buSzPct val="85000"/>
              <a:buFont typeface="Wingdings" pitchFamily="2" charset="2"/>
              <a:buChar char=""/>
            </a:pPr>
            <a:r>
              <a:rPr lang="en-US" sz="2800" dirty="0"/>
              <a:t>Input is a 10x20x5 integer matrix</a:t>
            </a:r>
            <a:r>
              <a:rPr lang="en-US" sz="2400" dirty="0"/>
              <a:t> </a:t>
            </a:r>
          </a:p>
          <a:p>
            <a:pPr lvl="1">
              <a:lnSpc>
                <a:spcPct val="90000"/>
              </a:lnSpc>
              <a:spcBef>
                <a:spcPts val="225"/>
              </a:spcBef>
              <a:buClrTx/>
              <a:buSzPct val="85000"/>
              <a:buFontTx/>
              <a:buNone/>
            </a:pPr>
            <a:endParaRPr lang="en-US" sz="900" dirty="0"/>
          </a:p>
          <a:p>
            <a:pPr>
              <a:lnSpc>
                <a:spcPct val="90000"/>
              </a:lnSpc>
              <a:spcBef>
                <a:spcPts val="1750"/>
              </a:spcBef>
              <a:buClrTx/>
              <a:buFontTx/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func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(int a[][20][30], int size);</a:t>
            </a:r>
            <a:r>
              <a:rPr lang="en-US" sz="2800" dirty="0"/>
              <a:t> </a:t>
            </a:r>
          </a:p>
          <a:p>
            <a:pPr lvl="1">
              <a:lnSpc>
                <a:spcPct val="90000"/>
              </a:lnSpc>
              <a:spcBef>
                <a:spcPts val="225"/>
              </a:spcBef>
              <a:buClrTx/>
              <a:buSzPct val="85000"/>
              <a:buFontTx/>
              <a:buNone/>
            </a:pPr>
            <a:endParaRPr lang="en-US" sz="900" dirty="0"/>
          </a:p>
          <a:p>
            <a:pPr>
              <a:lnSpc>
                <a:spcPct val="90000"/>
              </a:lnSpc>
              <a:spcBef>
                <a:spcPts val="1750"/>
              </a:spcBef>
              <a:buClrTx/>
              <a:buFontTx/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func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(int </a:t>
            </a:r>
            <a:r>
              <a:rPr lang="en-US" sz="2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size1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, int </a:t>
            </a:r>
            <a:r>
              <a:rPr lang="en-US" sz="2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size2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, int a[</a:t>
            </a:r>
            <a:r>
              <a:rPr lang="en-US" sz="2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size1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][</a:t>
            </a:r>
            <a:r>
              <a:rPr lang="en-US" sz="2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size2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]);</a:t>
            </a:r>
          </a:p>
          <a:p>
            <a:pPr lvl="1">
              <a:lnSpc>
                <a:spcPct val="90000"/>
              </a:lnSpc>
              <a:spcBef>
                <a:spcPts val="700"/>
              </a:spcBef>
              <a:buClr>
                <a:srgbClr val="006633"/>
              </a:buClr>
              <a:buSzPct val="85000"/>
              <a:buFont typeface="Wingdings" pitchFamily="2" charset="2"/>
              <a:buChar char=""/>
            </a:pPr>
            <a:r>
              <a:rPr lang="en-US" sz="2800" dirty="0"/>
              <a:t>Input is a matrix of integers that both rows and columns are variable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ext Box 1"/>
          <p:cNvSpPr txBox="1">
            <a:spLocks noChangeArrowheads="1"/>
          </p:cNvSpPr>
          <p:nvPr/>
        </p:nvSpPr>
        <p:spPr bwMode="auto">
          <a:xfrm>
            <a:off x="251520" y="163513"/>
            <a:ext cx="8568952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3600" dirty="0">
                <a:solidFill>
                  <a:srgbClr val="293A83"/>
                </a:solidFill>
              </a:rPr>
              <a:t>Multidimensional arrays memory layout</a:t>
            </a:r>
          </a:p>
        </p:txBody>
      </p:sp>
      <p:sp>
        <p:nvSpPr>
          <p:cNvPr id="39938" name="Text Box 2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Pct val="65000"/>
              <a:buFontTx/>
              <a:buNone/>
            </a:pPr>
            <a:fld id="{96BA781C-ABA4-4AE4-912B-6EC652927150}" type="slidenum">
              <a:rPr lang="en-US" sz="1200">
                <a:ea typeface="MS PGothic" pitchFamily="34" charset="-128"/>
              </a:rPr>
              <a:pPr algn="r">
                <a:spcBef>
                  <a:spcPct val="0"/>
                </a:spcBef>
                <a:buClrTx/>
                <a:buSzPct val="65000"/>
                <a:buFontTx/>
                <a:buNone/>
              </a:pPr>
              <a:t>36</a:t>
            </a:fld>
            <a:endParaRPr lang="en-US" sz="1200">
              <a:ea typeface="MS PGothic" pitchFamily="34" charset="-128"/>
            </a:endParaRPr>
          </a:p>
        </p:txBody>
      </p:sp>
      <p:pic>
        <p:nvPicPr>
          <p:cNvPr id="39939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5996" y="1180258"/>
            <a:ext cx="4320000" cy="30685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9940" name="Picture 4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7200" y="4167132"/>
            <a:ext cx="6120000" cy="14468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994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732318"/>
            <a:ext cx="7620000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Pct val="65000"/>
              <a:buFontTx/>
              <a:buNone/>
            </a:pPr>
            <a:fld id="{02947438-8879-4A13-B7BD-168BAE154992}" type="slidenum">
              <a:rPr lang="en-US" sz="1200">
                <a:ea typeface="MS PGothic" pitchFamily="34" charset="-128"/>
              </a:rPr>
              <a:pPr algn="r">
                <a:spcBef>
                  <a:spcPct val="0"/>
                </a:spcBef>
                <a:buClrTx/>
                <a:buSzPct val="65000"/>
                <a:buFontTx/>
                <a:buNone/>
              </a:pPr>
              <a:t>37</a:t>
            </a:fld>
            <a:endParaRPr lang="en-US" sz="1200">
              <a:ea typeface="MS PGothic" pitchFamily="34" charset="-128"/>
            </a:endParaRPr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4716016" y="56116"/>
            <a:ext cx="4104456" cy="86395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36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 rtl="1">
              <a:spcBef>
                <a:spcPts val="1563"/>
              </a:spcBef>
              <a:buClrTx/>
              <a:buSzPct val="65000"/>
              <a:buFontTx/>
              <a:buNone/>
            </a:pPr>
            <a:r>
              <a:rPr lang="ar-SA" sz="2500" dirty="0">
                <a:cs typeface="B Nazanin" pitchFamily="2" charset="-78"/>
              </a:rPr>
              <a:t>تابعي براي چاپ يك ماتريس كه ابعاد آن </a:t>
            </a:r>
            <a:r>
              <a:rPr lang="fa-IR" sz="2500" dirty="0">
                <a:cs typeface="B Nazanin" pitchFamily="2" charset="-78"/>
              </a:rPr>
              <a:t>ثابت است.</a:t>
            </a:r>
            <a:endParaRPr lang="en-US" sz="2500" dirty="0">
              <a:cs typeface="B Nazanin" pitchFamily="2" charset="-7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D00D16-2949-47AA-8F26-933F9473B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116633"/>
            <a:ext cx="8640960" cy="804118"/>
          </a:xfrm>
        </p:spPr>
        <p:txBody>
          <a:bodyPr/>
          <a:lstStyle/>
          <a:p>
            <a:r>
              <a:rPr lang="en-US" dirty="0"/>
              <a:t>Print a matrix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2D6BCD-2E93-4CCA-BDA9-A115177DFF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268760"/>
            <a:ext cx="8712968" cy="5040560"/>
          </a:xfrm>
        </p:spPr>
        <p:txBody>
          <a:bodyPr/>
          <a:lstStyle/>
          <a:p>
            <a:pPr algn="l"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algn="l"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displayMatrix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(int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nRows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, int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nCols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, int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matrix[</a:t>
            </a:r>
            <a:r>
              <a:rPr lang="en-US" sz="1800" b="1" dirty="0" err="1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nRows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][</a:t>
            </a:r>
            <a:r>
              <a:rPr lang="en-US" sz="1800" b="1" dirty="0" err="1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nCols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]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lvl="1" algn="l"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SzPct val="85000"/>
              <a:buFontTx/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int row, column;</a:t>
            </a:r>
          </a:p>
          <a:p>
            <a:pPr lvl="1" algn="l"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SzPct val="85000"/>
              <a:buFontTx/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for ( row = 0; row &lt;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nRows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; ++row) {</a:t>
            </a:r>
          </a:p>
          <a:p>
            <a:pPr lvl="1" algn="l"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SzPct val="85000"/>
              <a:buFontTx/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for ( column = 0; column &lt;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nCols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; ++column )</a:t>
            </a:r>
          </a:p>
          <a:p>
            <a:pPr lvl="1" algn="l"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SzPct val="85000"/>
              <a:buFontTx/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("%5i", matrix[row][column]);</a:t>
            </a:r>
          </a:p>
          <a:p>
            <a:pPr lvl="1" algn="l"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SzPct val="85000"/>
              <a:buFontTx/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("\n");</a:t>
            </a:r>
          </a:p>
          <a:p>
            <a:pPr lvl="1" algn="l"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SzPct val="85000"/>
              <a:buFontTx/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algn="l"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algn="l"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algn="l"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int main (void){</a:t>
            </a:r>
          </a:p>
          <a:p>
            <a:pPr algn="l"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int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sampleMatrix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[3][5] = {{ 7, 16, 55, 13, 12 }, { 12, 10, 52, 0, 7 }, { -2, 1, 2, 4, 9 }};</a:t>
            </a:r>
          </a:p>
          <a:p>
            <a:pPr algn="l"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("Original matrix:\n");</a:t>
            </a:r>
          </a:p>
          <a:p>
            <a:pPr algn="l"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displayMatrix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(3, 5,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sampleMatrix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l"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ransition spd="med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Pct val="65000"/>
              <a:buFontTx/>
              <a:buNone/>
            </a:pPr>
            <a:fld id="{46AC3583-F0FB-4A05-893A-FBB353CF6186}" type="slidenum">
              <a:rPr lang="en-US" sz="1200">
                <a:ea typeface="MS PGothic" pitchFamily="34" charset="-128"/>
              </a:rPr>
              <a:pPr algn="r">
                <a:spcBef>
                  <a:spcPct val="0"/>
                </a:spcBef>
                <a:buClrTx/>
                <a:buSzPct val="65000"/>
                <a:buFontTx/>
                <a:buNone/>
              </a:pPr>
              <a:t>38</a:t>
            </a:fld>
            <a:endParaRPr lang="en-US" sz="1200">
              <a:ea typeface="MS PGothic" pitchFamily="34" charset="-128"/>
            </a:endParaRPr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5484440" y="364356"/>
            <a:ext cx="3048000" cy="5207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36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 rtl="1">
              <a:spcBef>
                <a:spcPts val="1750"/>
              </a:spcBef>
              <a:buClrTx/>
              <a:buSzPct val="65000"/>
              <a:buFontTx/>
              <a:buNone/>
            </a:pPr>
            <a:r>
              <a:rPr lang="ar-SA" sz="2800" dirty="0">
                <a:cs typeface="B Nazanin" pitchFamily="2" charset="-78"/>
              </a:rPr>
              <a:t>محاسبه ترانهاده ماتريس</a:t>
            </a:r>
            <a:endParaRPr lang="en-US" sz="2800" dirty="0">
              <a:cs typeface="B Nazanin" pitchFamily="2" charset="-7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F5EC2EC-0F7B-4125-B4A2-0B33A4DFBF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116633"/>
            <a:ext cx="7056784" cy="804118"/>
          </a:xfrm>
        </p:spPr>
        <p:txBody>
          <a:bodyPr/>
          <a:lstStyle/>
          <a:p>
            <a:r>
              <a:rPr lang="en-US" dirty="0"/>
              <a:t>Transpose matrix (A</a:t>
            </a:r>
            <a:r>
              <a:rPr lang="en-US" baseline="30000" dirty="0"/>
              <a:t>T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109FF2-1D2F-492F-A986-DF30F8F97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052736"/>
            <a:ext cx="8568952" cy="5256584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#define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SIZE 5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void swap(int </a:t>
            </a:r>
            <a:r>
              <a:rPr lang="en-US" sz="20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a[SIZE][SIZE]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int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int j){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int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tmp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tmp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a[</a:t>
            </a:r>
            <a:r>
              <a:rPr lang="en-US" sz="2000" b="1" dirty="0" err="1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][</a:t>
            </a:r>
            <a:r>
              <a:rPr lang="en-US" sz="20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j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a[</a:t>
            </a:r>
            <a:r>
              <a:rPr lang="en-US" sz="2000" b="1" dirty="0" err="1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][</a:t>
            </a:r>
            <a:r>
              <a:rPr lang="en-US" sz="20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j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] = a[</a:t>
            </a:r>
            <a:r>
              <a:rPr lang="en-US" sz="20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j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][</a:t>
            </a:r>
            <a:r>
              <a:rPr lang="en-US" sz="2000" b="1" dirty="0" err="1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a[</a:t>
            </a:r>
            <a:r>
              <a:rPr lang="en-US" sz="20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j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][</a:t>
            </a:r>
            <a:r>
              <a:rPr lang="en-US" sz="2000" b="1" dirty="0" err="1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tmp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void transpose(int </a:t>
            </a:r>
            <a:r>
              <a:rPr lang="en-US" sz="20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a[][SIZE]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int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j;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for(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&lt; SIZE;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++)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  for(</a:t>
            </a:r>
            <a:r>
              <a:rPr lang="en-US" sz="20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j = </a:t>
            </a:r>
            <a:r>
              <a:rPr lang="en-US" sz="2000" b="1" dirty="0" err="1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 j &lt; SIZE;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j++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	   swap(a,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j);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ransition spd="med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AutoShape 1"/>
          <p:cNvSpPr>
            <a:spLocks noChangeArrowheads="1"/>
          </p:cNvSpPr>
          <p:nvPr/>
        </p:nvSpPr>
        <p:spPr bwMode="auto">
          <a:xfrm>
            <a:off x="6228184" y="332656"/>
            <a:ext cx="2415431" cy="525401"/>
          </a:xfrm>
          <a:prstGeom prst="flowChartProcess">
            <a:avLst/>
          </a:prstGeom>
          <a:solidFill>
            <a:schemeClr val="accent1">
              <a:lumMod val="20000"/>
              <a:lumOff val="80000"/>
            </a:schemeClr>
          </a:solidFill>
          <a:ln w="936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rtl="1">
              <a:spcBef>
                <a:spcPts val="1750"/>
              </a:spcBef>
              <a:buClrTx/>
              <a:buSzPct val="65000"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a-IR" sz="2800" dirty="0">
                <a:solidFill>
                  <a:srgbClr val="000000"/>
                </a:solidFill>
                <a:cs typeface="B Nazanin" pitchFamily="2" charset="-78"/>
              </a:rPr>
              <a:t>ضرب </a:t>
            </a:r>
            <a:r>
              <a:rPr lang="fa-IR" sz="2800" dirty="0" err="1">
                <a:solidFill>
                  <a:srgbClr val="000000"/>
                </a:solidFill>
                <a:cs typeface="B Nazanin" pitchFamily="2" charset="-78"/>
              </a:rPr>
              <a:t>ماتریس‌ها</a:t>
            </a:r>
            <a:endParaRPr lang="en-US" sz="2800" dirty="0">
              <a:solidFill>
                <a:srgbClr val="000000"/>
              </a:solidFill>
              <a:cs typeface="B Nazanin" pitchFamily="2" charset="-7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75FA117-D36B-48FB-8489-F6FADF6694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multiplication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442EB0-2A75-4EB7-BCD5-40631A0E41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Math recap:</a:t>
            </a:r>
          </a:p>
          <a:p>
            <a:endParaRPr lang="en-US" dirty="0"/>
          </a:p>
        </p:txBody>
      </p:sp>
      <p:pic>
        <p:nvPicPr>
          <p:cNvPr id="47106" name="Picture 2" descr="Matrix multiplication in C - javatpoint">
            <a:extLst>
              <a:ext uri="{FF2B5EF4-FFF2-40B4-BE49-F238E27FC236}">
                <a16:creationId xmlns:a16="http://schemas.microsoft.com/office/drawing/2014/main" id="{A27E9761-F36F-4624-BD14-026281170A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273835"/>
            <a:ext cx="5683457" cy="4814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05DF1E-F496-4D62-8025-62A63E03E391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2D56362F-61FB-4A14-B4BE-32C8F44037BA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7" name="AutoShape 1">
            <a:extLst>
              <a:ext uri="{FF2B5EF4-FFF2-40B4-BE49-F238E27FC236}">
                <a16:creationId xmlns:a16="http://schemas.microsoft.com/office/drawing/2014/main" id="{1AE2827D-AA3F-4AC3-B07F-65027A5ED9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8145" y="5243398"/>
            <a:ext cx="1728192" cy="525401"/>
          </a:xfrm>
          <a:prstGeom prst="flowChartProcess">
            <a:avLst/>
          </a:prstGeom>
          <a:solidFill>
            <a:schemeClr val="bg1"/>
          </a:solidFill>
          <a:ln w="936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r" rtl="1">
              <a:spcBef>
                <a:spcPts val="1750"/>
              </a:spcBef>
              <a:buClrTx/>
              <a:buSzPct val="65000"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800" dirty="0">
              <a:solidFill>
                <a:srgbClr val="000000"/>
              </a:solidFill>
              <a:cs typeface="B Nazanin" pitchFamily="2" charset="-7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Pct val="65000"/>
              <a:buFontTx/>
              <a:buNone/>
            </a:pPr>
            <a:fld id="{776408D7-2338-404B-BA79-A196FA9463E9}" type="slidenum">
              <a:rPr lang="en-US" sz="1200">
                <a:ea typeface="MS PGothic" pitchFamily="34" charset="-128"/>
              </a:rPr>
              <a:pPr algn="r">
                <a:spcBef>
                  <a:spcPct val="0"/>
                </a:spcBef>
                <a:buClrTx/>
                <a:buSzPct val="65000"/>
                <a:buFontTx/>
                <a:buNone/>
              </a:pPr>
              <a:t>4</a:t>
            </a:fld>
            <a:endParaRPr lang="en-US" sz="1200">
              <a:ea typeface="MS PGothic" pitchFamily="34" charset="-128"/>
            </a:endParaRPr>
          </a:p>
        </p:txBody>
      </p:sp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8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sz="4000">
                <a:solidFill>
                  <a:srgbClr val="293A83"/>
                </a:solidFill>
              </a:rPr>
              <a:t>Introduction </a:t>
            </a: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457200" y="1143000"/>
            <a:ext cx="8305800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 marL="665163" indent="-3254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 marL="1017588" indent="-347663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90000"/>
              </a:lnSpc>
              <a:spcBef>
                <a:spcPts val="175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2800"/>
              <a:t>Algorithms usually work on large data sets 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Clr>
                <a:srgbClr val="006633"/>
              </a:buClr>
              <a:buSzPct val="85000"/>
              <a:buFont typeface="Wingdings" pitchFamily="2" charset="2"/>
              <a:buChar char=""/>
            </a:pPr>
            <a:r>
              <a:rPr lang="en-US" sz="2400"/>
              <a:t>Sort a set of numbers 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Clr>
                <a:srgbClr val="006633"/>
              </a:buClr>
              <a:buSzPct val="85000"/>
              <a:buFont typeface="Wingdings" pitchFamily="2" charset="2"/>
              <a:buChar char=""/>
            </a:pPr>
            <a:r>
              <a:rPr lang="en-US" sz="2400"/>
              <a:t>Search a specific number in a set of numbers</a:t>
            </a:r>
          </a:p>
          <a:p>
            <a:pPr>
              <a:lnSpc>
                <a:spcPct val="90000"/>
              </a:lnSpc>
              <a:spcBef>
                <a:spcPts val="175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2800"/>
              <a:t>How to read and store a set of data?</a:t>
            </a:r>
          </a:p>
          <a:p>
            <a:pPr>
              <a:lnSpc>
                <a:spcPct val="90000"/>
              </a:lnSpc>
              <a:spcBef>
                <a:spcPts val="175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2800"/>
              <a:t>To read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Clr>
                <a:srgbClr val="006633"/>
              </a:buClr>
              <a:buSzPct val="85000"/>
              <a:buFont typeface="Wingdings" pitchFamily="2" charset="2"/>
              <a:buChar char=""/>
            </a:pPr>
            <a:r>
              <a:rPr lang="en-US" sz="2400"/>
              <a:t>Repeat the scanf statement 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Clr>
                <a:srgbClr val="006633"/>
              </a:buClr>
              <a:buSzPct val="85000"/>
              <a:buFont typeface="Wingdings" pitchFamily="2" charset="2"/>
              <a:buChar char=""/>
            </a:pPr>
            <a:r>
              <a:rPr lang="en-US" sz="2400"/>
              <a:t>Use the loop statements</a:t>
            </a:r>
          </a:p>
          <a:p>
            <a:pPr>
              <a:lnSpc>
                <a:spcPct val="90000"/>
              </a:lnSpc>
              <a:spcBef>
                <a:spcPts val="175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2800"/>
              <a:t>To store the data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Clr>
                <a:srgbClr val="006633"/>
              </a:buClr>
              <a:buSzPct val="85000"/>
              <a:buFont typeface="Wingdings" pitchFamily="2" charset="2"/>
              <a:buChar char=""/>
            </a:pPr>
            <a:r>
              <a:rPr lang="en-US" sz="2400"/>
              <a:t>Save each data in a single variable??</a:t>
            </a:r>
          </a:p>
          <a:p>
            <a:pPr lvl="2">
              <a:lnSpc>
                <a:spcPct val="90000"/>
              </a:lnSpc>
              <a:spcBef>
                <a:spcPts val="550"/>
              </a:spcBef>
              <a:buClr>
                <a:srgbClr val="CC0000"/>
              </a:buClr>
              <a:buSzPct val="75000"/>
              <a:buFont typeface="Wingdings" pitchFamily="2" charset="2"/>
              <a:buChar char=""/>
            </a:pPr>
            <a:r>
              <a:rPr lang="en-US" sz="2200">
                <a:solidFill>
                  <a:srgbClr val="CC0000"/>
                </a:solidFill>
              </a:rPr>
              <a:t>3000 int variables! ! ! !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AutoShape 1"/>
          <p:cNvSpPr>
            <a:spLocks noChangeArrowheads="1"/>
          </p:cNvSpPr>
          <p:nvPr/>
        </p:nvSpPr>
        <p:spPr bwMode="auto">
          <a:xfrm>
            <a:off x="6228184" y="332656"/>
            <a:ext cx="2415431" cy="525401"/>
          </a:xfrm>
          <a:prstGeom prst="flowChartProcess">
            <a:avLst/>
          </a:prstGeom>
          <a:solidFill>
            <a:schemeClr val="accent1">
              <a:lumMod val="20000"/>
              <a:lumOff val="80000"/>
            </a:schemeClr>
          </a:solidFill>
          <a:ln w="936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rtl="1">
              <a:spcBef>
                <a:spcPts val="1750"/>
              </a:spcBef>
              <a:buClrTx/>
              <a:buSzPct val="65000"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a-IR" sz="2800" dirty="0">
                <a:solidFill>
                  <a:srgbClr val="000000"/>
                </a:solidFill>
                <a:cs typeface="B Nazanin" pitchFamily="2" charset="-78"/>
              </a:rPr>
              <a:t>ضرب </a:t>
            </a:r>
            <a:r>
              <a:rPr lang="fa-IR" sz="2800" dirty="0" err="1">
                <a:solidFill>
                  <a:srgbClr val="000000"/>
                </a:solidFill>
                <a:cs typeface="B Nazanin" pitchFamily="2" charset="-78"/>
              </a:rPr>
              <a:t>ماتریس‌ها</a:t>
            </a:r>
            <a:endParaRPr lang="en-US" sz="2800" dirty="0">
              <a:solidFill>
                <a:srgbClr val="000000"/>
              </a:solidFill>
              <a:cs typeface="B Nazanin" pitchFamily="2" charset="-7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75FA117-D36B-48FB-8489-F6FADF6694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multiplication 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FCEE5C49-0FE5-40AB-8DD5-73032434A89F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208683" y="1011161"/>
            <a:ext cx="8784976" cy="5550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hangingPunct="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kumimoji="0" lang="en-US" altLang="en-US" sz="1400" b="1" i="0" u="none" strike="noStrike" cap="none" normalizeH="0" baseline="0" dirty="0" err="1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kumimoji="0" lang="en-US" altLang="en-US" sz="1400" b="1" i="0" u="none" strike="noStrike" cap="none" normalizeH="0" baseline="0" dirty="0" err="1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stdlib.h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matrix dimensions so that we </a:t>
            </a:r>
            <a:r>
              <a:rPr kumimoji="0" lang="en-US" altLang="en-US" sz="1400" b="1" i="0" u="none" strike="noStrike" cap="none" normalizeH="0" baseline="0" dirty="0" err="1">
                <a:ln>
                  <a:noFill/>
                </a:ln>
                <a:solidFill>
                  <a:srgbClr val="00B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dont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have to pass them as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parametersmat1[R1][C1] and mat2[R2][C2]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#define R1 2 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number of rows in Matrix-1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#define C1 2 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number of columns in Matrix-1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#define R2 2 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number of rows in Matrix-2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#define C2 3 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number of columns in Matrix-2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kumimoji="0" lang="en-US" altLang="en-US" sz="1400" b="1" i="0" u="none" strike="noStrike" cap="none" normalizeH="0" baseline="0" dirty="0" err="1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multiplyMatrix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(int m1[][C1], int m2[][C2]){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int result[R1][C2];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</a:t>
            </a:r>
            <a:r>
              <a:rPr kumimoji="0" lang="en-US" altLang="en-US" sz="1400" b="1" i="0" u="none" strike="noStrike" cap="none" normalizeH="0" baseline="0" dirty="0" err="1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("Resultant Matrix is:\n");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for (int </a:t>
            </a:r>
            <a:r>
              <a:rPr kumimoji="0" lang="en-US" altLang="en-US" sz="1400" b="1" i="0" u="none" strike="noStrike" cap="none" normalizeH="0" baseline="0" dirty="0" err="1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kumimoji="0" lang="en-US" altLang="en-US" sz="1400" b="1" i="0" u="none" strike="noStrike" cap="none" normalizeH="0" baseline="0" dirty="0" err="1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&lt; R1; </a:t>
            </a:r>
            <a:r>
              <a:rPr kumimoji="0" lang="en-US" altLang="en-US" sz="1400" b="1" i="0" u="none" strike="noStrike" cap="none" normalizeH="0" baseline="0" dirty="0" err="1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++) 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    for (int j = 0; j &lt; C2; </a:t>
            </a:r>
            <a:r>
              <a:rPr kumimoji="0" lang="en-US" altLang="en-US" sz="1400" b="1" i="0" u="none" strike="noStrike" cap="none" normalizeH="0" baseline="0" dirty="0" err="1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j++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        result[</a:t>
            </a:r>
            <a:r>
              <a:rPr kumimoji="0" lang="en-US" altLang="en-US" sz="1400" b="1" i="0" u="none" strike="noStrike" cap="none" normalizeH="0" baseline="0" dirty="0" err="1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][j] = 0;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        for (int k = 0; k &lt; R2; k++) 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           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result[</a:t>
            </a:r>
            <a:r>
              <a:rPr kumimoji="0" lang="en-US" altLang="en-US" sz="1400" b="1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][j] += m1[</a:t>
            </a:r>
            <a:r>
              <a:rPr kumimoji="0" lang="en-US" altLang="en-US" sz="1400" b="1" i="0" u="none" strike="noStrike" cap="none" normalizeH="0" baseline="0" dirty="0" err="1">
                <a:ln>
                  <a:noFill/>
                </a:ln>
                <a:solidFill>
                  <a:srgbClr val="7030A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][k] * m2[k][j];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        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        </a:t>
            </a:r>
            <a:r>
              <a:rPr kumimoji="0" lang="en-US" altLang="en-US" sz="1400" b="1" i="0" u="none" strike="noStrike" cap="none" normalizeH="0" baseline="0" dirty="0" err="1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("%d\t", result[</a:t>
            </a:r>
            <a:r>
              <a:rPr kumimoji="0" lang="en-US" altLang="en-US" sz="1400" b="1" i="0" u="none" strike="noStrike" cap="none" normalizeH="0" baseline="0" dirty="0" err="1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][j]);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    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        </a:t>
            </a:r>
            <a:r>
              <a:rPr kumimoji="0" lang="en-US" altLang="en-US" sz="1400" b="1" i="0" u="none" strike="noStrike" cap="none" normalizeH="0" baseline="0" dirty="0" err="1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kumimoji="0" lang="en-US" altLang="en-US" sz="1400" b="1" i="0" u="none" strike="noStrike" cap="none" normalizeH="0" baseline="0" dirty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("\n");   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>
                <a:ln>
                  <a:noFill/>
                </a:ln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14FCBD-3637-4CCA-AFA4-3F1AD387BD0F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2D56362F-61FB-4A14-B4BE-32C8F44037BA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58089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9B57EF-D514-4ED1-9339-BB80E03C5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Exercise: Matrix calculation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C63342-7333-4A1D-AE9A-DAAB1844E7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Write programs for other operations on matrix: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Add, 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Sub, 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Determinant, 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Eigenvalues,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 etc. 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4C84C8-49F7-41D5-8199-AF883278DA7B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2D56362F-61FB-4A14-B4BE-32C8F44037BA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96162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Pct val="65000"/>
              <a:buFontTx/>
              <a:buNone/>
            </a:pPr>
            <a:fld id="{BFA69476-5D3C-4D7B-A271-F4EF6E6E1030}" type="slidenum">
              <a:rPr lang="en-US" sz="1200">
                <a:ea typeface="MS PGothic" pitchFamily="34" charset="-128"/>
              </a:rPr>
              <a:pPr algn="r">
                <a:spcBef>
                  <a:spcPct val="0"/>
                </a:spcBef>
                <a:buClrTx/>
                <a:buSzPct val="65000"/>
                <a:buFontTx/>
                <a:buNone/>
              </a:pPr>
              <a:t>42</a:t>
            </a:fld>
            <a:endParaRPr lang="en-US" sz="1200">
              <a:ea typeface="MS PGothic" pitchFamily="34" charset="-128"/>
            </a:endParaRPr>
          </a:p>
        </p:txBody>
      </p:sp>
      <p:sp>
        <p:nvSpPr>
          <p:cNvPr id="41986" name="Text Box 2"/>
          <p:cNvSpPr txBox="1">
            <a:spLocks noChangeArrowheads="1"/>
          </p:cNvSpPr>
          <p:nvPr/>
        </p:nvSpPr>
        <p:spPr bwMode="auto">
          <a:xfrm>
            <a:off x="446088" y="163513"/>
            <a:ext cx="7924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sz="4000">
                <a:solidFill>
                  <a:srgbClr val="293A83"/>
                </a:solidFill>
              </a:rPr>
              <a:t>What We Will Learn</a:t>
            </a:r>
          </a:p>
        </p:txBody>
      </p:sp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304800" y="1143000"/>
            <a:ext cx="8382000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>
                <a:solidFill>
                  <a:srgbClr val="C2C2C2"/>
                </a:solidFill>
              </a:rPr>
              <a:t>Introduction</a:t>
            </a:r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>
                <a:solidFill>
                  <a:srgbClr val="C2C2C2"/>
                </a:solidFill>
              </a:rPr>
              <a:t>Initializing arrays</a:t>
            </a:r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>
                <a:solidFill>
                  <a:srgbClr val="C2C2C2"/>
                </a:solidFill>
              </a:rPr>
              <a:t>Arrays in functions</a:t>
            </a:r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>
                <a:solidFill>
                  <a:srgbClr val="C2C2C2"/>
                </a:solidFill>
              </a:rPr>
              <a:t>Multidimensional arrays</a:t>
            </a:r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/>
              <a:t>String</a:t>
            </a:r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>
                <a:solidFill>
                  <a:srgbClr val="C2C2C2"/>
                </a:solidFill>
              </a:rPr>
              <a:t>String functions </a:t>
            </a:r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>
                <a:solidFill>
                  <a:srgbClr val="C2C2C2"/>
                </a:solidFill>
              </a:rPr>
              <a:t>Bugs and avoiding them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Pct val="65000"/>
              <a:buFontTx/>
              <a:buNone/>
            </a:pPr>
            <a:fld id="{89912E2B-9F93-4E5C-A041-F205FDF875D2}" type="slidenum">
              <a:rPr lang="en-US" sz="1200">
                <a:ea typeface="MS PGothic" pitchFamily="34" charset="-128"/>
              </a:rPr>
              <a:pPr algn="r">
                <a:spcBef>
                  <a:spcPct val="0"/>
                </a:spcBef>
                <a:buClrTx/>
                <a:buSzPct val="65000"/>
                <a:buFontTx/>
                <a:buNone/>
              </a:pPr>
              <a:t>43</a:t>
            </a:fld>
            <a:endParaRPr lang="en-US" sz="1200">
              <a:ea typeface="MS PGothic" pitchFamily="34" charset="-128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8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sz="4000">
                <a:solidFill>
                  <a:srgbClr val="293A83"/>
                </a:solidFill>
              </a:rPr>
              <a:t>Introduction </a:t>
            </a:r>
          </a:p>
        </p:txBody>
      </p:sp>
      <p:sp>
        <p:nvSpPr>
          <p:cNvPr id="43011" name="Text Box 3"/>
          <p:cNvSpPr txBox="1">
            <a:spLocks noChangeArrowheads="1"/>
          </p:cNvSpPr>
          <p:nvPr/>
        </p:nvSpPr>
        <p:spPr bwMode="auto">
          <a:xfrm>
            <a:off x="251520" y="1143000"/>
            <a:ext cx="8892480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 marL="665163" indent="-3254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/>
              <a:t>Until now</a:t>
            </a:r>
          </a:p>
          <a:p>
            <a:pPr lvl="1">
              <a:spcBef>
                <a:spcPts val="700"/>
              </a:spcBef>
              <a:buClr>
                <a:srgbClr val="006633"/>
              </a:buClr>
              <a:buSzPct val="85000"/>
              <a:buFont typeface="Wingdings" pitchFamily="2" charset="2"/>
              <a:buChar char=""/>
            </a:pPr>
            <a:r>
              <a:rPr lang="en-US" sz="2700" dirty="0"/>
              <a:t>We have seen strings in </a:t>
            </a:r>
            <a:r>
              <a:rPr lang="en-US" sz="27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7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>
              <a:spcBef>
                <a:spcPts val="700"/>
              </a:spcBef>
              <a:buClr>
                <a:srgbClr val="006633"/>
              </a:buClr>
              <a:buSzPct val="85000"/>
              <a:buFont typeface="Wingdings" pitchFamily="2" charset="2"/>
              <a:buChar char=""/>
            </a:pPr>
            <a:r>
              <a:rPr lang="en-US" sz="2700" dirty="0"/>
              <a:t>Our old definition: string is a set of chars between </a:t>
            </a:r>
            <a:r>
              <a:rPr lang="en-US" sz="2700" b="1" dirty="0">
                <a:solidFill>
                  <a:srgbClr val="7030A0"/>
                </a:solidFill>
              </a:rPr>
              <a:t>“</a:t>
            </a:r>
            <a:r>
              <a:rPr lang="en-US" sz="2700" dirty="0"/>
              <a:t> </a:t>
            </a:r>
            <a:r>
              <a:rPr lang="en-US" sz="2700" b="1" dirty="0">
                <a:solidFill>
                  <a:srgbClr val="7030A0"/>
                </a:solidFill>
              </a:rPr>
              <a:t>”</a:t>
            </a:r>
          </a:p>
          <a:p>
            <a:pPr>
              <a:spcBef>
                <a:spcPts val="1750"/>
              </a:spcBef>
              <a:buClrTx/>
              <a:buFontTx/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("This is a string\n");</a:t>
            </a:r>
          </a:p>
          <a:p>
            <a:pPr>
              <a:spcBef>
                <a:spcPts val="1750"/>
              </a:spcBef>
              <a:buClrTx/>
              <a:buFontTx/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("This is </a:t>
            </a:r>
            <a:r>
              <a:rPr lang="en-US" sz="28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%s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\n", "a string\n");</a:t>
            </a:r>
          </a:p>
          <a:p>
            <a:pPr>
              <a:spcBef>
                <a:spcPts val="813"/>
              </a:spcBef>
              <a:buClrTx/>
              <a:buFontTx/>
              <a:buNone/>
            </a:pPr>
            <a:endParaRPr lang="en-US" sz="1300" dirty="0"/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/>
              <a:t>Strings:</a:t>
            </a:r>
          </a:p>
          <a:p>
            <a:pPr lvl="1">
              <a:spcBef>
                <a:spcPts val="700"/>
              </a:spcBef>
              <a:buClr>
                <a:srgbClr val="006633"/>
              </a:buClr>
              <a:buSzPct val="85000"/>
              <a:buFont typeface="Wingdings" pitchFamily="2" charset="2"/>
              <a:buChar char=""/>
            </a:pPr>
            <a:r>
              <a:rPr lang="en-US" sz="2800" dirty="0"/>
              <a:t>An array of chars</a:t>
            </a:r>
          </a:p>
          <a:p>
            <a:pPr lvl="1">
              <a:spcBef>
                <a:spcPts val="700"/>
              </a:spcBef>
              <a:buClr>
                <a:srgbClr val="006633"/>
              </a:buClr>
              <a:buSzPct val="85000"/>
              <a:buFont typeface="Wingdings" pitchFamily="2" charset="2"/>
              <a:buChar char=""/>
            </a:pPr>
            <a:r>
              <a:rPr lang="en-US" sz="2800" dirty="0">
                <a:solidFill>
                  <a:srgbClr val="7030A0"/>
                </a:solidFill>
              </a:rPr>
              <a:t>Terminated by </a:t>
            </a:r>
            <a:r>
              <a:rPr lang="en-US" sz="2800" dirty="0"/>
              <a:t>the </a:t>
            </a:r>
            <a:r>
              <a:rPr lang="en-US" sz="2800" dirty="0">
                <a:solidFill>
                  <a:srgbClr val="CC0000"/>
                </a:solidFill>
              </a:rPr>
              <a:t>null char</a:t>
            </a:r>
            <a:r>
              <a:rPr lang="en-US" sz="2800" dirty="0"/>
              <a:t> </a:t>
            </a:r>
            <a:r>
              <a:rPr lang="en-US" sz="28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'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\0</a:t>
            </a:r>
            <a:r>
              <a:rPr lang="en-US" sz="28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'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7" dur="500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2" dur="500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7" dur="500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20" dur="500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23" dur="500"/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28" dur="500"/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31" dur="500"/>
                                        <p:tgtEl>
                                          <p:spTgt spid="43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34" dur="500"/>
                                        <p:tgtEl>
                                          <p:spTgt spid="43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ts val="300"/>
              </a:spcBef>
              <a:buClrTx/>
              <a:buSzPct val="65000"/>
              <a:buFontTx/>
              <a:buNone/>
            </a:pPr>
            <a:fld id="{6CD20100-5139-4B25-9CF7-CC9F27B920DA}" type="slidenum">
              <a:rPr lang="en-US" sz="1200">
                <a:ea typeface="MS PGothic" pitchFamily="34" charset="-128"/>
              </a:rPr>
              <a:pPr algn="r">
                <a:spcBef>
                  <a:spcPts val="300"/>
                </a:spcBef>
                <a:buClrTx/>
                <a:buSzPct val="65000"/>
                <a:buFontTx/>
                <a:buNone/>
              </a:pPr>
              <a:t>44</a:t>
            </a:fld>
            <a:endParaRPr lang="en-US" sz="1200">
              <a:ea typeface="MS PGothic" pitchFamily="34" charset="-128"/>
            </a:endParaRPr>
          </a:p>
        </p:txBody>
      </p:sp>
      <p:sp>
        <p:nvSpPr>
          <p:cNvPr id="44034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8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sz="4000">
                <a:solidFill>
                  <a:srgbClr val="293A83"/>
                </a:solidFill>
              </a:rPr>
              <a:t>Strings in C</a:t>
            </a:r>
          </a:p>
        </p:txBody>
      </p:sp>
      <p:sp>
        <p:nvSpPr>
          <p:cNvPr id="44035" name="Text Box 3"/>
          <p:cNvSpPr txBox="1">
            <a:spLocks noChangeArrowheads="1"/>
          </p:cNvSpPr>
          <p:nvPr/>
        </p:nvSpPr>
        <p:spPr bwMode="auto">
          <a:xfrm>
            <a:off x="457200" y="1219200"/>
            <a:ext cx="868680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80000"/>
              </a:lnSpc>
              <a:spcBef>
                <a:spcPts val="175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2800" dirty="0"/>
              <a:t>Since strings are array</a:t>
            </a:r>
          </a:p>
          <a:p>
            <a:pPr>
              <a:lnSpc>
                <a:spcPct val="80000"/>
              </a:lnSpc>
              <a:spcBef>
                <a:spcPts val="1500"/>
              </a:spcBef>
              <a:buClrTx/>
              <a:buFontTx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char str3[] = {'p', 'r', 'o', 'g', 'r', 'a', 'm', '\0'};</a:t>
            </a:r>
          </a:p>
          <a:p>
            <a:pPr>
              <a:lnSpc>
                <a:spcPct val="80000"/>
              </a:lnSpc>
              <a:spcBef>
                <a:spcPts val="1500"/>
              </a:spcBef>
              <a:buClrTx/>
              <a:buFontTx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char str1[8] = "program";</a:t>
            </a:r>
          </a:p>
          <a:p>
            <a:pPr>
              <a:lnSpc>
                <a:spcPct val="80000"/>
              </a:lnSpc>
              <a:spcBef>
                <a:spcPts val="1500"/>
              </a:spcBef>
              <a:buClrTx/>
              <a:buFontTx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char str2[] = "program";</a:t>
            </a:r>
          </a:p>
          <a:p>
            <a:pPr>
              <a:lnSpc>
                <a:spcPct val="80000"/>
              </a:lnSpc>
              <a:spcBef>
                <a:spcPts val="1500"/>
              </a:spcBef>
              <a:buClrTx/>
              <a:buFontTx/>
              <a:buNone/>
            </a:pPr>
            <a:r>
              <a:rPr lang="en-US" sz="24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  char *str3  = "program"; 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//we will see later</a:t>
            </a:r>
          </a:p>
          <a:p>
            <a:pPr>
              <a:lnSpc>
                <a:spcPct val="80000"/>
              </a:lnSpc>
              <a:spcBef>
                <a:spcPts val="1500"/>
              </a:spcBef>
              <a:buClrTx/>
              <a:buFontTx/>
              <a:buNone/>
            </a:pPr>
            <a:endParaRPr lang="en-US" sz="2400" b="1" dirty="0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44036" name="Group 4"/>
          <p:cNvGrpSpPr>
            <a:grpSpLocks/>
          </p:cNvGrpSpPr>
          <p:nvPr/>
        </p:nvGrpSpPr>
        <p:grpSpPr bwMode="auto">
          <a:xfrm>
            <a:off x="381000" y="3581400"/>
            <a:ext cx="7256463" cy="2052638"/>
            <a:chOff x="240" y="2256"/>
            <a:chExt cx="4571" cy="1293"/>
          </a:xfrm>
        </p:grpSpPr>
        <p:graphicFrame>
          <p:nvGraphicFramePr>
            <p:cNvPr id="44037" name="Object 5"/>
            <p:cNvGraphicFramePr>
              <a:graphicFrameLocks noChangeAspect="1"/>
            </p:cNvGraphicFramePr>
            <p:nvPr/>
          </p:nvGraphicFramePr>
          <p:xfrm>
            <a:off x="240" y="2256"/>
            <a:ext cx="4571" cy="129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4126" r:id="rId4" imgW="3718800" imgH="1054800" progId="">
                    <p:embed/>
                  </p:oleObj>
                </mc:Choice>
                <mc:Fallback>
                  <p:oleObj r:id="rId4" imgW="3718800" imgH="1054800" progId="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" y="2256"/>
                          <a:ext cx="4571" cy="1293"/>
                        </a:xfrm>
                        <a:prstGeom prst="rect">
                          <a:avLst/>
                        </a:prstGeom>
                        <a:noFill/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blipFill dpi="0" rotWithShape="0">
                                <a:blip/>
                                <a:srcRect/>
                                <a:stretch>
                                  <a:fillRect/>
                                </a:stretch>
                              </a:blip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4038" name="Text Box 6"/>
            <p:cNvSpPr txBox="1">
              <a:spLocks noChangeArrowheads="1"/>
            </p:cNvSpPr>
            <p:nvPr/>
          </p:nvSpPr>
          <p:spPr bwMode="auto">
            <a:xfrm>
              <a:off x="240" y="2256"/>
              <a:ext cx="4571" cy="12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Pct val="65000"/>
              <a:buFontTx/>
              <a:buNone/>
            </a:pPr>
            <a:fld id="{06DFC205-D2CF-49BB-BB62-FF92CE2FC7A4}" type="slidenum">
              <a:rPr lang="en-US" sz="1200">
                <a:ea typeface="MS PGothic" pitchFamily="34" charset="-128"/>
              </a:rPr>
              <a:pPr algn="r">
                <a:spcBef>
                  <a:spcPct val="0"/>
                </a:spcBef>
                <a:buClrTx/>
                <a:buSzPct val="65000"/>
                <a:buFontTx/>
                <a:buNone/>
              </a:pPr>
              <a:t>45</a:t>
            </a:fld>
            <a:endParaRPr lang="en-US" sz="1200">
              <a:ea typeface="MS PGothic" pitchFamily="34" charset="-128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8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sz="4000" dirty="0">
                <a:solidFill>
                  <a:srgbClr val="293A83"/>
                </a:solidFill>
              </a:rPr>
              <a:t>Reading and Writing Strings </a:t>
            </a:r>
          </a:p>
        </p:txBody>
      </p:sp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457200" y="1143000"/>
            <a:ext cx="8229600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 marL="665163" indent="-3254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90000"/>
              </a:lnSpc>
              <a:spcBef>
                <a:spcPts val="175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800" dirty="0"/>
              <a:t> can be used to print strings</a:t>
            </a:r>
          </a:p>
          <a:p>
            <a:pPr>
              <a:lnSpc>
                <a:spcPct val="90000"/>
              </a:lnSpc>
              <a:spcBef>
                <a:spcPts val="1750"/>
              </a:spcBef>
              <a:buClrTx/>
              <a:buFontTx/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("program");</a:t>
            </a:r>
          </a:p>
          <a:p>
            <a:pPr>
              <a:lnSpc>
                <a:spcPct val="90000"/>
              </a:lnSpc>
              <a:spcBef>
                <a:spcPts val="1750"/>
              </a:spcBef>
              <a:buClrTx/>
              <a:buFontTx/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sz="2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%s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", "program");</a:t>
            </a:r>
          </a:p>
          <a:p>
            <a:pPr>
              <a:lnSpc>
                <a:spcPct val="90000"/>
              </a:lnSpc>
              <a:spcBef>
                <a:spcPts val="175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2800" dirty="0"/>
              <a:t> can be used to read strings</a:t>
            </a:r>
          </a:p>
          <a:p>
            <a:pPr>
              <a:lnSpc>
                <a:spcPct val="90000"/>
              </a:lnSpc>
              <a:spcBef>
                <a:spcPts val="1750"/>
              </a:spcBef>
              <a:buClrTx/>
              <a:buFontTx/>
              <a:buNone/>
            </a:pPr>
            <a:r>
              <a:rPr lang="en-US" sz="2800" dirty="0"/>
              <a:t>	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char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8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200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>
              <a:lnSpc>
                <a:spcPct val="90000"/>
              </a:lnSpc>
              <a:spcBef>
                <a:spcPts val="1750"/>
              </a:spcBef>
              <a:buClrTx/>
              <a:buFontTx/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sz="2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%s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", </a:t>
            </a:r>
            <a:r>
              <a:rPr lang="en-US" sz="2800" b="1" dirty="0" err="1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Clr>
                <a:srgbClr val="006633"/>
              </a:buClr>
              <a:buSzPct val="85000"/>
              <a:buFont typeface="Wingdings" pitchFamily="2" charset="2"/>
              <a:buChar char=""/>
            </a:pPr>
            <a:r>
              <a:rPr lang="en-US" sz="2400" dirty="0"/>
              <a:t>Initial white spaces are ignored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Clr>
                <a:srgbClr val="006633"/>
              </a:buClr>
              <a:buSzPct val="85000"/>
              <a:buFont typeface="Wingdings" pitchFamily="2" charset="2"/>
              <a:buChar char=""/>
            </a:pPr>
            <a:r>
              <a:rPr lang="en-US" sz="2400" dirty="0"/>
              <a:t>Read until </a:t>
            </a:r>
            <a:r>
              <a:rPr lang="en-US" sz="2400" dirty="0">
                <a:solidFill>
                  <a:srgbClr val="C00000"/>
                </a:solidFill>
              </a:rPr>
              <a:t>space</a:t>
            </a:r>
            <a:r>
              <a:rPr lang="en-US" sz="2400" dirty="0"/>
              <a:t> or </a:t>
            </a:r>
            <a:r>
              <a:rPr lang="en-US" sz="2400" dirty="0">
                <a:solidFill>
                  <a:srgbClr val="C00000"/>
                </a:solidFill>
              </a:rPr>
              <a:t>'\n</a:t>
            </a:r>
            <a:r>
              <a:rPr lang="en-US" sz="2400" dirty="0"/>
              <a:t>' (which is replaced by \0)</a:t>
            </a:r>
          </a:p>
          <a:p>
            <a:pPr>
              <a:lnSpc>
                <a:spcPct val="90000"/>
              </a:lnSpc>
              <a:spcBef>
                <a:spcPts val="175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2800" dirty="0"/>
              <a:t>We must allocate </a:t>
            </a:r>
            <a:r>
              <a:rPr lang="en-US" sz="2800" dirty="0">
                <a:solidFill>
                  <a:srgbClr val="CC0000"/>
                </a:solidFill>
              </a:rPr>
              <a:t>sufficient size.</a:t>
            </a:r>
            <a:endParaRPr lang="en-US" sz="28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Pct val="65000"/>
              <a:buFontTx/>
              <a:buNone/>
            </a:pPr>
            <a:fld id="{9D021CC3-C5EF-474B-909D-D0BFE7D5DC42}" type="slidenum">
              <a:rPr lang="en-US" sz="1200">
                <a:ea typeface="MS PGothic" pitchFamily="34" charset="-128"/>
              </a:rPr>
              <a:pPr algn="r">
                <a:spcBef>
                  <a:spcPct val="0"/>
                </a:spcBef>
                <a:buClrTx/>
                <a:buSzPct val="65000"/>
                <a:buFontTx/>
                <a:buNone/>
              </a:pPr>
              <a:t>46</a:t>
            </a:fld>
            <a:endParaRPr lang="en-US" sz="1200">
              <a:ea typeface="MS PGothic" pitchFamily="34" charset="-128"/>
            </a:endParaRPr>
          </a:p>
        </p:txBody>
      </p:sp>
      <p:sp>
        <p:nvSpPr>
          <p:cNvPr id="46082" name="Text Box 2"/>
          <p:cNvSpPr txBox="1">
            <a:spLocks noChangeArrowheads="1"/>
          </p:cNvSpPr>
          <p:nvPr/>
        </p:nvSpPr>
        <p:spPr bwMode="auto">
          <a:xfrm>
            <a:off x="251520" y="152400"/>
            <a:ext cx="8640960" cy="78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sz="4000" dirty="0">
                <a:solidFill>
                  <a:srgbClr val="293A83"/>
                </a:solidFill>
              </a:rPr>
              <a:t>Reading and Writing Strings (cont’d) </a:t>
            </a:r>
          </a:p>
        </p:txBody>
      </p:sp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457200" y="1108075"/>
            <a:ext cx="8435280" cy="536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 marL="665163" indent="-3254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puts(str)</a:t>
            </a:r>
            <a:r>
              <a:rPr lang="en-US" sz="2800" dirty="0"/>
              <a:t>is very simple version of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lvl="1">
              <a:spcBef>
                <a:spcPts val="700"/>
              </a:spcBef>
              <a:buClr>
                <a:srgbClr val="006633"/>
              </a:buClr>
              <a:buSzPct val="85000"/>
              <a:buFont typeface="Wingdings" pitchFamily="2" charset="2"/>
              <a:buChar char=""/>
            </a:pPr>
            <a:r>
              <a:rPr lang="en-US" sz="2400" dirty="0"/>
              <a:t>Can only be used to print strings</a:t>
            </a:r>
          </a:p>
          <a:p>
            <a:pPr lvl="1">
              <a:spcBef>
                <a:spcPts val="700"/>
              </a:spcBef>
              <a:buClr>
                <a:srgbClr val="006633"/>
              </a:buClr>
              <a:buSzPct val="85000"/>
              <a:buFont typeface="Wingdings" pitchFamily="2" charset="2"/>
              <a:buChar char=""/>
            </a:pPr>
            <a:r>
              <a:rPr lang="en-US" sz="2400" dirty="0"/>
              <a:t>Adds ‘\n’ to end of string  </a:t>
            </a:r>
          </a:p>
          <a:p>
            <a:pPr>
              <a:spcBef>
                <a:spcPts val="938"/>
              </a:spcBef>
              <a:buClrTx/>
              <a:buFontTx/>
              <a:buNone/>
            </a:pPr>
            <a:endParaRPr lang="en-US" sz="1400" dirty="0"/>
          </a:p>
          <a:p>
            <a:pPr>
              <a:spcBef>
                <a:spcPts val="938"/>
              </a:spcBef>
              <a:buClrTx/>
              <a:buFontTx/>
              <a:buNone/>
            </a:pPr>
            <a:endParaRPr lang="en-US" sz="1400" dirty="0"/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gets(char </a:t>
            </a: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[])</a:t>
            </a:r>
            <a:r>
              <a:rPr lang="en-US" sz="2800" dirty="0"/>
              <a:t> can be used to read strings</a:t>
            </a:r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gets</a:t>
            </a:r>
            <a:r>
              <a:rPr lang="en-US" sz="2800" dirty="0"/>
              <a:t> does </a:t>
            </a:r>
            <a:r>
              <a:rPr lang="en-US" sz="2800" dirty="0">
                <a:solidFill>
                  <a:srgbClr val="CC0000"/>
                </a:solidFill>
              </a:rPr>
              <a:t>not</a:t>
            </a:r>
            <a:r>
              <a:rPr lang="en-US" sz="2800" dirty="0"/>
              <a:t> ignore the white spaces</a:t>
            </a:r>
          </a:p>
          <a:p>
            <a:pPr lvl="1"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2800" dirty="0"/>
              <a:t>Read until 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\n</a:t>
            </a:r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2800" dirty="0"/>
              <a:t>String should be large enough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Pct val="65000"/>
              <a:buFontTx/>
              <a:buNone/>
            </a:pPr>
            <a:fld id="{6535BB1F-E7BA-45FF-806D-E96565E5FDB8}" type="slidenum">
              <a:rPr lang="en-US" sz="1200">
                <a:ea typeface="MS PGothic" pitchFamily="34" charset="-128"/>
              </a:rPr>
              <a:pPr algn="r">
                <a:spcBef>
                  <a:spcPct val="0"/>
                </a:spcBef>
                <a:buClrTx/>
                <a:buSzPct val="65000"/>
                <a:buFontTx/>
                <a:buNone/>
              </a:pPr>
              <a:t>47</a:t>
            </a:fld>
            <a:endParaRPr lang="en-US" sz="1200">
              <a:ea typeface="MS PGothic" pitchFamily="34" charset="-128"/>
            </a:endParaRPr>
          </a:p>
        </p:txBody>
      </p:sp>
      <p:sp>
        <p:nvSpPr>
          <p:cNvPr id="47106" name="Text Box 2"/>
          <p:cNvSpPr txBox="1">
            <a:spLocks noChangeArrowheads="1"/>
          </p:cNvSpPr>
          <p:nvPr/>
        </p:nvSpPr>
        <p:spPr bwMode="auto">
          <a:xfrm>
            <a:off x="446088" y="163513"/>
            <a:ext cx="7924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sz="4000">
                <a:solidFill>
                  <a:srgbClr val="293A83"/>
                </a:solidFill>
              </a:rPr>
              <a:t>What We Will Learn</a:t>
            </a:r>
          </a:p>
        </p:txBody>
      </p:sp>
      <p:sp>
        <p:nvSpPr>
          <p:cNvPr id="47107" name="Text Box 3"/>
          <p:cNvSpPr txBox="1">
            <a:spLocks noChangeArrowheads="1"/>
          </p:cNvSpPr>
          <p:nvPr/>
        </p:nvSpPr>
        <p:spPr bwMode="auto">
          <a:xfrm>
            <a:off x="304800" y="1143000"/>
            <a:ext cx="8382000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>
                <a:solidFill>
                  <a:srgbClr val="C2C2C2"/>
                </a:solidFill>
              </a:rPr>
              <a:t>Introduction</a:t>
            </a:r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>
                <a:solidFill>
                  <a:srgbClr val="C2C2C2"/>
                </a:solidFill>
              </a:rPr>
              <a:t>Initializing arrays</a:t>
            </a:r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>
                <a:solidFill>
                  <a:srgbClr val="C2C2C2"/>
                </a:solidFill>
              </a:rPr>
              <a:t>Arrays in functions</a:t>
            </a:r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>
                <a:solidFill>
                  <a:srgbClr val="C2C2C2"/>
                </a:solidFill>
              </a:rPr>
              <a:t>Multidimensional arrays</a:t>
            </a:r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>
                <a:solidFill>
                  <a:srgbClr val="C2C2C2"/>
                </a:solidFill>
              </a:rPr>
              <a:t>String</a:t>
            </a:r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/>
              <a:t>String</a:t>
            </a:r>
            <a:r>
              <a:rPr lang="en-US" sz="3200">
                <a:solidFill>
                  <a:srgbClr val="C2C2C2"/>
                </a:solidFill>
              </a:rPr>
              <a:t> </a:t>
            </a:r>
            <a:r>
              <a:rPr lang="en-US" sz="3200"/>
              <a:t>functions</a:t>
            </a:r>
            <a:r>
              <a:rPr lang="en-US" sz="3200">
                <a:solidFill>
                  <a:srgbClr val="C2C2C2"/>
                </a:solidFill>
              </a:rPr>
              <a:t> </a:t>
            </a:r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>
                <a:solidFill>
                  <a:srgbClr val="C2C2C2"/>
                </a:solidFill>
              </a:rPr>
              <a:t>Bugs and avoiding them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Pct val="65000"/>
              <a:buFontTx/>
              <a:buNone/>
            </a:pPr>
            <a:fld id="{34CAFDB0-E1D3-4E8C-B7F9-B1DAF5375158}" type="slidenum">
              <a:rPr lang="en-US" sz="1200">
                <a:ea typeface="MS PGothic" pitchFamily="34" charset="-128"/>
              </a:rPr>
              <a:pPr algn="r">
                <a:spcBef>
                  <a:spcPct val="0"/>
                </a:spcBef>
                <a:buClrTx/>
                <a:buSzPct val="65000"/>
                <a:buFontTx/>
                <a:buNone/>
              </a:pPr>
              <a:t>48</a:t>
            </a:fld>
            <a:endParaRPr lang="en-US" sz="1200">
              <a:ea typeface="MS PGothic" pitchFamily="34" charset="-128"/>
            </a:endParaRPr>
          </a:p>
        </p:txBody>
      </p:sp>
      <p:sp>
        <p:nvSpPr>
          <p:cNvPr id="48130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8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sz="4000">
                <a:solidFill>
                  <a:srgbClr val="293A83"/>
                </a:solidFill>
              </a:rPr>
              <a:t>String Library </a:t>
            </a:r>
          </a:p>
        </p:txBody>
      </p:sp>
      <p:sp>
        <p:nvSpPr>
          <p:cNvPr id="48131" name="Text Box 3"/>
          <p:cNvSpPr txBox="1">
            <a:spLocks noChangeArrowheads="1"/>
          </p:cNvSpPr>
          <p:nvPr/>
        </p:nvSpPr>
        <p:spPr bwMode="auto">
          <a:xfrm>
            <a:off x="457200" y="1108075"/>
            <a:ext cx="8229600" cy="5100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 marL="665163" indent="-3254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/>
              <a:t>Access to string library by </a:t>
            </a:r>
          </a:p>
          <a:p>
            <a:pPr>
              <a:spcBef>
                <a:spcPts val="2000"/>
              </a:spcBef>
              <a:buClrTx/>
              <a:buFontTx/>
              <a:buNone/>
            </a:pPr>
            <a:r>
              <a:rPr lang="en-US" sz="3200" b="1" dirty="0">
                <a:latin typeface="Courier New" pitchFamily="49" charset="0"/>
                <a:cs typeface="Courier New" pitchFamily="49" charset="0"/>
              </a:rPr>
              <a:t>	#include &lt;</a:t>
            </a:r>
            <a:r>
              <a:rPr lang="en-US" sz="3200" b="1" dirty="0" err="1">
                <a:latin typeface="Courier New" pitchFamily="49" charset="0"/>
                <a:cs typeface="Courier New" pitchFamily="49" charset="0"/>
              </a:rPr>
              <a:t>string.h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&gt; </a:t>
            </a:r>
          </a:p>
          <a:p>
            <a:pPr>
              <a:spcBef>
                <a:spcPts val="1250"/>
              </a:spcBef>
              <a:buClrTx/>
              <a:buFontTx/>
              <a:buNone/>
            </a:pPr>
            <a:endParaRPr lang="en-US" sz="2000" dirty="0"/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/>
              <a:t>Many functions to work with strings</a:t>
            </a:r>
          </a:p>
          <a:p>
            <a:pPr lvl="1">
              <a:spcBef>
                <a:spcPts val="700"/>
              </a:spcBef>
              <a:buClr>
                <a:srgbClr val="006633"/>
              </a:buClr>
              <a:buSzPct val="85000"/>
              <a:buFont typeface="Wingdings" pitchFamily="2" charset="2"/>
              <a:buChar char=""/>
            </a:pPr>
            <a:r>
              <a:rPr lang="en-US" sz="2800" dirty="0"/>
              <a:t>Find the length of string </a:t>
            </a:r>
          </a:p>
          <a:p>
            <a:pPr lvl="1">
              <a:spcBef>
                <a:spcPts val="700"/>
              </a:spcBef>
              <a:buClr>
                <a:srgbClr val="006633"/>
              </a:buClr>
              <a:buSzPct val="85000"/>
              <a:buFont typeface="Wingdings" pitchFamily="2" charset="2"/>
              <a:buChar char=""/>
            </a:pPr>
            <a:r>
              <a:rPr lang="en-US" sz="2800" dirty="0"/>
              <a:t>Compare strings</a:t>
            </a:r>
          </a:p>
          <a:p>
            <a:pPr lvl="1">
              <a:spcBef>
                <a:spcPts val="700"/>
              </a:spcBef>
              <a:buClr>
                <a:srgbClr val="006633"/>
              </a:buClr>
              <a:buSzPct val="85000"/>
              <a:buFont typeface="Wingdings" pitchFamily="2" charset="2"/>
              <a:buChar char=""/>
            </a:pPr>
            <a:r>
              <a:rPr lang="en-US" sz="2800" dirty="0"/>
              <a:t>Copy strings</a:t>
            </a:r>
          </a:p>
          <a:p>
            <a:pPr lvl="1">
              <a:spcBef>
                <a:spcPts val="700"/>
              </a:spcBef>
              <a:buClr>
                <a:srgbClr val="006633"/>
              </a:buClr>
              <a:buSzPct val="85000"/>
              <a:buFont typeface="Wingdings" pitchFamily="2" charset="2"/>
              <a:buChar char=""/>
            </a:pPr>
            <a:r>
              <a:rPr lang="en-US" sz="2800" dirty="0"/>
              <a:t>Search in strings </a:t>
            </a:r>
          </a:p>
          <a:p>
            <a:pPr lvl="1">
              <a:spcBef>
                <a:spcPts val="700"/>
              </a:spcBef>
              <a:buClr>
                <a:srgbClr val="006633"/>
              </a:buClr>
              <a:buSzPct val="85000"/>
              <a:buFont typeface="Wingdings" pitchFamily="2" charset="2"/>
              <a:buChar char=""/>
            </a:pPr>
            <a:r>
              <a:rPr lang="en-US" sz="2800" dirty="0"/>
              <a:t>…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Pct val="65000"/>
              <a:buFontTx/>
              <a:buNone/>
            </a:pPr>
            <a:fld id="{05CFE860-8F27-4C59-9CAD-C25BAE46383C}" type="slidenum">
              <a:rPr lang="en-US" sz="1200">
                <a:ea typeface="MS PGothic" pitchFamily="34" charset="-128"/>
              </a:rPr>
              <a:pPr algn="r">
                <a:spcBef>
                  <a:spcPct val="0"/>
                </a:spcBef>
                <a:buClrTx/>
                <a:buSzPct val="65000"/>
                <a:buFontTx/>
                <a:buNone/>
              </a:pPr>
              <a:t>49</a:t>
            </a:fld>
            <a:endParaRPr lang="en-US" sz="1200">
              <a:ea typeface="MS PGothic" pitchFamily="34" charset="-128"/>
            </a:endParaRPr>
          </a:p>
        </p:txBody>
      </p:sp>
      <p:sp>
        <p:nvSpPr>
          <p:cNvPr id="49154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8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sz="4000">
                <a:solidFill>
                  <a:srgbClr val="293A83"/>
                </a:solidFill>
              </a:rPr>
              <a:t>Length of String </a:t>
            </a:r>
          </a:p>
        </p:txBody>
      </p:sp>
      <p:sp>
        <p:nvSpPr>
          <p:cNvPr id="49155" name="Text Box 3"/>
          <p:cNvSpPr txBox="1">
            <a:spLocks noChangeArrowheads="1"/>
          </p:cNvSpPr>
          <p:nvPr/>
        </p:nvSpPr>
        <p:spPr bwMode="auto">
          <a:xfrm>
            <a:off x="457200" y="1143000"/>
            <a:ext cx="8229600" cy="4911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 marL="668338" indent="-322263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175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strlen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(str)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: </a:t>
            </a:r>
            <a:r>
              <a:rPr lang="en-US" sz="2800" dirty="0"/>
              <a:t>Length of string</a:t>
            </a:r>
          </a:p>
          <a:p>
            <a:pPr lvl="1">
              <a:spcBef>
                <a:spcPts val="600"/>
              </a:spcBef>
              <a:buClrTx/>
              <a:buSzPct val="85000"/>
              <a:buFontTx/>
              <a:buNone/>
            </a:pPr>
            <a:endParaRPr lang="en-US" sz="2400" dirty="0"/>
          </a:p>
          <a:p>
            <a:pPr>
              <a:spcBef>
                <a:spcPts val="175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2800" dirty="0"/>
              <a:t>From start to first occurrence of the </a:t>
            </a:r>
            <a:r>
              <a:rPr lang="en-US" sz="2800" dirty="0">
                <a:solidFill>
                  <a:srgbClr val="CC0000"/>
                </a:solidFill>
              </a:rPr>
              <a:t>null char </a:t>
            </a:r>
          </a:p>
          <a:p>
            <a:pPr lvl="1">
              <a:spcBef>
                <a:spcPts val="600"/>
              </a:spcBef>
              <a:buClrTx/>
              <a:buSzPct val="85000"/>
              <a:buFontTx/>
              <a:buNone/>
            </a:pP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 lvl="1">
              <a:spcBef>
                <a:spcPts val="600"/>
              </a:spcBef>
              <a:buClrTx/>
              <a:buSzPct val="85000"/>
              <a:buFontTx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char str[] = "This is test"; </a:t>
            </a:r>
          </a:p>
          <a:p>
            <a:pPr lvl="1">
              <a:spcBef>
                <a:spcPts val="600"/>
              </a:spcBef>
              <a:buClrTx/>
              <a:buSzPct val="85000"/>
              <a:buFontTx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char str1[10]={'a', 'b', </a:t>
            </a:r>
            <a:r>
              <a:rPr lang="en-US" sz="24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'\0'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, 'c', '\0'};</a:t>
            </a:r>
          </a:p>
          <a:p>
            <a:pPr lvl="1">
              <a:spcBef>
                <a:spcPts val="600"/>
              </a:spcBef>
              <a:buClrTx/>
              <a:buSzPct val="85000"/>
              <a:buFontTx/>
              <a:buNone/>
            </a:pP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strlen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(str)  </a:t>
            </a:r>
            <a:r>
              <a:rPr lang="en-US" sz="2400" b="1" dirty="0">
                <a:latin typeface="Wingdings" pitchFamily="2" charset="2"/>
                <a:cs typeface="Courier New" pitchFamily="49" charset="0"/>
              </a:rPr>
              <a:t>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12</a:t>
            </a:r>
          </a:p>
          <a:p>
            <a:pPr lvl="1">
              <a:spcBef>
                <a:spcPts val="600"/>
              </a:spcBef>
              <a:buClrTx/>
              <a:buSzPct val="85000"/>
              <a:buFontTx/>
              <a:buNone/>
            </a:pP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strlen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(str1) </a:t>
            </a:r>
            <a:r>
              <a:rPr lang="en-US" sz="2400" b="1" dirty="0">
                <a:latin typeface="Wingdings" pitchFamily="2" charset="2"/>
                <a:cs typeface="Courier New" pitchFamily="49" charset="0"/>
              </a:rPr>
              <a:t>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2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Pct val="65000"/>
              <a:buFontTx/>
              <a:buNone/>
            </a:pPr>
            <a:fld id="{260BFE92-1D1E-4B07-BC82-1807B620ECBF}" type="slidenum">
              <a:rPr lang="en-US" sz="1200">
                <a:ea typeface="MS PGothic" pitchFamily="34" charset="-128"/>
              </a:rPr>
              <a:pPr algn="r">
                <a:spcBef>
                  <a:spcPct val="0"/>
                </a:spcBef>
                <a:buClrTx/>
                <a:buSzPct val="65000"/>
                <a:buFontTx/>
                <a:buNone/>
              </a:pPr>
              <a:t>5</a:t>
            </a:fld>
            <a:endParaRPr lang="en-US" sz="1200">
              <a:ea typeface="MS PGothic" pitchFamily="34" charset="-128"/>
            </a:endParaRPr>
          </a:p>
        </p:txBody>
      </p:sp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8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sz="4000">
                <a:solidFill>
                  <a:srgbClr val="293A83"/>
                </a:solidFill>
              </a:rPr>
              <a:t>Array  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457200" y="1143000"/>
            <a:ext cx="8229600" cy="491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 marL="665163" indent="-3254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80000"/>
              </a:lnSpc>
              <a:spcBef>
                <a:spcPts val="1938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100" dirty="0"/>
              <a:t>A collection of </a:t>
            </a:r>
            <a:r>
              <a:rPr lang="en-US" sz="3100" dirty="0">
                <a:solidFill>
                  <a:srgbClr val="CC0000"/>
                </a:solidFill>
              </a:rPr>
              <a:t>same type</a:t>
            </a:r>
            <a:r>
              <a:rPr lang="en-US" sz="3100" dirty="0"/>
              <a:t> variables</a:t>
            </a:r>
          </a:p>
          <a:p>
            <a:pPr>
              <a:lnSpc>
                <a:spcPct val="80000"/>
              </a:lnSpc>
              <a:spcBef>
                <a:spcPts val="1938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100" dirty="0"/>
              <a:t>A n</a:t>
            </a:r>
            <a:r>
              <a:rPr lang="en-US" sz="3100" i="1" dirty="0">
                <a:solidFill>
                  <a:srgbClr val="002060"/>
                </a:solidFill>
              </a:rPr>
              <a:t>x</a:t>
            </a:r>
            <a:r>
              <a:rPr lang="en-US" sz="3100" dirty="0"/>
              <a:t>1 vector of</a:t>
            </a:r>
          </a:p>
          <a:p>
            <a:pPr lvl="1">
              <a:lnSpc>
                <a:spcPct val="80000"/>
              </a:lnSpc>
              <a:spcBef>
                <a:spcPts val="775"/>
              </a:spcBef>
              <a:buClr>
                <a:srgbClr val="006633"/>
              </a:buClr>
              <a:buSzPct val="85000"/>
              <a:buFont typeface="Wingdings" pitchFamily="2" charset="2"/>
              <a:buChar char=""/>
            </a:pPr>
            <a:r>
              <a:rPr lang="en-US" sz="3100" dirty="0"/>
              <a:t>Integers, chars, floats, …</a:t>
            </a:r>
          </a:p>
          <a:p>
            <a:pPr lvl="1">
              <a:lnSpc>
                <a:spcPct val="80000"/>
              </a:lnSpc>
              <a:spcBef>
                <a:spcPts val="775"/>
              </a:spcBef>
              <a:buClrTx/>
              <a:buSzPct val="85000"/>
              <a:buFontTx/>
              <a:buNone/>
            </a:pPr>
            <a:endParaRPr lang="en-US" sz="3100" dirty="0"/>
          </a:p>
          <a:p>
            <a:pPr>
              <a:lnSpc>
                <a:spcPct val="80000"/>
              </a:lnSpc>
              <a:spcBef>
                <a:spcPts val="1938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100" dirty="0"/>
              <a:t>Example</a:t>
            </a:r>
          </a:p>
          <a:p>
            <a:pPr lvl="1">
              <a:lnSpc>
                <a:spcPct val="80000"/>
              </a:lnSpc>
              <a:spcBef>
                <a:spcPts val="775"/>
              </a:spcBef>
              <a:buClr>
                <a:srgbClr val="006633"/>
              </a:buClr>
              <a:buSzPct val="85000"/>
              <a:buFont typeface="Wingdings" pitchFamily="2" charset="2"/>
              <a:buChar char=""/>
            </a:pPr>
            <a:r>
              <a:rPr lang="en-US" sz="3100" dirty="0"/>
              <a:t>An array of 8 integer </a:t>
            </a:r>
          </a:p>
          <a:p>
            <a:pPr lvl="1">
              <a:lnSpc>
                <a:spcPct val="80000"/>
              </a:lnSpc>
              <a:spcBef>
                <a:spcPts val="775"/>
              </a:spcBef>
              <a:buClrTx/>
              <a:buSzPct val="85000"/>
              <a:buFontTx/>
              <a:buNone/>
            </a:pPr>
            <a:endParaRPr lang="en-US" sz="3100" dirty="0"/>
          </a:p>
          <a:p>
            <a:pPr lvl="1">
              <a:lnSpc>
                <a:spcPct val="80000"/>
              </a:lnSpc>
              <a:spcBef>
                <a:spcPts val="775"/>
              </a:spcBef>
              <a:buClrTx/>
              <a:buSzPct val="85000"/>
              <a:buFontTx/>
              <a:buNone/>
            </a:pPr>
            <a:endParaRPr lang="en-US" sz="3100" dirty="0"/>
          </a:p>
          <a:p>
            <a:pPr lvl="1">
              <a:lnSpc>
                <a:spcPct val="80000"/>
              </a:lnSpc>
              <a:spcBef>
                <a:spcPts val="600"/>
              </a:spcBef>
              <a:buClr>
                <a:srgbClr val="006633"/>
              </a:buClr>
              <a:buSzPct val="85000"/>
              <a:buFont typeface="Wingdings" pitchFamily="2" charset="2"/>
              <a:buChar char=""/>
            </a:pPr>
            <a:r>
              <a:rPr lang="en-US" sz="3100" dirty="0"/>
              <a:t>An array of 5 chars</a:t>
            </a:r>
            <a:r>
              <a:rPr lang="en-US" sz="2400" dirty="0"/>
              <a:t> 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buClrTx/>
              <a:buSzPct val="85000"/>
              <a:buFontTx/>
              <a:buNone/>
            </a:pPr>
            <a:endParaRPr lang="en-US" sz="2400" dirty="0"/>
          </a:p>
        </p:txBody>
      </p:sp>
      <p:grpSp>
        <p:nvGrpSpPr>
          <p:cNvPr id="9220" name="Group 4"/>
          <p:cNvGrpSpPr>
            <a:grpSpLocks/>
          </p:cNvGrpSpPr>
          <p:nvPr/>
        </p:nvGrpSpPr>
        <p:grpSpPr bwMode="auto">
          <a:xfrm>
            <a:off x="5159375" y="3429000"/>
            <a:ext cx="3157041" cy="855663"/>
            <a:chOff x="3250" y="2256"/>
            <a:chExt cx="1835" cy="443"/>
          </a:xfrm>
        </p:grpSpPr>
        <p:graphicFrame>
          <p:nvGraphicFramePr>
            <p:cNvPr id="9221" name="Object 5"/>
            <p:cNvGraphicFramePr>
              <a:graphicFrameLocks noChangeAspect="1"/>
            </p:cNvGraphicFramePr>
            <p:nvPr/>
          </p:nvGraphicFramePr>
          <p:xfrm>
            <a:off x="3250" y="2256"/>
            <a:ext cx="1835" cy="44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310" r:id="rId4" imgW="2917440" imgH="707400" progId="">
                    <p:embed/>
                  </p:oleObj>
                </mc:Choice>
                <mc:Fallback>
                  <p:oleObj r:id="rId4" imgW="2917440" imgH="707400" progId="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50" y="2256"/>
                          <a:ext cx="1835" cy="443"/>
                        </a:xfrm>
                        <a:prstGeom prst="rect">
                          <a:avLst/>
                        </a:prstGeom>
                        <a:noFill/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blipFill dpi="0" rotWithShape="0">
                                <a:blip/>
                                <a:srcRect/>
                                <a:stretch>
                                  <a:fillRect/>
                                </a:stretch>
                              </a:blipFill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222" name="Text Box 6"/>
            <p:cNvSpPr txBox="1">
              <a:spLocks noChangeArrowheads="1"/>
            </p:cNvSpPr>
            <p:nvPr/>
          </p:nvSpPr>
          <p:spPr bwMode="auto">
            <a:xfrm>
              <a:off x="3250" y="2256"/>
              <a:ext cx="1835" cy="4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9223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4784671"/>
            <a:ext cx="2253952" cy="8541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Pct val="65000"/>
              <a:buFontTx/>
              <a:buNone/>
            </a:pPr>
            <a:fld id="{C3FA94D1-4111-4FAC-AC12-231DE8A72FA7}" type="slidenum">
              <a:rPr lang="en-US" sz="1200">
                <a:ea typeface="MS PGothic" pitchFamily="34" charset="-128"/>
              </a:rPr>
              <a:pPr algn="r">
                <a:spcBef>
                  <a:spcPct val="0"/>
                </a:spcBef>
                <a:buClrTx/>
                <a:buSzPct val="65000"/>
                <a:buFontTx/>
                <a:buNone/>
              </a:pPr>
              <a:t>50</a:t>
            </a:fld>
            <a:endParaRPr lang="en-US" sz="1200">
              <a:ea typeface="MS PGothic" pitchFamily="34" charset="-128"/>
            </a:endParaRPr>
          </a:p>
        </p:txBody>
      </p:sp>
      <p:sp>
        <p:nvSpPr>
          <p:cNvPr id="50178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8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sz="4000">
                <a:solidFill>
                  <a:srgbClr val="293A83"/>
                </a:solidFill>
              </a:rPr>
              <a:t>Compare Strings </a:t>
            </a:r>
          </a:p>
        </p:txBody>
      </p:sp>
      <p:sp>
        <p:nvSpPr>
          <p:cNvPr id="50179" name="Text Box 3"/>
          <p:cNvSpPr txBox="1">
            <a:spLocks noChangeArrowheads="1"/>
          </p:cNvSpPr>
          <p:nvPr/>
        </p:nvSpPr>
        <p:spPr bwMode="auto">
          <a:xfrm>
            <a:off x="179512" y="1143000"/>
            <a:ext cx="8640960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 marL="665163" indent="-3254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 marL="1017588" indent="-347663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90000"/>
              </a:lnSpc>
              <a:spcBef>
                <a:spcPts val="175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2800" dirty="0"/>
              <a:t>str1 and str2 are compared as follows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Clr>
                <a:srgbClr val="006633"/>
              </a:buClr>
              <a:buSzPct val="85000"/>
              <a:buFont typeface="Wingdings" pitchFamily="2" charset="2"/>
              <a:buChar char=""/>
            </a:pPr>
            <a:r>
              <a:rPr lang="en-US" sz="2400" dirty="0"/>
              <a:t>Compare </a:t>
            </a:r>
            <a:r>
              <a:rPr lang="en-US" sz="2400" dirty="0">
                <a:solidFill>
                  <a:srgbClr val="CC0000"/>
                </a:solidFill>
              </a:rPr>
              <a:t>char by char</a:t>
            </a:r>
            <a:r>
              <a:rPr lang="en-US" sz="2400" dirty="0"/>
              <a:t> from </a:t>
            </a:r>
            <a:r>
              <a:rPr lang="en-US" sz="2400" dirty="0">
                <a:solidFill>
                  <a:srgbClr val="CC0000"/>
                </a:solidFill>
              </a:rPr>
              <a:t>left to right</a:t>
            </a:r>
            <a:r>
              <a:rPr lang="en-US" sz="2400" dirty="0"/>
              <a:t> until str1 and str2 has same chars.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Clr>
                <a:srgbClr val="006633"/>
              </a:buClr>
              <a:buSzPct val="85000"/>
              <a:buFont typeface="Wingdings" pitchFamily="2" charset="2"/>
              <a:buChar char=""/>
            </a:pPr>
            <a:r>
              <a:rPr lang="en-US" sz="2400" dirty="0"/>
              <a:t>In the first different char </a:t>
            </a:r>
          </a:p>
          <a:p>
            <a:pPr lvl="2">
              <a:lnSpc>
                <a:spcPct val="90000"/>
              </a:lnSpc>
              <a:spcBef>
                <a:spcPts val="600"/>
              </a:spcBef>
              <a:buClr>
                <a:srgbClr val="CC0000"/>
              </a:buClr>
              <a:buSzPct val="75000"/>
              <a:buFont typeface="Wingdings" pitchFamily="2" charset="2"/>
              <a:buChar char=""/>
            </a:pPr>
            <a:r>
              <a:rPr lang="en-US" sz="2400" dirty="0"/>
              <a:t>If(char of str1 &lt; char of str2) </a:t>
            </a:r>
            <a:r>
              <a:rPr lang="en-US" sz="2400" dirty="0">
                <a:latin typeface="Wingdings" pitchFamily="2" charset="2"/>
              </a:rPr>
              <a:t></a:t>
            </a:r>
            <a:r>
              <a:rPr lang="en-US" sz="2400" dirty="0"/>
              <a:t> str1 &lt; str2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Clr>
                <a:srgbClr val="006633"/>
              </a:buClr>
              <a:buSzPct val="85000"/>
              <a:buFont typeface="Wingdings" pitchFamily="2" charset="2"/>
              <a:buChar char=""/>
            </a:pPr>
            <a:r>
              <a:rPr lang="en-US" sz="2400" dirty="0"/>
              <a:t>If (both string finish) </a:t>
            </a:r>
            <a:r>
              <a:rPr lang="en-US" sz="2400" dirty="0">
                <a:latin typeface="Wingdings" pitchFamily="2" charset="2"/>
              </a:rPr>
              <a:t></a:t>
            </a:r>
            <a:r>
              <a:rPr lang="en-US" sz="2400" dirty="0"/>
              <a:t> str1 = str2</a:t>
            </a:r>
          </a:p>
          <a:p>
            <a:pPr>
              <a:lnSpc>
                <a:spcPct val="90000"/>
              </a:lnSpc>
              <a:spcBef>
                <a:spcPts val="15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strcmp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(str1, str2):</a:t>
            </a:r>
            <a:r>
              <a:rPr lang="en-US" sz="2400" dirty="0"/>
              <a:t>compare str1 and str2</a:t>
            </a:r>
          </a:p>
          <a:p>
            <a:pPr lvl="1">
              <a:lnSpc>
                <a:spcPct val="90000"/>
              </a:lnSpc>
              <a:spcBef>
                <a:spcPts val="550"/>
              </a:spcBef>
              <a:buClr>
                <a:srgbClr val="006633"/>
              </a:buClr>
              <a:buSzPct val="85000"/>
              <a:buFont typeface="Wingdings" pitchFamily="2" charset="2"/>
              <a:buChar char=""/>
            </a:pPr>
            <a:r>
              <a:rPr lang="en-US" sz="2200" dirty="0"/>
              <a:t>If(str1 == str2) </a:t>
            </a:r>
            <a:r>
              <a:rPr lang="en-US" sz="2200" dirty="0">
                <a:latin typeface="Wingdings" pitchFamily="2" charset="2"/>
              </a:rPr>
              <a:t></a:t>
            </a:r>
            <a:r>
              <a:rPr lang="en-US" sz="2200" dirty="0"/>
              <a:t> return 0</a:t>
            </a:r>
          </a:p>
          <a:p>
            <a:pPr lvl="1">
              <a:lnSpc>
                <a:spcPct val="90000"/>
              </a:lnSpc>
              <a:spcBef>
                <a:spcPts val="550"/>
              </a:spcBef>
              <a:buClr>
                <a:srgbClr val="006633"/>
              </a:buClr>
              <a:buSzPct val="85000"/>
              <a:buFont typeface="Wingdings" pitchFamily="2" charset="2"/>
              <a:buChar char=""/>
            </a:pPr>
            <a:r>
              <a:rPr lang="en-US" sz="2200" dirty="0"/>
              <a:t>If(str1 &lt; str2) </a:t>
            </a:r>
            <a:r>
              <a:rPr lang="en-US" sz="2200" dirty="0">
                <a:latin typeface="Wingdings" pitchFamily="2" charset="2"/>
              </a:rPr>
              <a:t></a:t>
            </a:r>
            <a:r>
              <a:rPr lang="en-US" sz="2200" dirty="0"/>
              <a:t> return -1</a:t>
            </a:r>
          </a:p>
          <a:p>
            <a:pPr lvl="1">
              <a:lnSpc>
                <a:spcPct val="90000"/>
              </a:lnSpc>
              <a:spcBef>
                <a:spcPts val="550"/>
              </a:spcBef>
              <a:buClr>
                <a:srgbClr val="006633"/>
              </a:buClr>
              <a:buSzPct val="85000"/>
              <a:buFont typeface="Wingdings" pitchFamily="2" charset="2"/>
              <a:buChar char=""/>
            </a:pPr>
            <a:r>
              <a:rPr lang="en-US" sz="2200" dirty="0"/>
              <a:t>If(str1 &gt; str2) </a:t>
            </a:r>
            <a:r>
              <a:rPr lang="en-US" sz="2200" dirty="0">
                <a:latin typeface="Wingdings" pitchFamily="2" charset="2"/>
              </a:rPr>
              <a:t></a:t>
            </a:r>
            <a:r>
              <a:rPr lang="en-US" sz="2200" dirty="0"/>
              <a:t> return 1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Pct val="65000"/>
              <a:buFontTx/>
              <a:buNone/>
            </a:pPr>
            <a:fld id="{D6F44322-B974-41F7-B8B2-B24E79DB48AD}" type="slidenum">
              <a:rPr lang="en-US" sz="1200">
                <a:ea typeface="MS PGothic" pitchFamily="34" charset="-128"/>
              </a:rPr>
              <a:pPr algn="r">
                <a:spcBef>
                  <a:spcPct val="0"/>
                </a:spcBef>
                <a:buClrTx/>
                <a:buSzPct val="65000"/>
                <a:buFontTx/>
                <a:buNone/>
              </a:pPr>
              <a:t>51</a:t>
            </a:fld>
            <a:endParaRPr lang="en-US" sz="1200">
              <a:ea typeface="MS PGothic" pitchFamily="34" charset="-128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8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sz="4000">
                <a:solidFill>
                  <a:srgbClr val="293A83"/>
                </a:solidFill>
              </a:rPr>
              <a:t>Compare Strings: Examples </a:t>
            </a:r>
          </a:p>
        </p:txBody>
      </p:sp>
      <p:sp>
        <p:nvSpPr>
          <p:cNvPr id="51203" name="Text Box 3"/>
          <p:cNvSpPr txBox="1">
            <a:spLocks noChangeArrowheads="1"/>
          </p:cNvSpPr>
          <p:nvPr/>
        </p:nvSpPr>
        <p:spPr bwMode="auto">
          <a:xfrm>
            <a:off x="457200" y="1108075"/>
            <a:ext cx="8229600" cy="5251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38138"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80000"/>
              </a:lnSpc>
              <a:spcBef>
                <a:spcPts val="1000"/>
              </a:spcBef>
              <a:buClrTx/>
              <a:buFontTx/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char s1[] = "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abc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";</a:t>
            </a:r>
          </a:p>
          <a:p>
            <a:pPr>
              <a:lnSpc>
                <a:spcPct val="80000"/>
              </a:lnSpc>
              <a:spcBef>
                <a:spcPts val="1000"/>
              </a:spcBef>
              <a:buClrTx/>
              <a:buFontTx/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char s2[] = "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abc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";</a:t>
            </a:r>
          </a:p>
          <a:p>
            <a:pPr>
              <a:lnSpc>
                <a:spcPct val="80000"/>
              </a:lnSpc>
              <a:spcBef>
                <a:spcPts val="1000"/>
              </a:spcBef>
              <a:buClrTx/>
              <a:buFontTx/>
              <a:buNone/>
            </a:pP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strcmp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(s1, s2);	</a:t>
            </a:r>
            <a:r>
              <a:rPr lang="en-US" sz="16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en-US" sz="1600" b="1" dirty="0" err="1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  = 0</a:t>
            </a:r>
          </a:p>
          <a:p>
            <a:pPr>
              <a:lnSpc>
                <a:spcPct val="80000"/>
              </a:lnSpc>
              <a:spcBef>
                <a:spcPts val="313"/>
              </a:spcBef>
              <a:buClrTx/>
              <a:buFontTx/>
              <a:buNone/>
            </a:pPr>
            <a:endParaRPr lang="en-US" sz="500" b="1" dirty="0">
              <a:solidFill>
                <a:srgbClr val="CC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spcBef>
                <a:spcPts val="1000"/>
              </a:spcBef>
              <a:buClrTx/>
              <a:buFontTx/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char s3[] = "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abc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";</a:t>
            </a:r>
          </a:p>
          <a:p>
            <a:pPr>
              <a:lnSpc>
                <a:spcPct val="80000"/>
              </a:lnSpc>
              <a:spcBef>
                <a:spcPts val="1000"/>
              </a:spcBef>
              <a:buClrTx/>
              <a:buFontTx/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char s4[] = "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abx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";</a:t>
            </a:r>
          </a:p>
          <a:p>
            <a:pPr>
              <a:lnSpc>
                <a:spcPct val="80000"/>
              </a:lnSpc>
              <a:spcBef>
                <a:spcPts val="1000"/>
              </a:spcBef>
              <a:buClrTx/>
              <a:buFontTx/>
              <a:buNone/>
            </a:pP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strcmp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(s3, s4);	</a:t>
            </a:r>
            <a:r>
              <a:rPr lang="en-US" sz="16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en-US" sz="1600" b="1" dirty="0" err="1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  = -1</a:t>
            </a:r>
          </a:p>
          <a:p>
            <a:pPr>
              <a:lnSpc>
                <a:spcPct val="80000"/>
              </a:lnSpc>
              <a:spcBef>
                <a:spcPts val="313"/>
              </a:spcBef>
              <a:buClrTx/>
              <a:buFontTx/>
              <a:buNone/>
            </a:pPr>
            <a:endParaRPr lang="en-US" sz="500" b="1" dirty="0">
              <a:solidFill>
                <a:srgbClr val="CC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spcBef>
                <a:spcPts val="1000"/>
              </a:spcBef>
              <a:buClrTx/>
              <a:buFontTx/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char s5[] = "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axc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";</a:t>
            </a:r>
          </a:p>
          <a:p>
            <a:pPr>
              <a:lnSpc>
                <a:spcPct val="80000"/>
              </a:lnSpc>
              <a:spcBef>
                <a:spcPts val="1000"/>
              </a:spcBef>
              <a:buClrTx/>
              <a:buFontTx/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char s6[] = "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abc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";</a:t>
            </a:r>
          </a:p>
          <a:p>
            <a:pPr>
              <a:lnSpc>
                <a:spcPct val="80000"/>
              </a:lnSpc>
              <a:spcBef>
                <a:spcPts val="1000"/>
              </a:spcBef>
              <a:buClrTx/>
              <a:buFontTx/>
              <a:buNone/>
            </a:pP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strcmp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(s5, s6);	</a:t>
            </a:r>
            <a:r>
              <a:rPr lang="en-US" sz="16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en-US" sz="1600" b="1" dirty="0" err="1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  = 1</a:t>
            </a:r>
          </a:p>
          <a:p>
            <a:pPr>
              <a:lnSpc>
                <a:spcPct val="80000"/>
              </a:lnSpc>
              <a:spcBef>
                <a:spcPts val="313"/>
              </a:spcBef>
              <a:buClrTx/>
              <a:buFontTx/>
              <a:buNone/>
            </a:pPr>
            <a:endParaRPr lang="en-US" sz="500" b="1" dirty="0">
              <a:solidFill>
                <a:srgbClr val="CC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spcBef>
                <a:spcPts val="1000"/>
              </a:spcBef>
              <a:buClrTx/>
              <a:buFontTx/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char s7[] = "ab";</a:t>
            </a:r>
          </a:p>
          <a:p>
            <a:pPr>
              <a:lnSpc>
                <a:spcPct val="80000"/>
              </a:lnSpc>
              <a:spcBef>
                <a:spcPts val="1000"/>
              </a:spcBef>
              <a:buClrTx/>
              <a:buFontTx/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char s8[] = "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abc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";</a:t>
            </a:r>
          </a:p>
          <a:p>
            <a:pPr>
              <a:lnSpc>
                <a:spcPct val="80000"/>
              </a:lnSpc>
              <a:spcBef>
                <a:spcPts val="1000"/>
              </a:spcBef>
              <a:buClrTx/>
              <a:buFontTx/>
              <a:buNone/>
            </a:pP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strcmp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(s7, s8);	 </a:t>
            </a:r>
            <a:r>
              <a:rPr lang="en-US" sz="16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en-US" sz="1600" b="1" dirty="0" err="1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  = -1</a:t>
            </a:r>
          </a:p>
          <a:p>
            <a:pPr>
              <a:lnSpc>
                <a:spcPct val="80000"/>
              </a:lnSpc>
              <a:spcBef>
                <a:spcPts val="500"/>
              </a:spcBef>
              <a:buClrTx/>
              <a:buFontTx/>
              <a:buNone/>
            </a:pPr>
            <a:endParaRPr lang="en-US" sz="800" b="1" dirty="0">
              <a:solidFill>
                <a:srgbClr val="CC000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spcBef>
                <a:spcPts val="1000"/>
              </a:spcBef>
              <a:buClrTx/>
              <a:buFontTx/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char s9[]  = "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abc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";</a:t>
            </a:r>
          </a:p>
          <a:p>
            <a:pPr>
              <a:lnSpc>
                <a:spcPct val="80000"/>
              </a:lnSpc>
              <a:spcBef>
                <a:spcPts val="1000"/>
              </a:spcBef>
              <a:buClrTx/>
              <a:buFontTx/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char s10[] = "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aBc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";</a:t>
            </a:r>
          </a:p>
          <a:p>
            <a:pPr>
              <a:lnSpc>
                <a:spcPct val="80000"/>
              </a:lnSpc>
              <a:spcBef>
                <a:spcPts val="1000"/>
              </a:spcBef>
              <a:buClrTx/>
              <a:buFontTx/>
              <a:buNone/>
            </a:pP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strcmp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(s9, s10);	 </a:t>
            </a:r>
            <a:r>
              <a:rPr lang="en-US" sz="16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en-US" sz="1600" b="1" dirty="0" err="1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  = 1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7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3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8" dur="500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21" dur="500"/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24" dur="500"/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29" dur="500"/>
                                        <p:tgtEl>
                                          <p:spTgt spid="512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32" dur="500"/>
                                        <p:tgtEl>
                                          <p:spTgt spid="512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35" dur="500"/>
                                        <p:tgtEl>
                                          <p:spTgt spid="512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40" dur="500"/>
                                        <p:tgtEl>
                                          <p:spTgt spid="512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43" dur="500"/>
                                        <p:tgtEl>
                                          <p:spTgt spid="5120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46" dur="500"/>
                                        <p:tgtEl>
                                          <p:spTgt spid="5120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51" dur="500"/>
                                        <p:tgtEl>
                                          <p:spTgt spid="5120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54" dur="500"/>
                                        <p:tgtEl>
                                          <p:spTgt spid="5120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57" dur="500"/>
                                        <p:tgtEl>
                                          <p:spTgt spid="5120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ext Box 1"/>
          <p:cNvSpPr txBox="1">
            <a:spLocks noChangeArrowheads="1"/>
          </p:cNvSpPr>
          <p:nvPr/>
        </p:nvSpPr>
        <p:spPr bwMode="auto">
          <a:xfrm>
            <a:off x="446088" y="163513"/>
            <a:ext cx="7924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spcBef>
                <a:spcPct val="0"/>
              </a:spcBef>
              <a:buClrTx/>
              <a:buFontTx/>
              <a:buNone/>
            </a:pPr>
            <a:r>
              <a:rPr lang="en-US" sz="4000">
                <a:solidFill>
                  <a:srgbClr val="293A83"/>
                </a:solidFill>
              </a:rPr>
              <a:t>Compare Strings </a:t>
            </a:r>
          </a:p>
        </p:txBody>
      </p:sp>
      <p:sp>
        <p:nvSpPr>
          <p:cNvPr id="52226" name="Text Box 2"/>
          <p:cNvSpPr txBox="1">
            <a:spLocks noChangeArrowheads="1"/>
          </p:cNvSpPr>
          <p:nvPr/>
        </p:nvSpPr>
        <p:spPr bwMode="auto">
          <a:xfrm>
            <a:off x="304800" y="1143000"/>
            <a:ext cx="8515672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spcBef>
                <a:spcPts val="225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600" b="1" dirty="0" err="1">
                <a:latin typeface="Courier New" pitchFamily="49" charset="0"/>
                <a:cs typeface="Courier New" pitchFamily="49" charset="0"/>
              </a:rPr>
              <a:t>strcmpi</a:t>
            </a:r>
            <a:r>
              <a:rPr lang="en-US" sz="3600" b="1" dirty="0">
                <a:latin typeface="Courier New" pitchFamily="49" charset="0"/>
                <a:cs typeface="Courier New" pitchFamily="49" charset="0"/>
              </a:rPr>
              <a:t>(str1, str2)</a:t>
            </a:r>
          </a:p>
          <a:p>
            <a:pPr eaLnBrk="0" hangingPunct="0"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/>
              <a:t>Compares str1 and str2 similar to </a:t>
            </a:r>
            <a:r>
              <a:rPr lang="en-US" sz="3200" dirty="0" err="1"/>
              <a:t>strcmp</a:t>
            </a:r>
            <a:endParaRPr lang="en-US" sz="3200" dirty="0"/>
          </a:p>
          <a:p>
            <a:pPr eaLnBrk="0" hangingPunct="0"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/>
              <a:t>But ignores uppercase/lowercase difference </a:t>
            </a:r>
          </a:p>
          <a:p>
            <a:pPr eaLnBrk="0" hangingPunct="0">
              <a:spcBef>
                <a:spcPts val="2000"/>
              </a:spcBef>
              <a:buClrTx/>
              <a:buFontTx/>
              <a:buNone/>
            </a:pPr>
            <a:endParaRPr lang="en-US" sz="3200" b="1" dirty="0">
              <a:latin typeface="Courier New" pitchFamily="49" charset="0"/>
              <a:cs typeface="Courier New" pitchFamily="49" charset="0"/>
            </a:endParaRPr>
          </a:p>
          <a:p>
            <a:pPr eaLnBrk="0" hangingPunct="0">
              <a:spcBef>
                <a:spcPts val="1750"/>
              </a:spcBef>
              <a:buClrTx/>
              <a:buFontTx/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char str1[]="ABC", str2[]="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abC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";</a:t>
            </a:r>
          </a:p>
          <a:p>
            <a:pPr eaLnBrk="0" hangingPunct="0">
              <a:spcBef>
                <a:spcPts val="1750"/>
              </a:spcBef>
              <a:buClrTx/>
              <a:buFontTx/>
              <a:buNone/>
            </a:pP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strcmpi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(str1, str2) </a:t>
            </a:r>
            <a:r>
              <a:rPr lang="en-US" sz="2800" b="1" dirty="0">
                <a:latin typeface="Wingdings" pitchFamily="2" charset="2"/>
                <a:cs typeface="Courier New" pitchFamily="49" charset="0"/>
              </a:rPr>
              <a:t>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0</a:t>
            </a:r>
          </a:p>
        </p:txBody>
      </p:sp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Pct val="65000"/>
              <a:buFontTx/>
              <a:buNone/>
            </a:pPr>
            <a:fld id="{9B2340C0-FB55-4276-A33A-645643FEBFA0}" type="slidenum">
              <a:rPr lang="en-US" sz="1200">
                <a:ea typeface="MS PGothic" pitchFamily="34" charset="-128"/>
              </a:rPr>
              <a:pPr algn="r">
                <a:spcBef>
                  <a:spcPct val="0"/>
                </a:spcBef>
                <a:buClrTx/>
                <a:buSzPct val="65000"/>
                <a:buFontTx/>
                <a:buNone/>
              </a:pPr>
              <a:t>52</a:t>
            </a:fld>
            <a:endParaRPr lang="en-US" sz="1200">
              <a:ea typeface="MS PGothic" pitchFamily="34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Pct val="65000"/>
              <a:buFontTx/>
              <a:buNone/>
            </a:pPr>
            <a:fld id="{26B7A87C-84C6-447E-95BA-51F7B35251BF}" type="slidenum">
              <a:rPr lang="en-US" sz="1200">
                <a:ea typeface="MS PGothic" pitchFamily="34" charset="-128"/>
              </a:rPr>
              <a:pPr algn="r">
                <a:spcBef>
                  <a:spcPct val="0"/>
                </a:spcBef>
                <a:buClrTx/>
                <a:buSzPct val="65000"/>
                <a:buFontTx/>
                <a:buNone/>
              </a:pPr>
              <a:t>53</a:t>
            </a:fld>
            <a:endParaRPr lang="en-US" sz="1200">
              <a:ea typeface="MS PGothic" pitchFamily="34" charset="-128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8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sz="4000">
                <a:solidFill>
                  <a:srgbClr val="293A83"/>
                </a:solidFill>
              </a:rPr>
              <a:t>Copy Strings </a:t>
            </a:r>
          </a:p>
        </p:txBody>
      </p:sp>
      <p:sp>
        <p:nvSpPr>
          <p:cNvPr id="53251" name="Text Box 3"/>
          <p:cNvSpPr txBox="1">
            <a:spLocks noChangeArrowheads="1"/>
          </p:cNvSpPr>
          <p:nvPr/>
        </p:nvSpPr>
        <p:spPr bwMode="auto">
          <a:xfrm>
            <a:off x="457200" y="1143000"/>
            <a:ext cx="8229600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90000"/>
              </a:lnSpc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/>
              <a:t>Strings should be copied char by char </a:t>
            </a:r>
          </a:p>
          <a:p>
            <a:pPr>
              <a:lnSpc>
                <a:spcPct val="90000"/>
              </a:lnSpc>
              <a:spcBef>
                <a:spcPts val="875"/>
              </a:spcBef>
              <a:buClrTx/>
              <a:buFontTx/>
              <a:buNone/>
            </a:pPr>
            <a:endParaRPr lang="en-US" sz="1400" b="1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b="1">
                <a:latin typeface="Courier New" pitchFamily="49" charset="0"/>
                <a:cs typeface="Courier New" pitchFamily="49" charset="0"/>
              </a:rPr>
              <a:t>strcpy(dst_str, src_str)</a:t>
            </a:r>
            <a:r>
              <a:rPr lang="en-US" sz="3200"/>
              <a:t>: copy the </a:t>
            </a:r>
            <a:r>
              <a:rPr lang="en-US" sz="3200" b="1">
                <a:latin typeface="Courier New" pitchFamily="49" charset="0"/>
                <a:cs typeface="Courier New" pitchFamily="49" charset="0"/>
              </a:rPr>
              <a:t>src_str</a:t>
            </a:r>
            <a:r>
              <a:rPr lang="en-US" sz="3200"/>
              <a:t> to the </a:t>
            </a:r>
            <a:r>
              <a:rPr lang="en-US" sz="3200" b="1">
                <a:latin typeface="Courier New" pitchFamily="49" charset="0"/>
                <a:cs typeface="Courier New" pitchFamily="49" charset="0"/>
              </a:rPr>
              <a:t>dst_str</a:t>
            </a:r>
          </a:p>
          <a:p>
            <a:pPr>
              <a:lnSpc>
                <a:spcPct val="90000"/>
              </a:lnSpc>
              <a:spcBef>
                <a:spcPts val="875"/>
              </a:spcBef>
              <a:buClrTx/>
              <a:buFontTx/>
              <a:buNone/>
            </a:pPr>
            <a:endParaRPr lang="en-US" sz="1400" b="1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b="1">
                <a:latin typeface="Courier New" pitchFamily="49" charset="0"/>
                <a:cs typeface="Courier New" pitchFamily="49" charset="0"/>
              </a:rPr>
              <a:t>src_str</a:t>
            </a:r>
            <a:r>
              <a:rPr lang="en-US" sz="3200"/>
              <a:t> is a constant string </a:t>
            </a:r>
          </a:p>
          <a:p>
            <a:pPr>
              <a:lnSpc>
                <a:spcPct val="90000"/>
              </a:lnSpc>
              <a:spcBef>
                <a:spcPts val="875"/>
              </a:spcBef>
              <a:buClrTx/>
              <a:buFontTx/>
              <a:buNone/>
            </a:pPr>
            <a:endParaRPr lang="en-US" sz="1400" b="1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b="1">
                <a:latin typeface="Courier New" pitchFamily="49" charset="0"/>
                <a:cs typeface="Courier New" pitchFamily="49" charset="0"/>
              </a:rPr>
              <a:t>dst_str</a:t>
            </a:r>
            <a:r>
              <a:rPr lang="en-US" sz="3200"/>
              <a:t> should have </a:t>
            </a:r>
            <a:r>
              <a:rPr lang="en-US" sz="3200">
                <a:solidFill>
                  <a:srgbClr val="CC0000"/>
                </a:solidFill>
              </a:rPr>
              <a:t>sufficient size</a:t>
            </a:r>
          </a:p>
          <a:p>
            <a:pPr>
              <a:lnSpc>
                <a:spcPct val="90000"/>
              </a:lnSpc>
              <a:spcBef>
                <a:spcPts val="2000"/>
              </a:spcBef>
              <a:buClrTx/>
              <a:buFontTx/>
              <a:buNone/>
            </a:pPr>
            <a:endParaRPr lang="en-US" sz="3200">
              <a:solidFill>
                <a:srgbClr val="CC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Pct val="65000"/>
              <a:buFontTx/>
              <a:buNone/>
            </a:pPr>
            <a:fld id="{E2BC7C0F-F1EB-452A-BA76-AC7CD0147FAA}" type="slidenum">
              <a:rPr lang="en-US" sz="1200">
                <a:ea typeface="MS PGothic" pitchFamily="34" charset="-128"/>
              </a:rPr>
              <a:pPr algn="r">
                <a:spcBef>
                  <a:spcPct val="0"/>
                </a:spcBef>
                <a:buClrTx/>
                <a:buSzPct val="65000"/>
                <a:buFontTx/>
                <a:buNone/>
              </a:pPr>
              <a:t>54</a:t>
            </a:fld>
            <a:endParaRPr lang="en-US" sz="1200">
              <a:ea typeface="MS PGothic" pitchFamily="34" charset="-128"/>
            </a:endParaRPr>
          </a:p>
        </p:txBody>
      </p:sp>
      <p:sp>
        <p:nvSpPr>
          <p:cNvPr id="54274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8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sz="4000">
                <a:solidFill>
                  <a:srgbClr val="293A83"/>
                </a:solidFill>
              </a:rPr>
              <a:t>Copy Strings: Example </a:t>
            </a:r>
          </a:p>
        </p:txBody>
      </p:sp>
      <p:sp>
        <p:nvSpPr>
          <p:cNvPr id="54275" name="Text Box 3"/>
          <p:cNvSpPr txBox="1">
            <a:spLocks noChangeArrowheads="1"/>
          </p:cNvSpPr>
          <p:nvPr/>
        </p:nvSpPr>
        <p:spPr bwMode="auto">
          <a:xfrm>
            <a:off x="457200" y="1219200"/>
            <a:ext cx="8229600" cy="4911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38138">
              <a:tabLst>
                <a:tab pos="34290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  <a:tab pos="10055225" algn="l"/>
                <a:tab pos="10512425" algn="l"/>
                <a:tab pos="10514013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34290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  <a:tab pos="10055225" algn="l"/>
                <a:tab pos="10512425" algn="l"/>
                <a:tab pos="10514013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34290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  <a:tab pos="10055225" algn="l"/>
                <a:tab pos="10512425" algn="l"/>
                <a:tab pos="10514013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34290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  <a:tab pos="10055225" algn="l"/>
                <a:tab pos="10512425" algn="l"/>
                <a:tab pos="10514013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34290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  <a:tab pos="10055225" algn="l"/>
                <a:tab pos="10512425" algn="l"/>
                <a:tab pos="10514013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  <a:tab pos="10055225" algn="l"/>
                <a:tab pos="10512425" algn="l"/>
                <a:tab pos="10514013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  <a:tab pos="10055225" algn="l"/>
                <a:tab pos="10512425" algn="l"/>
                <a:tab pos="10514013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  <a:tab pos="10055225" algn="l"/>
                <a:tab pos="10512425" algn="l"/>
                <a:tab pos="10514013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  <a:tab pos="10055225" algn="l"/>
                <a:tab pos="10512425" algn="l"/>
                <a:tab pos="10514013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1750"/>
              </a:spcBef>
              <a:buClrTx/>
              <a:buFontTx/>
              <a:buNone/>
            </a:pPr>
            <a:r>
              <a:rPr lang="en-US" sz="2800" b="1">
                <a:latin typeface="Courier New" pitchFamily="49" charset="0"/>
                <a:cs typeface="Courier New" pitchFamily="49" charset="0"/>
              </a:rPr>
              <a:t>	char str1[] = "Test String";</a:t>
            </a:r>
          </a:p>
          <a:p>
            <a:pPr>
              <a:spcBef>
                <a:spcPts val="1750"/>
              </a:spcBef>
              <a:buClrTx/>
              <a:buFontTx/>
              <a:buNone/>
            </a:pPr>
            <a:r>
              <a:rPr lang="en-US" sz="2800" b="1">
                <a:latin typeface="Courier New" pitchFamily="49" charset="0"/>
                <a:cs typeface="Courier New" pitchFamily="49" charset="0"/>
              </a:rPr>
              <a:t>	char str2[</a:t>
            </a:r>
            <a:r>
              <a:rPr lang="en-US" sz="2800" b="1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20</a:t>
            </a:r>
            <a:r>
              <a:rPr lang="en-US" sz="2800" b="1">
                <a:latin typeface="Courier New" pitchFamily="49" charset="0"/>
                <a:cs typeface="Courier New" pitchFamily="49" charset="0"/>
              </a:rPr>
              <a:t>]; </a:t>
            </a:r>
          </a:p>
          <a:p>
            <a:pPr>
              <a:spcBef>
                <a:spcPts val="625"/>
              </a:spcBef>
              <a:buClrTx/>
              <a:buFontTx/>
              <a:buNone/>
            </a:pPr>
            <a:endParaRPr lang="en-US" sz="1000" b="1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1750"/>
              </a:spcBef>
              <a:buClrTx/>
              <a:buFontTx/>
              <a:buNone/>
            </a:pPr>
            <a:r>
              <a:rPr lang="en-US" sz="2800" b="1">
                <a:latin typeface="Courier New" pitchFamily="49" charset="0"/>
                <a:cs typeface="Courier New" pitchFamily="49" charset="0"/>
              </a:rPr>
              <a:t>	strcpy(str2, str1);</a:t>
            </a:r>
          </a:p>
          <a:p>
            <a:pPr>
              <a:spcBef>
                <a:spcPts val="1750"/>
              </a:spcBef>
              <a:buClrTx/>
              <a:buFontTx/>
              <a:buNone/>
            </a:pPr>
            <a:r>
              <a:rPr lang="en-US" sz="2800" b="1">
                <a:latin typeface="Courier New" pitchFamily="49" charset="0"/>
                <a:cs typeface="Courier New" pitchFamily="49" charset="0"/>
              </a:rPr>
              <a:t>	printf("%s\n", str2);</a:t>
            </a:r>
          </a:p>
          <a:p>
            <a:pPr>
              <a:spcBef>
                <a:spcPts val="625"/>
              </a:spcBef>
              <a:buClrTx/>
              <a:buFontTx/>
              <a:buNone/>
            </a:pPr>
            <a:endParaRPr lang="en-US" sz="1000" b="1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1750"/>
              </a:spcBef>
              <a:buClrTx/>
              <a:buFontTx/>
              <a:buNone/>
            </a:pPr>
            <a:r>
              <a:rPr lang="en-US" sz="2800" b="1">
                <a:latin typeface="Courier New" pitchFamily="49" charset="0"/>
                <a:cs typeface="Courier New" pitchFamily="49" charset="0"/>
              </a:rPr>
              <a:t>	printf("%s\n", str1);</a:t>
            </a:r>
          </a:p>
        </p:txBody>
      </p:sp>
      <p:sp>
        <p:nvSpPr>
          <p:cNvPr id="54276" name="Text Box 4"/>
          <p:cNvSpPr txBox="1">
            <a:spLocks noChangeArrowheads="1"/>
          </p:cNvSpPr>
          <p:nvPr/>
        </p:nvSpPr>
        <p:spPr bwMode="auto">
          <a:xfrm>
            <a:off x="6172200" y="3367088"/>
            <a:ext cx="3048000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1750"/>
              </a:spcBef>
              <a:buClrTx/>
              <a:buSzPct val="65000"/>
              <a:buFontTx/>
              <a:buNone/>
            </a:pPr>
            <a:r>
              <a:rPr lang="en-US" sz="2800">
                <a:solidFill>
                  <a:srgbClr val="0033CC"/>
                </a:solidFill>
              </a:rPr>
              <a:t>Test String</a:t>
            </a:r>
          </a:p>
        </p:txBody>
      </p:sp>
      <p:sp>
        <p:nvSpPr>
          <p:cNvPr id="54277" name="Text Box 5"/>
          <p:cNvSpPr txBox="1">
            <a:spLocks noChangeArrowheads="1"/>
          </p:cNvSpPr>
          <p:nvPr/>
        </p:nvSpPr>
        <p:spPr bwMode="auto">
          <a:xfrm>
            <a:off x="6172200" y="4205288"/>
            <a:ext cx="3048000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1750"/>
              </a:spcBef>
              <a:buClrTx/>
              <a:buSzPct val="65000"/>
              <a:buFontTx/>
              <a:buNone/>
            </a:pPr>
            <a:r>
              <a:rPr lang="en-US" sz="2800">
                <a:solidFill>
                  <a:srgbClr val="0033CC"/>
                </a:solidFill>
              </a:rPr>
              <a:t>Test String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7" dur="5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0" dur="5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5" dur="500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8" dur="500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23" dur="500"/>
                                        <p:tgtEl>
                                          <p:spTgt spid="54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26" dur="500"/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31" dur="500"/>
                                        <p:tgtEl>
                                          <p:spTgt spid="542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Pct val="65000"/>
              <a:buFontTx/>
              <a:buNone/>
            </a:pPr>
            <a:fld id="{1874A5A6-D357-4667-93A1-402E64E2AA2A}" type="slidenum">
              <a:rPr lang="en-US" sz="1200">
                <a:ea typeface="MS PGothic" pitchFamily="34" charset="-128"/>
              </a:rPr>
              <a:pPr algn="r">
                <a:spcBef>
                  <a:spcPct val="0"/>
                </a:spcBef>
                <a:buClrTx/>
                <a:buSzPct val="65000"/>
                <a:buFontTx/>
                <a:buNone/>
              </a:pPr>
              <a:t>55</a:t>
            </a:fld>
            <a:endParaRPr lang="en-US" sz="1200">
              <a:ea typeface="MS PGothic" pitchFamily="34" charset="-128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8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sz="4000">
                <a:solidFill>
                  <a:srgbClr val="293A83"/>
                </a:solidFill>
              </a:rPr>
              <a:t>Concatenate Strings </a:t>
            </a:r>
          </a:p>
        </p:txBody>
      </p:sp>
      <p:sp>
        <p:nvSpPr>
          <p:cNvPr id="55299" name="Text Box 3"/>
          <p:cNvSpPr txBox="1">
            <a:spLocks noChangeArrowheads="1"/>
          </p:cNvSpPr>
          <p:nvPr/>
        </p:nvSpPr>
        <p:spPr bwMode="auto">
          <a:xfrm>
            <a:off x="457200" y="1219200"/>
            <a:ext cx="8229600" cy="4911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225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600" b="1">
                <a:latin typeface="Courier New" pitchFamily="49" charset="0"/>
                <a:cs typeface="Courier New" pitchFamily="49" charset="0"/>
              </a:rPr>
              <a:t>strcat(dst, src)</a:t>
            </a:r>
            <a:r>
              <a:rPr lang="en-US" sz="3600"/>
              <a:t>: Append the </a:t>
            </a:r>
            <a:r>
              <a:rPr lang="en-US" sz="3600" b="1">
                <a:latin typeface="Courier New" pitchFamily="49" charset="0"/>
                <a:cs typeface="Courier New" pitchFamily="49" charset="0"/>
              </a:rPr>
              <a:t>src</a:t>
            </a:r>
            <a:r>
              <a:rPr lang="en-US" sz="3600"/>
              <a:t> string to the end of </a:t>
            </a:r>
            <a:r>
              <a:rPr lang="en-US" sz="3600" b="1">
                <a:latin typeface="Courier New" pitchFamily="49" charset="0"/>
                <a:cs typeface="Courier New" pitchFamily="49" charset="0"/>
              </a:rPr>
              <a:t>dst</a:t>
            </a:r>
          </a:p>
          <a:p>
            <a:pPr>
              <a:spcBef>
                <a:spcPts val="875"/>
              </a:spcBef>
              <a:buClrTx/>
              <a:buFontTx/>
              <a:buNone/>
            </a:pPr>
            <a:endParaRPr lang="en-US" sz="1400"/>
          </a:p>
          <a:p>
            <a:pPr>
              <a:spcBef>
                <a:spcPts val="225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600" b="1">
                <a:latin typeface="Courier New" pitchFamily="49" charset="0"/>
                <a:cs typeface="Courier New" pitchFamily="49" charset="0"/>
              </a:rPr>
              <a:t>src</a:t>
            </a:r>
            <a:r>
              <a:rPr lang="en-US" sz="3600"/>
              <a:t> is constant string </a:t>
            </a:r>
          </a:p>
          <a:p>
            <a:pPr>
              <a:spcBef>
                <a:spcPts val="225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600" b="1">
                <a:latin typeface="Courier New" pitchFamily="49" charset="0"/>
                <a:cs typeface="Courier New" pitchFamily="49" charset="0"/>
              </a:rPr>
              <a:t>dst</a:t>
            </a:r>
            <a:r>
              <a:rPr lang="en-US" sz="3600"/>
              <a:t> should have </a:t>
            </a:r>
            <a:r>
              <a:rPr lang="en-US" sz="3600">
                <a:solidFill>
                  <a:srgbClr val="CC0000"/>
                </a:solidFill>
              </a:rPr>
              <a:t>sufficient space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Pct val="65000"/>
              <a:buFontTx/>
              <a:buNone/>
            </a:pPr>
            <a:fld id="{EBD2CA42-B95B-4838-A82F-4DEEC3BF9F04}" type="slidenum">
              <a:rPr lang="en-US" sz="1200">
                <a:ea typeface="MS PGothic" pitchFamily="34" charset="-128"/>
              </a:rPr>
              <a:pPr algn="r">
                <a:spcBef>
                  <a:spcPct val="0"/>
                </a:spcBef>
                <a:buClrTx/>
                <a:buSzPct val="65000"/>
                <a:buFontTx/>
                <a:buNone/>
              </a:pPr>
              <a:t>56</a:t>
            </a:fld>
            <a:endParaRPr lang="en-US" sz="1200">
              <a:ea typeface="MS PGothic" pitchFamily="34" charset="-128"/>
            </a:endParaRPr>
          </a:p>
        </p:txBody>
      </p:sp>
      <p:sp>
        <p:nvSpPr>
          <p:cNvPr id="56322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8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sz="4000">
                <a:solidFill>
                  <a:srgbClr val="293A83"/>
                </a:solidFill>
              </a:rPr>
              <a:t>Concatenate Strings: Example </a:t>
            </a:r>
          </a:p>
        </p:txBody>
      </p:sp>
      <p:sp>
        <p:nvSpPr>
          <p:cNvPr id="56323" name="Text Box 3"/>
          <p:cNvSpPr txBox="1">
            <a:spLocks noChangeArrowheads="1"/>
          </p:cNvSpPr>
          <p:nvPr/>
        </p:nvSpPr>
        <p:spPr bwMode="auto">
          <a:xfrm>
            <a:off x="457200" y="1219200"/>
            <a:ext cx="8229600" cy="4911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38138">
              <a:tabLst>
                <a:tab pos="34290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  <a:tab pos="10055225" algn="l"/>
                <a:tab pos="10512425" algn="l"/>
                <a:tab pos="10514013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34290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  <a:tab pos="10055225" algn="l"/>
                <a:tab pos="10512425" algn="l"/>
                <a:tab pos="10514013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34290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  <a:tab pos="10055225" algn="l"/>
                <a:tab pos="10512425" algn="l"/>
                <a:tab pos="10514013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34290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  <a:tab pos="10055225" algn="l"/>
                <a:tab pos="10512425" algn="l"/>
                <a:tab pos="10514013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34290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  <a:tab pos="10055225" algn="l"/>
                <a:tab pos="10512425" algn="l"/>
                <a:tab pos="10514013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  <a:tab pos="10055225" algn="l"/>
                <a:tab pos="10512425" algn="l"/>
                <a:tab pos="10514013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  <a:tab pos="10055225" algn="l"/>
                <a:tab pos="10512425" algn="l"/>
                <a:tab pos="10514013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  <a:tab pos="10055225" algn="l"/>
                <a:tab pos="10512425" algn="l"/>
                <a:tab pos="10514013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  <a:tab pos="10055225" algn="l"/>
                <a:tab pos="10512425" algn="l"/>
                <a:tab pos="10514013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2000"/>
              </a:spcBef>
              <a:buClrTx/>
              <a:buFontTx/>
              <a:buNone/>
            </a:pPr>
            <a:r>
              <a:rPr lang="en-US" sz="3200" b="1">
                <a:latin typeface="Courier New" pitchFamily="49" charset="0"/>
                <a:cs typeface="Courier New" pitchFamily="49" charset="0"/>
              </a:rPr>
              <a:t>	char str1[]  = "String";</a:t>
            </a:r>
          </a:p>
          <a:p>
            <a:pPr>
              <a:spcBef>
                <a:spcPts val="2000"/>
              </a:spcBef>
              <a:buClrTx/>
              <a:buFontTx/>
              <a:buNone/>
            </a:pPr>
            <a:r>
              <a:rPr lang="en-US" sz="3200" b="1">
                <a:latin typeface="Courier New" pitchFamily="49" charset="0"/>
                <a:cs typeface="Courier New" pitchFamily="49" charset="0"/>
              </a:rPr>
              <a:t>	char str2[</a:t>
            </a:r>
            <a:r>
              <a:rPr lang="en-US" sz="3200" b="1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20</a:t>
            </a:r>
            <a:r>
              <a:rPr lang="en-US" sz="3200" b="1">
                <a:latin typeface="Courier New" pitchFamily="49" charset="0"/>
                <a:cs typeface="Courier New" pitchFamily="49" charset="0"/>
              </a:rPr>
              <a:t>]= "Test "; </a:t>
            </a:r>
          </a:p>
          <a:p>
            <a:pPr>
              <a:spcBef>
                <a:spcPts val="2000"/>
              </a:spcBef>
              <a:buClrTx/>
              <a:buFontTx/>
              <a:buNone/>
            </a:pPr>
            <a:endParaRPr lang="en-US" sz="3200" b="1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2000"/>
              </a:spcBef>
              <a:buClrTx/>
              <a:buFontTx/>
              <a:buNone/>
            </a:pPr>
            <a:r>
              <a:rPr lang="en-US" sz="3200" b="1">
                <a:latin typeface="Courier New" pitchFamily="49" charset="0"/>
                <a:cs typeface="Courier New" pitchFamily="49" charset="0"/>
              </a:rPr>
              <a:t>	strcat(str2, str1);</a:t>
            </a:r>
          </a:p>
          <a:p>
            <a:pPr>
              <a:spcBef>
                <a:spcPts val="2000"/>
              </a:spcBef>
              <a:buClrTx/>
              <a:buFontTx/>
              <a:buNone/>
            </a:pPr>
            <a:r>
              <a:rPr lang="en-US" sz="3200" b="1">
                <a:latin typeface="Courier New" pitchFamily="49" charset="0"/>
                <a:cs typeface="Courier New" pitchFamily="49" charset="0"/>
              </a:rPr>
              <a:t>	printf("%s\n", str2);</a:t>
            </a:r>
          </a:p>
          <a:p>
            <a:pPr>
              <a:spcBef>
                <a:spcPts val="2000"/>
              </a:spcBef>
              <a:buClrTx/>
              <a:buFontTx/>
              <a:buNone/>
            </a:pPr>
            <a:endParaRPr lang="en-US" sz="32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6324" name="Text Box 4"/>
          <p:cNvSpPr txBox="1">
            <a:spLocks noChangeArrowheads="1"/>
          </p:cNvSpPr>
          <p:nvPr/>
        </p:nvSpPr>
        <p:spPr bwMode="auto">
          <a:xfrm>
            <a:off x="6324600" y="4191000"/>
            <a:ext cx="2639888" cy="5254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1750"/>
              </a:spcBef>
              <a:buClrTx/>
              <a:buSzPct val="65000"/>
              <a:buFontTx/>
              <a:buNone/>
            </a:pPr>
            <a:r>
              <a:rPr lang="en-US" sz="2800" dirty="0">
                <a:solidFill>
                  <a:srgbClr val="00B050"/>
                </a:solidFill>
              </a:rPr>
              <a:t>// Test String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7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8" dur="500"/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23" dur="500"/>
                                        <p:tgtEl>
                                          <p:spTgt spid="563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Pct val="65000"/>
              <a:buFontTx/>
              <a:buNone/>
            </a:pPr>
            <a:fld id="{730D67A3-3649-47A1-BAD6-79FA93C1176D}" type="slidenum">
              <a:rPr lang="en-US" sz="1200">
                <a:ea typeface="MS PGothic" pitchFamily="34" charset="-128"/>
              </a:rPr>
              <a:pPr algn="r">
                <a:spcBef>
                  <a:spcPct val="0"/>
                </a:spcBef>
                <a:buClrTx/>
                <a:buSzPct val="65000"/>
                <a:buFontTx/>
                <a:buNone/>
              </a:pPr>
              <a:t>57</a:t>
            </a:fld>
            <a:endParaRPr lang="en-US" sz="1200">
              <a:ea typeface="MS PGothic" pitchFamily="34" charset="-128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8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sz="4000">
                <a:solidFill>
                  <a:srgbClr val="293A83"/>
                </a:solidFill>
              </a:rPr>
              <a:t>Sized Version of the Functions</a:t>
            </a:r>
          </a:p>
        </p:txBody>
      </p:sp>
      <p:sp>
        <p:nvSpPr>
          <p:cNvPr id="57347" name="Text Box 3"/>
          <p:cNvSpPr txBox="1">
            <a:spLocks noChangeArrowheads="1"/>
          </p:cNvSpPr>
          <p:nvPr/>
        </p:nvSpPr>
        <p:spPr bwMode="auto">
          <a:xfrm>
            <a:off x="179512" y="941388"/>
            <a:ext cx="8507288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 marL="665163" indent="-3254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 marL="1017588" indent="-347663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 marL="1335088" indent="-311150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b="1" dirty="0" err="1">
                <a:latin typeface="Courier New" pitchFamily="49" charset="0"/>
                <a:cs typeface="Courier New" pitchFamily="49" charset="0"/>
              </a:rPr>
              <a:t>strncpy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 dirty="0" err="1">
                <a:latin typeface="Courier New" pitchFamily="49" charset="0"/>
                <a:cs typeface="Courier New" pitchFamily="49" charset="0"/>
              </a:rPr>
              <a:t>dst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3200" b="1" dirty="0" err="1">
                <a:latin typeface="Courier New" pitchFamily="49" charset="0"/>
                <a:cs typeface="Courier New" pitchFamily="49" charset="0"/>
              </a:rPr>
              <a:t>src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, n)</a:t>
            </a:r>
            <a:r>
              <a:rPr lang="en-US" sz="3200" dirty="0"/>
              <a:t>: </a:t>
            </a:r>
          </a:p>
          <a:p>
            <a:pPr lvl="1">
              <a:spcBef>
                <a:spcPts val="700"/>
              </a:spcBef>
              <a:buClr>
                <a:srgbClr val="006633"/>
              </a:buClr>
              <a:buSzPct val="85000"/>
              <a:buFont typeface="Wingdings" pitchFamily="2" charset="2"/>
              <a:buChar char=""/>
            </a:pPr>
            <a:r>
              <a:rPr lang="en-US" sz="2800" dirty="0" err="1"/>
              <a:t>copys</a:t>
            </a:r>
            <a:r>
              <a:rPr lang="en-US" sz="2800" dirty="0"/>
              <a:t>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n</a:t>
            </a:r>
            <a:r>
              <a:rPr lang="en-US" sz="2800" dirty="0"/>
              <a:t> chars from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src</a:t>
            </a:r>
            <a:r>
              <a:rPr lang="en-US" sz="2800" dirty="0"/>
              <a:t> to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dst</a:t>
            </a:r>
            <a:endParaRPr lang="en-US" sz="2800" b="1" dirty="0">
              <a:latin typeface="Courier New" pitchFamily="49" charset="0"/>
              <a:cs typeface="Courier New" pitchFamily="49" charset="0"/>
            </a:endParaRPr>
          </a:p>
          <a:p>
            <a:pPr lvl="1">
              <a:spcBef>
                <a:spcPts val="200"/>
              </a:spcBef>
              <a:buClrTx/>
              <a:buSzPct val="85000"/>
              <a:buFontTx/>
              <a:buNone/>
            </a:pPr>
            <a:endParaRPr lang="en-US" sz="800" dirty="0"/>
          </a:p>
          <a:p>
            <a:pPr lvl="1">
              <a:spcBef>
                <a:spcPts val="700"/>
              </a:spcBef>
              <a:buClr>
                <a:srgbClr val="006633"/>
              </a:buClr>
              <a:buSzPct val="85000"/>
              <a:buFont typeface="Wingdings" pitchFamily="2" charset="2"/>
              <a:buChar char=""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If(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strlen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src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) &gt; n)</a:t>
            </a:r>
          </a:p>
          <a:p>
            <a:pPr lvl="2">
              <a:spcBef>
                <a:spcPts val="700"/>
              </a:spcBef>
              <a:buClr>
                <a:srgbClr val="CC0000"/>
              </a:buClr>
              <a:buSzPct val="75000"/>
              <a:buFont typeface="Wingdings" pitchFamily="2" charset="2"/>
              <a:buChar char=""/>
            </a:pPr>
            <a:r>
              <a:rPr lang="en-US" sz="2600" dirty="0"/>
              <a:t>Copies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n</a:t>
            </a:r>
            <a:r>
              <a:rPr lang="en-US" sz="2600" dirty="0"/>
              <a:t> chars to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dst</a:t>
            </a:r>
            <a:endParaRPr lang="en-US" sz="2800" b="1" dirty="0">
              <a:latin typeface="Courier New" pitchFamily="49" charset="0"/>
              <a:cs typeface="Courier New" pitchFamily="49" charset="0"/>
            </a:endParaRPr>
          </a:p>
          <a:p>
            <a:pPr lvl="2">
              <a:spcBef>
                <a:spcPts val="700"/>
              </a:spcBef>
              <a:buClr>
                <a:srgbClr val="CC0000"/>
              </a:buClr>
              <a:buSzPct val="75000"/>
              <a:buFont typeface="Wingdings" pitchFamily="2" charset="2"/>
              <a:buChar char=""/>
            </a:pPr>
            <a:r>
              <a:rPr lang="en-US" sz="2600" dirty="0"/>
              <a:t>Does </a:t>
            </a:r>
            <a:r>
              <a:rPr lang="en-US" sz="2600" dirty="0">
                <a:solidFill>
                  <a:srgbClr val="CC0000"/>
                </a:solidFill>
              </a:rPr>
              <a:t>not</a:t>
            </a:r>
            <a:r>
              <a:rPr lang="en-US" sz="2600" dirty="0"/>
              <a:t> add ‘\0’ to end of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dst</a:t>
            </a:r>
            <a:endParaRPr lang="en-US" sz="2800" b="1" dirty="0">
              <a:latin typeface="Courier New" pitchFamily="49" charset="0"/>
              <a:cs typeface="Courier New" pitchFamily="49" charset="0"/>
            </a:endParaRPr>
          </a:p>
          <a:p>
            <a:pPr lvl="2">
              <a:spcBef>
                <a:spcPts val="150"/>
              </a:spcBef>
              <a:buClrTx/>
              <a:buSzPct val="75000"/>
              <a:buFontTx/>
              <a:buNone/>
            </a:pPr>
            <a:endParaRPr lang="en-US" sz="600" dirty="0"/>
          </a:p>
          <a:p>
            <a:pPr lvl="1">
              <a:spcBef>
                <a:spcPts val="700"/>
              </a:spcBef>
              <a:buClr>
                <a:srgbClr val="006633"/>
              </a:buClr>
              <a:buSzPct val="85000"/>
              <a:buFont typeface="Wingdings" pitchFamily="2" charset="2"/>
              <a:buChar char=""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If(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strlen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src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) &lt; n)</a:t>
            </a:r>
          </a:p>
          <a:p>
            <a:pPr lvl="2">
              <a:spcBef>
                <a:spcPts val="700"/>
              </a:spcBef>
              <a:buClr>
                <a:srgbClr val="CC0000"/>
              </a:buClr>
              <a:buSzPct val="75000"/>
              <a:buFont typeface="Wingdings" pitchFamily="2" charset="2"/>
              <a:buChar char=""/>
            </a:pPr>
            <a:r>
              <a:rPr lang="en-US" sz="2600" dirty="0"/>
              <a:t>Copy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src</a:t>
            </a:r>
            <a:r>
              <a:rPr lang="en-US" sz="2600" dirty="0"/>
              <a:t> to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dst</a:t>
            </a:r>
            <a:endParaRPr lang="en-US" sz="2800" b="1" dirty="0">
              <a:latin typeface="Courier New" pitchFamily="49" charset="0"/>
              <a:cs typeface="Courier New" pitchFamily="49" charset="0"/>
            </a:endParaRPr>
          </a:p>
          <a:p>
            <a:pPr lvl="2">
              <a:spcBef>
                <a:spcPts val="650"/>
              </a:spcBef>
              <a:buClr>
                <a:srgbClr val="CC0000"/>
              </a:buClr>
              <a:buSzPct val="75000"/>
              <a:buFont typeface="Wingdings" pitchFamily="2" charset="2"/>
              <a:buChar char=""/>
            </a:pPr>
            <a:r>
              <a:rPr lang="en-US" sz="2600" dirty="0"/>
              <a:t>Add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n –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strlen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src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) – 1 </a:t>
            </a:r>
            <a:r>
              <a:rPr lang="en-US" sz="2600" dirty="0"/>
              <a:t>‘\0’ to end of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dst</a:t>
            </a:r>
            <a:endParaRPr lang="en-US" sz="2800" b="1" dirty="0">
              <a:latin typeface="Courier New" pitchFamily="49" charset="0"/>
              <a:cs typeface="Courier New" pitchFamily="49" charset="0"/>
            </a:endParaRPr>
          </a:p>
          <a:p>
            <a:pPr lvl="3">
              <a:spcBef>
                <a:spcPts val="550"/>
              </a:spcBef>
              <a:buSzPct val="70000"/>
              <a:buFont typeface="Wingdings" pitchFamily="2" charset="2"/>
              <a:buChar char=""/>
            </a:pP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dst</a:t>
            </a:r>
            <a:r>
              <a:rPr lang="en-US" sz="2200" dirty="0"/>
              <a:t> must be large enough</a:t>
            </a:r>
          </a:p>
          <a:p>
            <a:pPr lvl="3">
              <a:spcBef>
                <a:spcPts val="550"/>
              </a:spcBef>
              <a:buSzPct val="70000"/>
              <a:buFont typeface="Wingdings" pitchFamily="2" charset="2"/>
              <a:buChar char=""/>
            </a:pPr>
            <a:r>
              <a:rPr lang="en-US" sz="2200" dirty="0"/>
              <a:t>n &lt; size of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dst</a:t>
            </a:r>
            <a:endParaRPr lang="en-US" sz="28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7" dur="500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3" dur="500"/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8" dur="500"/>
                                        <p:tgtEl>
                                          <p:spTgt spid="573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21" dur="500"/>
                                        <p:tgtEl>
                                          <p:spTgt spid="573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24" dur="500"/>
                                        <p:tgtEl>
                                          <p:spTgt spid="573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27" dur="500"/>
                                        <p:tgtEl>
                                          <p:spTgt spid="573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30" dur="500"/>
                                        <p:tgtEl>
                                          <p:spTgt spid="573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Pct val="65000"/>
              <a:buFontTx/>
              <a:buNone/>
            </a:pPr>
            <a:fld id="{09710E85-5E00-4ADD-8B6B-7A4202E08B73}" type="slidenum">
              <a:rPr lang="en-US" sz="1200">
                <a:ea typeface="MS PGothic" pitchFamily="34" charset="-128"/>
              </a:rPr>
              <a:pPr algn="r">
                <a:spcBef>
                  <a:spcPct val="0"/>
                </a:spcBef>
                <a:buClrTx/>
                <a:buSzPct val="65000"/>
                <a:buFontTx/>
                <a:buNone/>
              </a:pPr>
              <a:t>58</a:t>
            </a:fld>
            <a:endParaRPr lang="en-US" sz="1200">
              <a:ea typeface="MS PGothic" pitchFamily="34" charset="-128"/>
            </a:endParaRPr>
          </a:p>
        </p:txBody>
      </p:sp>
      <p:sp>
        <p:nvSpPr>
          <p:cNvPr id="58370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8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sz="4000">
                <a:solidFill>
                  <a:srgbClr val="293A83"/>
                </a:solidFill>
              </a:rPr>
              <a:t>Sized Version of Functions</a:t>
            </a:r>
          </a:p>
        </p:txBody>
      </p:sp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457200" y="1143000"/>
            <a:ext cx="8229600" cy="4911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 marL="665163" indent="-3254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b="1" dirty="0" err="1">
                <a:latin typeface="Courier New" pitchFamily="49" charset="0"/>
                <a:cs typeface="Courier New" pitchFamily="49" charset="0"/>
              </a:rPr>
              <a:t>strncmp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(str1, str2, n)</a:t>
            </a:r>
            <a:r>
              <a:rPr lang="en-US" sz="3200" dirty="0"/>
              <a:t>: </a:t>
            </a:r>
          </a:p>
          <a:p>
            <a:pPr lvl="1">
              <a:spcBef>
                <a:spcPts val="700"/>
              </a:spcBef>
              <a:buClr>
                <a:srgbClr val="006633"/>
              </a:buClr>
              <a:buSzPct val="85000"/>
              <a:buFont typeface="Wingdings" pitchFamily="2" charset="2"/>
              <a:buChar char=""/>
            </a:pPr>
            <a:r>
              <a:rPr lang="en-US" sz="2800" dirty="0"/>
              <a:t>Compares the first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800" dirty="0"/>
              <a:t> chars</a:t>
            </a:r>
          </a:p>
          <a:p>
            <a:pPr lvl="1">
              <a:spcBef>
                <a:spcPts val="700"/>
              </a:spcBef>
              <a:buClr>
                <a:srgbClr val="006633"/>
              </a:buClr>
              <a:buSzPct val="85000"/>
              <a:buFont typeface="Wingdings" pitchFamily="2" charset="2"/>
              <a:buChar char=""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800" dirty="0"/>
              <a:t> = min{n,  </a:t>
            </a:r>
            <a:r>
              <a:rPr lang="en-US" sz="2800" dirty="0" err="1"/>
              <a:t>strlen</a:t>
            </a:r>
            <a:r>
              <a:rPr lang="en-US" sz="2800" dirty="0"/>
              <a:t>(str1)+1, </a:t>
            </a:r>
            <a:r>
              <a:rPr lang="en-US" sz="2800" dirty="0" err="1"/>
              <a:t>strlen</a:t>
            </a:r>
            <a:r>
              <a:rPr lang="en-US" sz="2800" dirty="0"/>
              <a:t>(str2)+1	}</a:t>
            </a:r>
          </a:p>
          <a:p>
            <a:pPr>
              <a:spcBef>
                <a:spcPts val="1000"/>
              </a:spcBef>
              <a:buClrTx/>
              <a:buFontTx/>
              <a:buNone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b="1" dirty="0" err="1">
                <a:latin typeface="Courier New" pitchFamily="49" charset="0"/>
                <a:cs typeface="Courier New" pitchFamily="49" charset="0"/>
              </a:rPr>
              <a:t>strncat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 dirty="0" err="1">
                <a:latin typeface="Courier New" pitchFamily="49" charset="0"/>
                <a:cs typeface="Courier New" pitchFamily="49" charset="0"/>
              </a:rPr>
              <a:t>dst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3200" b="1" dirty="0" err="1">
                <a:latin typeface="Courier New" pitchFamily="49" charset="0"/>
                <a:cs typeface="Courier New" pitchFamily="49" charset="0"/>
              </a:rPr>
              <a:t>src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, n)</a:t>
            </a:r>
            <a:r>
              <a:rPr lang="en-US" sz="3200" dirty="0"/>
              <a:t>: </a:t>
            </a:r>
          </a:p>
          <a:p>
            <a:pPr lvl="1">
              <a:spcBef>
                <a:spcPts val="700"/>
              </a:spcBef>
              <a:buClr>
                <a:srgbClr val="006633"/>
              </a:buClr>
              <a:buSzPct val="85000"/>
              <a:buFont typeface="Wingdings" pitchFamily="2" charset="2"/>
              <a:buChar char=""/>
            </a:pPr>
            <a:r>
              <a:rPr lang="en-US" sz="2800" dirty="0"/>
              <a:t>Appends the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800" dirty="0"/>
              <a:t> chars from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src</a:t>
            </a:r>
            <a:r>
              <a:rPr lang="en-US" sz="2800" dirty="0"/>
              <a:t> to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dst</a:t>
            </a:r>
            <a:endParaRPr lang="en-US" sz="2800" b="1" dirty="0">
              <a:latin typeface="Courier New" pitchFamily="49" charset="0"/>
              <a:cs typeface="Courier New" pitchFamily="49" charset="0"/>
            </a:endParaRPr>
          </a:p>
          <a:p>
            <a:pPr lvl="1">
              <a:spcBef>
                <a:spcPts val="700"/>
              </a:spcBef>
              <a:buClr>
                <a:srgbClr val="006633"/>
              </a:buClr>
              <a:buSzPct val="85000"/>
              <a:buFont typeface="Wingdings" pitchFamily="2" charset="2"/>
              <a:buChar char=""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800" dirty="0"/>
              <a:t> = min{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n</a:t>
            </a:r>
            <a:r>
              <a:rPr lang="en-US" sz="2800" dirty="0"/>
              <a:t>, </a:t>
            </a:r>
            <a:r>
              <a:rPr lang="en-US" sz="3200" b="1" dirty="0" err="1">
                <a:latin typeface="Courier New" pitchFamily="49" charset="0"/>
                <a:cs typeface="Courier New" pitchFamily="49" charset="0"/>
              </a:rPr>
              <a:t>strlen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200" b="1" dirty="0" err="1">
                <a:latin typeface="Courier New" pitchFamily="49" charset="0"/>
                <a:cs typeface="Courier New" pitchFamily="49" charset="0"/>
              </a:rPr>
              <a:t>src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2800" dirty="0"/>
              <a:t>}</a:t>
            </a:r>
          </a:p>
          <a:p>
            <a:pPr lvl="1">
              <a:spcBef>
                <a:spcPts val="700"/>
              </a:spcBef>
              <a:buClr>
                <a:srgbClr val="006633"/>
              </a:buClr>
              <a:buSzPct val="85000"/>
              <a:buFont typeface="Wingdings" pitchFamily="2" charset="2"/>
              <a:buChar char=""/>
            </a:pPr>
            <a:r>
              <a:rPr lang="en-US" sz="2800" dirty="0"/>
              <a:t>Adds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‘\0’</a:t>
            </a:r>
            <a:r>
              <a:rPr lang="en-US" sz="2800" dirty="0"/>
              <a:t> to end of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dst</a:t>
            </a:r>
            <a:endParaRPr lang="en-US" sz="2800" b="1" dirty="0">
              <a:latin typeface="Courier New" pitchFamily="49" charset="0"/>
              <a:cs typeface="Courier New" pitchFamily="49" charset="0"/>
            </a:endParaRPr>
          </a:p>
          <a:p>
            <a:pPr lvl="1">
              <a:spcBef>
                <a:spcPts val="700"/>
              </a:spcBef>
              <a:buClr>
                <a:srgbClr val="006633"/>
              </a:buClr>
              <a:buSzPct val="85000"/>
              <a:buFont typeface="Wingdings" pitchFamily="2" charset="2"/>
              <a:buChar char=""/>
            </a:pP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dst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dirty="0"/>
              <a:t>must be large enough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Pct val="65000"/>
              <a:buFontTx/>
              <a:buNone/>
            </a:pPr>
            <a:fld id="{46EBBF22-75FA-47EF-9442-AA40408B3C15}" type="slidenum">
              <a:rPr lang="en-US" sz="1200">
                <a:ea typeface="MS PGothic" pitchFamily="34" charset="-128"/>
              </a:rPr>
              <a:pPr algn="r">
                <a:spcBef>
                  <a:spcPct val="0"/>
                </a:spcBef>
                <a:buClrTx/>
                <a:buSzPct val="65000"/>
                <a:buFontTx/>
                <a:buNone/>
              </a:pPr>
              <a:t>59</a:t>
            </a:fld>
            <a:endParaRPr lang="en-US" sz="1200">
              <a:ea typeface="MS PGothic" pitchFamily="34" charset="-128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8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sz="3600">
                <a:solidFill>
                  <a:srgbClr val="293A83"/>
                </a:solidFill>
              </a:rPr>
              <a:t>Numbers and Strings: number </a:t>
            </a:r>
            <a:r>
              <a:rPr lang="en-US" sz="2500">
                <a:solidFill>
                  <a:srgbClr val="293A83"/>
                </a:solidFill>
                <a:latin typeface="Wingdings" pitchFamily="2" charset="2"/>
              </a:rPr>
              <a:t></a:t>
            </a:r>
            <a:r>
              <a:rPr lang="en-US" sz="3600">
                <a:solidFill>
                  <a:srgbClr val="293A83"/>
                </a:solidFill>
              </a:rPr>
              <a:t> string</a:t>
            </a:r>
          </a:p>
        </p:txBody>
      </p:sp>
      <p:sp>
        <p:nvSpPr>
          <p:cNvPr id="59395" name="Text Box 3"/>
          <p:cNvSpPr txBox="1">
            <a:spLocks noChangeArrowheads="1"/>
          </p:cNvSpPr>
          <p:nvPr/>
        </p:nvSpPr>
        <p:spPr bwMode="auto">
          <a:xfrm>
            <a:off x="457200" y="1219200"/>
            <a:ext cx="8229600" cy="4981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/>
              <a:t>To convert a number to string</a:t>
            </a:r>
          </a:p>
          <a:p>
            <a:pPr>
              <a:spcBef>
                <a:spcPts val="1750"/>
              </a:spcBef>
              <a:buClrTx/>
              <a:buFontTx/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char str1[100];</a:t>
            </a:r>
          </a:p>
          <a:p>
            <a:pPr>
              <a:spcBef>
                <a:spcPts val="1750"/>
              </a:spcBef>
              <a:buClrTx/>
              <a:buFontTx/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int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= 100;</a:t>
            </a:r>
          </a:p>
          <a:p>
            <a:pPr>
              <a:spcBef>
                <a:spcPts val="1750"/>
              </a:spcBef>
              <a:buClrTx/>
              <a:buFontTx/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 err="1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sprintf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(str1, "%d",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spcBef>
                <a:spcPts val="1750"/>
              </a:spcBef>
              <a:buClrTx/>
              <a:buFontTx/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float f = 10.11;</a:t>
            </a:r>
          </a:p>
          <a:p>
            <a:pPr>
              <a:spcBef>
                <a:spcPts val="1750"/>
              </a:spcBef>
              <a:buClrTx/>
              <a:buFontTx/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 err="1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sprintf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(str1, "%0.2f", f);</a:t>
            </a:r>
          </a:p>
          <a:p>
            <a:pPr>
              <a:spcBef>
                <a:spcPts val="1125"/>
              </a:spcBef>
              <a:buClrTx/>
              <a:buFontTx/>
              <a:buNone/>
            </a:pPr>
            <a:endParaRPr lang="en-US" sz="1800" dirty="0"/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/>
              <a:t>String 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str1</a:t>
            </a:r>
            <a:r>
              <a:rPr lang="en-US" sz="3200" dirty="0"/>
              <a:t> should have </a:t>
            </a:r>
            <a:r>
              <a:rPr lang="en-US" sz="3200" dirty="0">
                <a:solidFill>
                  <a:srgbClr val="CC0000"/>
                </a:solidFill>
              </a:rPr>
              <a:t>sufficient size</a:t>
            </a:r>
          </a:p>
        </p:txBody>
      </p:sp>
      <p:sp>
        <p:nvSpPr>
          <p:cNvPr id="59396" name="Text Box 4"/>
          <p:cNvSpPr txBox="1">
            <a:spLocks noChangeArrowheads="1"/>
          </p:cNvSpPr>
          <p:nvPr/>
        </p:nvSpPr>
        <p:spPr bwMode="auto">
          <a:xfrm>
            <a:off x="6511964" y="3251200"/>
            <a:ext cx="2174304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1500"/>
              </a:spcBef>
              <a:buClrTx/>
              <a:buSzPct val="65000"/>
              <a:buFontTx/>
              <a:buNone/>
            </a:pPr>
            <a:r>
              <a:rPr lang="en-US" sz="2400" dirty="0">
                <a:solidFill>
                  <a:srgbClr val="0033CC"/>
                </a:solidFill>
              </a:rPr>
              <a:t>// str1 = “100”</a:t>
            </a:r>
          </a:p>
        </p:txBody>
      </p:sp>
      <p:sp>
        <p:nvSpPr>
          <p:cNvPr id="59397" name="Text Box 5"/>
          <p:cNvSpPr txBox="1">
            <a:spLocks noChangeArrowheads="1"/>
          </p:cNvSpPr>
          <p:nvPr/>
        </p:nvSpPr>
        <p:spPr bwMode="auto">
          <a:xfrm>
            <a:off x="6543254" y="4581128"/>
            <a:ext cx="22860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1500"/>
              </a:spcBef>
              <a:buClrTx/>
              <a:buSzPct val="65000"/>
              <a:buFontTx/>
              <a:buNone/>
            </a:pPr>
            <a:r>
              <a:rPr lang="en-US" sz="2400" dirty="0">
                <a:solidFill>
                  <a:srgbClr val="0033CC"/>
                </a:solidFill>
              </a:rPr>
              <a:t>// str1 = “10.11”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7" dur="500"/>
                                        <p:tgtEl>
                                          <p:spTgt spid="59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2" dur="500"/>
                                        <p:tgtEl>
                                          <p:spTgt spid="59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7" dur="500"/>
                                        <p:tgtEl>
                                          <p:spTgt spid="593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Pct val="65000"/>
              <a:buFontTx/>
              <a:buNone/>
            </a:pPr>
            <a:fld id="{12B41210-7890-4FFC-A84A-557E0C54CBF8}" type="slidenum">
              <a:rPr lang="en-US" sz="1200">
                <a:ea typeface="MS PGothic" pitchFamily="34" charset="-128"/>
              </a:rPr>
              <a:pPr algn="r">
                <a:spcBef>
                  <a:spcPct val="0"/>
                </a:spcBef>
                <a:buClrTx/>
                <a:buSzPct val="65000"/>
                <a:buFontTx/>
                <a:buNone/>
              </a:pPr>
              <a:t>6</a:t>
            </a:fld>
            <a:endParaRPr lang="en-US" sz="1200">
              <a:ea typeface="MS PGothic" pitchFamily="34" charset="-128"/>
            </a:endParaRPr>
          </a:p>
        </p:txBody>
      </p:sp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8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sz="4000">
                <a:solidFill>
                  <a:srgbClr val="293A83"/>
                </a:solidFill>
              </a:rPr>
              <a:t>Arrays in C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457200" y="990600"/>
            <a:ext cx="82296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 marL="665163" indent="-3254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/>
              <a:t>Array declaration in C</a:t>
            </a:r>
          </a:p>
          <a:p>
            <a:pPr>
              <a:spcBef>
                <a:spcPts val="2000"/>
              </a:spcBef>
              <a:buClrTx/>
              <a:buFontTx/>
              <a:buNone/>
            </a:pPr>
            <a:r>
              <a:rPr lang="en-US" sz="3200" dirty="0"/>
              <a:t>	&lt;Elements’ Type&gt; &lt;identifier&gt; </a:t>
            </a:r>
            <a:r>
              <a:rPr lang="en-US" sz="3200" dirty="0">
                <a:solidFill>
                  <a:srgbClr val="CC0000"/>
                </a:solidFill>
              </a:rPr>
              <a:t>[ </a:t>
            </a:r>
            <a:r>
              <a:rPr lang="en-US" sz="3200" dirty="0"/>
              <a:t>&lt;size&gt; </a:t>
            </a:r>
            <a:r>
              <a:rPr lang="en-US" sz="3200" dirty="0">
                <a:solidFill>
                  <a:srgbClr val="CC0000"/>
                </a:solidFill>
              </a:rPr>
              <a:t>]</a:t>
            </a:r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/>
              <a:t>&lt;Elements’ Type&gt;: </a:t>
            </a:r>
            <a:r>
              <a:rPr lang="en-US" sz="3200" dirty="0" err="1"/>
              <a:t>int</a:t>
            </a:r>
            <a:r>
              <a:rPr lang="en-US" sz="3200" dirty="0"/>
              <a:t>, char, float, …</a:t>
            </a:r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/>
              <a:t>&lt;size&gt;</a:t>
            </a:r>
          </a:p>
          <a:p>
            <a:pPr lvl="1">
              <a:spcBef>
                <a:spcPts val="700"/>
              </a:spcBef>
              <a:buClr>
                <a:srgbClr val="006633"/>
              </a:buClr>
              <a:buSzPct val="85000"/>
              <a:buFont typeface="Wingdings" pitchFamily="2" charset="2"/>
              <a:buChar char=""/>
            </a:pPr>
            <a:r>
              <a:rPr lang="en-US" sz="2800" dirty="0"/>
              <a:t>Old compilers (standard): </a:t>
            </a:r>
            <a:r>
              <a:rPr lang="en-US" sz="2800" dirty="0">
                <a:solidFill>
                  <a:srgbClr val="CC0000"/>
                </a:solidFill>
              </a:rPr>
              <a:t>it should be constant</a:t>
            </a:r>
          </a:p>
          <a:p>
            <a:pPr lvl="1">
              <a:spcBef>
                <a:spcPts val="700"/>
              </a:spcBef>
              <a:buClr>
                <a:srgbClr val="006633"/>
              </a:buClr>
              <a:buSzPct val="85000"/>
              <a:buFont typeface="Wingdings" pitchFamily="2" charset="2"/>
              <a:buChar char=""/>
            </a:pPr>
            <a:r>
              <a:rPr lang="en-US" sz="2800" dirty="0"/>
              <a:t>New compilers (standard)</a:t>
            </a:r>
            <a:r>
              <a:rPr lang="en-US" sz="2800" dirty="0">
                <a:solidFill>
                  <a:srgbClr val="CC0000"/>
                </a:solidFill>
              </a:rPr>
              <a:t>: it can be variable </a:t>
            </a:r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/>
              <a:t>Elements in array</a:t>
            </a:r>
          </a:p>
          <a:p>
            <a:pPr lvl="1">
              <a:spcBef>
                <a:spcPts val="700"/>
              </a:spcBef>
              <a:buClr>
                <a:srgbClr val="006633"/>
              </a:buClr>
              <a:buSzPct val="85000"/>
              <a:buFont typeface="Wingdings" pitchFamily="2" charset="2"/>
              <a:buChar char=""/>
            </a:pPr>
            <a:r>
              <a:rPr lang="en-US" sz="2800" dirty="0"/>
              <a:t>From 0 to (size – 1)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Pct val="65000"/>
              <a:buFontTx/>
              <a:buNone/>
            </a:pPr>
            <a:fld id="{A6AC4A54-30A1-4DB8-857A-D91D31AB16BE}" type="slidenum">
              <a:rPr lang="en-US" sz="1200">
                <a:ea typeface="MS PGothic" pitchFamily="34" charset="-128"/>
              </a:rPr>
              <a:pPr algn="r">
                <a:spcBef>
                  <a:spcPct val="0"/>
                </a:spcBef>
                <a:buClrTx/>
                <a:buSzPct val="65000"/>
                <a:buFontTx/>
                <a:buNone/>
              </a:pPr>
              <a:t>60</a:t>
            </a:fld>
            <a:endParaRPr lang="en-US" sz="1200">
              <a:ea typeface="MS PGothic" pitchFamily="34" charset="-128"/>
            </a:endParaRPr>
          </a:p>
        </p:txBody>
      </p:sp>
      <p:sp>
        <p:nvSpPr>
          <p:cNvPr id="60418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8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sz="3600">
                <a:solidFill>
                  <a:srgbClr val="293A83"/>
                </a:solidFill>
              </a:rPr>
              <a:t>Numbers and Strings: string </a:t>
            </a:r>
            <a:r>
              <a:rPr lang="en-US" sz="2500">
                <a:solidFill>
                  <a:srgbClr val="293A83"/>
                </a:solidFill>
                <a:latin typeface="Wingdings" pitchFamily="2" charset="2"/>
              </a:rPr>
              <a:t></a:t>
            </a:r>
            <a:r>
              <a:rPr lang="en-US" sz="3600">
                <a:solidFill>
                  <a:srgbClr val="293A83"/>
                </a:solidFill>
              </a:rPr>
              <a:t> number</a:t>
            </a:r>
          </a:p>
        </p:txBody>
      </p:sp>
      <p:sp>
        <p:nvSpPr>
          <p:cNvPr id="60419" name="Text Box 3"/>
          <p:cNvSpPr txBox="1">
            <a:spLocks noChangeArrowheads="1"/>
          </p:cNvSpPr>
          <p:nvPr/>
        </p:nvSpPr>
        <p:spPr bwMode="auto">
          <a:xfrm>
            <a:off x="447368" y="1066800"/>
            <a:ext cx="8229600" cy="541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80000"/>
              </a:lnSpc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/>
              <a:t>To convert from strings to numbers </a:t>
            </a:r>
            <a:endParaRPr lang="en-US" sz="1000" dirty="0"/>
          </a:p>
          <a:p>
            <a:pPr>
              <a:lnSpc>
                <a:spcPct val="80000"/>
              </a:lnSpc>
              <a:spcBef>
                <a:spcPts val="1500"/>
              </a:spcBef>
              <a:buClrTx/>
              <a:buFont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stdlib.h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lnSpc>
                <a:spcPct val="80000"/>
              </a:lnSpc>
              <a:spcBef>
                <a:spcPts val="625"/>
              </a:spcBef>
              <a:buClrTx/>
              <a:buFontTx/>
              <a:buNone/>
            </a:pPr>
            <a:r>
              <a:rPr lang="en-US" sz="10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lnSpc>
                <a:spcPct val="80000"/>
              </a:lnSpc>
              <a:spcBef>
                <a:spcPts val="1500"/>
              </a:spcBef>
              <a:buClrTx/>
              <a:buFontTx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char str1[] = "10";</a:t>
            </a:r>
          </a:p>
          <a:p>
            <a:pPr>
              <a:lnSpc>
                <a:spcPct val="80000"/>
              </a:lnSpc>
              <a:spcBef>
                <a:spcPts val="1500"/>
              </a:spcBef>
              <a:buClrTx/>
              <a:buFontTx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int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; </a:t>
            </a:r>
          </a:p>
          <a:p>
            <a:pPr>
              <a:lnSpc>
                <a:spcPct val="80000"/>
              </a:lnSpc>
              <a:spcBef>
                <a:spcPts val="1500"/>
              </a:spcBef>
              <a:buClrTx/>
              <a:buFontTx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400" b="1" dirty="0" err="1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atoi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(str1);			     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400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= 10</a:t>
            </a:r>
          </a:p>
          <a:p>
            <a:pPr>
              <a:lnSpc>
                <a:spcPct val="80000"/>
              </a:lnSpc>
              <a:spcBef>
                <a:spcPts val="1500"/>
              </a:spcBef>
              <a:buClrTx/>
              <a:buFontTx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err="1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sscanf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(str1, "%d", &amp;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); 	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400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= 10</a:t>
            </a:r>
          </a:p>
          <a:p>
            <a:pPr>
              <a:lnSpc>
                <a:spcPct val="80000"/>
              </a:lnSpc>
              <a:spcBef>
                <a:spcPts val="1500"/>
              </a:spcBef>
              <a:buClrTx/>
              <a:buFontTx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char str2[] = "20.44";</a:t>
            </a:r>
          </a:p>
          <a:p>
            <a:pPr>
              <a:lnSpc>
                <a:spcPct val="80000"/>
              </a:lnSpc>
              <a:spcBef>
                <a:spcPts val="1500"/>
              </a:spcBef>
              <a:buClrTx/>
              <a:buFontTx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double f;</a:t>
            </a:r>
          </a:p>
          <a:p>
            <a:pPr>
              <a:lnSpc>
                <a:spcPct val="80000"/>
              </a:lnSpc>
              <a:spcBef>
                <a:spcPts val="1500"/>
              </a:spcBef>
              <a:buClrTx/>
              <a:buFontTx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f = </a:t>
            </a:r>
            <a:r>
              <a:rPr lang="en-US" sz="2400" b="1" dirty="0" err="1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atof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(str2); 	       	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f = 20.44</a:t>
            </a:r>
          </a:p>
          <a:p>
            <a:pPr>
              <a:lnSpc>
                <a:spcPct val="80000"/>
              </a:lnSpc>
              <a:spcBef>
                <a:spcPts val="1500"/>
              </a:spcBef>
              <a:buClrTx/>
              <a:buFontTx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err="1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sscanf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(str2, "%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lf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", &amp;f); 	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f = 20.44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Pct val="65000"/>
              <a:buFontTx/>
              <a:buNone/>
            </a:pPr>
            <a:fld id="{3AF198E5-C3FD-4BD2-8DCC-A349CE3C4148}" type="slidenum">
              <a:rPr lang="en-US" sz="1200">
                <a:ea typeface="MS PGothic" pitchFamily="34" charset="-128"/>
              </a:rPr>
              <a:pPr algn="r">
                <a:spcBef>
                  <a:spcPct val="0"/>
                </a:spcBef>
                <a:buClrTx/>
                <a:buSzPct val="65000"/>
                <a:buFontTx/>
                <a:buNone/>
              </a:pPr>
              <a:t>61</a:t>
            </a:fld>
            <a:endParaRPr lang="en-US" sz="1200">
              <a:ea typeface="MS PGothic" pitchFamily="34" charset="-128"/>
            </a:endParaRPr>
          </a:p>
        </p:txBody>
      </p:sp>
      <p:sp>
        <p:nvSpPr>
          <p:cNvPr id="63490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8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sz="4000" dirty="0">
                <a:solidFill>
                  <a:srgbClr val="293A83"/>
                </a:solidFill>
              </a:rPr>
              <a:t>String as Array </a:t>
            </a:r>
          </a:p>
        </p:txBody>
      </p:sp>
      <p:sp>
        <p:nvSpPr>
          <p:cNvPr id="63491" name="Text Box 3"/>
          <p:cNvSpPr txBox="1">
            <a:spLocks noChangeArrowheads="1"/>
          </p:cNvSpPr>
          <p:nvPr/>
        </p:nvSpPr>
        <p:spPr bwMode="auto">
          <a:xfrm>
            <a:off x="457200" y="1143000"/>
            <a:ext cx="8229600" cy="4911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80000"/>
              </a:lnSpc>
              <a:spcBef>
                <a:spcPts val="175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2800" dirty="0"/>
              <a:t>Strings are </a:t>
            </a:r>
            <a:r>
              <a:rPr lang="en-US" sz="2800" b="1" dirty="0">
                <a:solidFill>
                  <a:srgbClr val="7030A0"/>
                </a:solidFill>
              </a:rPr>
              <a:t>array of chars</a:t>
            </a:r>
          </a:p>
          <a:p>
            <a:pPr>
              <a:lnSpc>
                <a:spcPct val="80000"/>
              </a:lnSpc>
              <a:spcBef>
                <a:spcPts val="175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2800" dirty="0"/>
              <a:t>We work on arrays element by element </a:t>
            </a:r>
          </a:p>
          <a:p>
            <a:pPr>
              <a:lnSpc>
                <a:spcPct val="80000"/>
              </a:lnSpc>
              <a:spcBef>
                <a:spcPts val="175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2800" dirty="0"/>
              <a:t>We can work on strings </a:t>
            </a:r>
            <a:r>
              <a:rPr lang="en-US" sz="2800" dirty="0">
                <a:solidFill>
                  <a:srgbClr val="7030A0"/>
                </a:solidFill>
              </a:rPr>
              <a:t>char by char</a:t>
            </a:r>
          </a:p>
          <a:p>
            <a:pPr>
              <a:lnSpc>
                <a:spcPct val="80000"/>
              </a:lnSpc>
              <a:spcBef>
                <a:spcPts val="1750"/>
              </a:spcBef>
              <a:buClrTx/>
              <a:buFontTx/>
              <a:buNone/>
            </a:pPr>
            <a:r>
              <a:rPr lang="en-US" sz="2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	char str1[] = "100000";</a:t>
            </a:r>
          </a:p>
          <a:p>
            <a:pPr>
              <a:lnSpc>
                <a:spcPct val="80000"/>
              </a:lnSpc>
              <a:spcBef>
                <a:spcPts val="1750"/>
              </a:spcBef>
              <a:buClrTx/>
              <a:buFontTx/>
              <a:buNone/>
            </a:pPr>
            <a:r>
              <a:rPr lang="en-US" sz="2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	str1[2] = '2';</a:t>
            </a:r>
          </a:p>
          <a:p>
            <a:pPr>
              <a:lnSpc>
                <a:spcPct val="80000"/>
              </a:lnSpc>
              <a:spcBef>
                <a:spcPts val="175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2800" dirty="0"/>
              <a:t>We can pass strings to functions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7" dur="500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0" dur="500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3" dur="500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6" dur="500"/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19" dur="500"/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24" dur="500"/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Pct val="65000"/>
              <a:buFontTx/>
              <a:buNone/>
            </a:pPr>
            <a:fld id="{AB1975DA-41DD-4588-80AF-5E81C6B31C4C}" type="slidenum">
              <a:rPr lang="en-US" sz="1200">
                <a:ea typeface="MS PGothic" pitchFamily="34" charset="-128"/>
              </a:rPr>
              <a:pPr algn="r">
                <a:spcBef>
                  <a:spcPct val="0"/>
                </a:spcBef>
                <a:buClrTx/>
                <a:buSzPct val="65000"/>
                <a:buFontTx/>
                <a:buNone/>
              </a:pPr>
              <a:t>62</a:t>
            </a:fld>
            <a:endParaRPr lang="en-US" sz="1200">
              <a:ea typeface="MS PGothic" pitchFamily="34" charset="-128"/>
            </a:endParaRPr>
          </a:p>
        </p:txBody>
      </p:sp>
      <p:sp>
        <p:nvSpPr>
          <p:cNvPr id="64515" name="Text Box 3"/>
          <p:cNvSpPr txBox="1">
            <a:spLocks noChangeArrowheads="1"/>
          </p:cNvSpPr>
          <p:nvPr/>
        </p:nvSpPr>
        <p:spPr bwMode="auto">
          <a:xfrm>
            <a:off x="4572000" y="2478518"/>
            <a:ext cx="4432920" cy="12025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36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just" rtl="1">
              <a:spcBef>
                <a:spcPts val="1500"/>
              </a:spcBef>
              <a:buClrTx/>
              <a:buSzPct val="65000"/>
              <a:buFontTx/>
              <a:buNone/>
            </a:pPr>
            <a:r>
              <a:rPr lang="ar-SA" sz="2400" dirty="0">
                <a:cs typeface="B Nazanin" pitchFamily="2" charset="-78"/>
              </a:rPr>
              <a:t>تابعي كه دو رشته</a:t>
            </a:r>
            <a:r>
              <a:rPr lang="hi-IN" sz="2400" dirty="0">
                <a:cs typeface="Zar" pitchFamily="2" charset="-78"/>
              </a:rPr>
              <a:t> </a:t>
            </a:r>
            <a:r>
              <a:rPr lang="en-US" sz="2000" dirty="0">
                <a:cs typeface="B Nazanin" pitchFamily="2" charset="-78"/>
              </a:rPr>
              <a:t>s1</a:t>
            </a:r>
            <a:r>
              <a:rPr lang="en-US" sz="2400" dirty="0">
                <a:cs typeface="B Nazanin" pitchFamily="2" charset="-78"/>
              </a:rPr>
              <a:t> </a:t>
            </a:r>
            <a:r>
              <a:rPr lang="ar-SA" sz="2400" dirty="0">
                <a:cs typeface="B Nazanin" pitchFamily="2" charset="-78"/>
              </a:rPr>
              <a:t>و</a:t>
            </a:r>
            <a:r>
              <a:rPr lang="en-US" sz="2400" dirty="0">
                <a:cs typeface="B Nazanin" pitchFamily="2" charset="-78"/>
              </a:rPr>
              <a:t> </a:t>
            </a:r>
            <a:r>
              <a:rPr lang="en-US" sz="2000" dirty="0">
                <a:cs typeface="B Nazanin" pitchFamily="2" charset="-78"/>
              </a:rPr>
              <a:t>s2</a:t>
            </a:r>
            <a:r>
              <a:rPr lang="en-US" sz="2400" dirty="0">
                <a:cs typeface="B Nazanin" pitchFamily="2" charset="-78"/>
              </a:rPr>
              <a:t> </a:t>
            </a:r>
            <a:r>
              <a:rPr lang="ar-SA" sz="2400" dirty="0">
                <a:cs typeface="B Nazanin" pitchFamily="2" charset="-78"/>
              </a:rPr>
              <a:t>و دو عدد</a:t>
            </a:r>
            <a:r>
              <a:rPr lang="en-US" sz="2400" dirty="0">
                <a:cs typeface="B Nazanin" pitchFamily="2" charset="-78"/>
              </a:rPr>
              <a:t> </a:t>
            </a:r>
            <a:r>
              <a:rPr lang="en-US" sz="2000" dirty="0">
                <a:cs typeface="B Nazanin" pitchFamily="2" charset="-78"/>
              </a:rPr>
              <a:t>n</a:t>
            </a:r>
            <a:r>
              <a:rPr lang="en-US" sz="2400" dirty="0">
                <a:cs typeface="B Nazanin" pitchFamily="2" charset="-78"/>
              </a:rPr>
              <a:t> </a:t>
            </a:r>
            <a:r>
              <a:rPr lang="ar-SA" sz="2400" dirty="0">
                <a:cs typeface="B Nazanin" pitchFamily="2" charset="-78"/>
              </a:rPr>
              <a:t>و</a:t>
            </a:r>
            <a:r>
              <a:rPr lang="en-US" sz="2400" dirty="0">
                <a:cs typeface="B Nazanin" pitchFamily="2" charset="-78"/>
              </a:rPr>
              <a:t> </a:t>
            </a:r>
            <a:r>
              <a:rPr lang="en-US" sz="2000" dirty="0">
                <a:cs typeface="B Nazanin" pitchFamily="2" charset="-78"/>
              </a:rPr>
              <a:t>m</a:t>
            </a:r>
            <a:r>
              <a:rPr lang="en-US" sz="2400" dirty="0">
                <a:cs typeface="B Nazanin" pitchFamily="2" charset="-78"/>
              </a:rPr>
              <a:t> </a:t>
            </a:r>
            <a:r>
              <a:rPr lang="ar-SA" sz="2400" dirty="0">
                <a:cs typeface="B Nazanin" pitchFamily="2" charset="-78"/>
              </a:rPr>
              <a:t>را بگيرد و يك رشته توليد كند كه شامل</a:t>
            </a:r>
            <a:r>
              <a:rPr lang="en-US" sz="2400" dirty="0">
                <a:cs typeface="B Nazanin" pitchFamily="2" charset="-78"/>
              </a:rPr>
              <a:t> </a:t>
            </a:r>
            <a:r>
              <a:rPr lang="en-US" sz="2000" dirty="0">
                <a:cs typeface="B Nazanin" pitchFamily="2" charset="-78"/>
              </a:rPr>
              <a:t>n</a:t>
            </a:r>
            <a:r>
              <a:rPr lang="en-US" sz="2400" dirty="0">
                <a:cs typeface="B Nazanin" pitchFamily="2" charset="-78"/>
              </a:rPr>
              <a:t> </a:t>
            </a:r>
            <a:r>
              <a:rPr lang="ar-SA" sz="2400" dirty="0">
                <a:cs typeface="B Nazanin" pitchFamily="2" charset="-78"/>
              </a:rPr>
              <a:t>عضو اول</a:t>
            </a:r>
            <a:r>
              <a:rPr lang="en-US" sz="2400" dirty="0">
                <a:cs typeface="B Nazanin" pitchFamily="2" charset="-78"/>
              </a:rPr>
              <a:t> </a:t>
            </a:r>
            <a:r>
              <a:rPr lang="en-US" sz="2000" dirty="0">
                <a:cs typeface="B Nazanin" pitchFamily="2" charset="-78"/>
              </a:rPr>
              <a:t>s1</a:t>
            </a:r>
            <a:r>
              <a:rPr lang="en-US" sz="2400" dirty="0">
                <a:cs typeface="B Nazanin" pitchFamily="2" charset="-78"/>
              </a:rPr>
              <a:t> </a:t>
            </a:r>
            <a:r>
              <a:rPr lang="ar-SA" sz="2400" dirty="0">
                <a:cs typeface="B Nazanin" pitchFamily="2" charset="-78"/>
              </a:rPr>
              <a:t>و</a:t>
            </a:r>
            <a:r>
              <a:rPr lang="en-US" sz="2400" dirty="0">
                <a:cs typeface="B Nazanin" pitchFamily="2" charset="-78"/>
              </a:rPr>
              <a:t> </a:t>
            </a:r>
            <a:r>
              <a:rPr lang="en-US" sz="2000" dirty="0">
                <a:cs typeface="B Nazanin" pitchFamily="2" charset="-78"/>
              </a:rPr>
              <a:t>m</a:t>
            </a:r>
            <a:r>
              <a:rPr lang="en-US" sz="2400" dirty="0">
                <a:cs typeface="B Nazanin" pitchFamily="2" charset="-78"/>
              </a:rPr>
              <a:t> </a:t>
            </a:r>
            <a:r>
              <a:rPr lang="ar-SA" sz="2400" dirty="0">
                <a:cs typeface="B Nazanin" pitchFamily="2" charset="-78"/>
              </a:rPr>
              <a:t>عضو</a:t>
            </a:r>
            <a:r>
              <a:rPr lang="en-US" sz="2400" dirty="0">
                <a:cs typeface="B Nazanin" pitchFamily="2" charset="-78"/>
              </a:rPr>
              <a:t> </a:t>
            </a:r>
            <a:r>
              <a:rPr lang="en-US" sz="2000" dirty="0">
                <a:cs typeface="B Nazanin" pitchFamily="2" charset="-78"/>
              </a:rPr>
              <a:t>s2</a:t>
            </a:r>
            <a:r>
              <a:rPr lang="en-US" sz="2400" dirty="0">
                <a:cs typeface="B Nazanin" pitchFamily="2" charset="-78"/>
              </a:rPr>
              <a:t> </a:t>
            </a:r>
            <a:r>
              <a:rPr lang="ar-SA" sz="2400" dirty="0">
                <a:cs typeface="B Nazanin" pitchFamily="2" charset="-78"/>
              </a:rPr>
              <a:t>است</a:t>
            </a:r>
            <a:r>
              <a:rPr lang="en-US" sz="2400" dirty="0">
                <a:cs typeface="B Nazanin" pitchFamily="2" charset="-78"/>
              </a:rPr>
              <a:t>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F54C19-6605-43A1-A3BE-8AD678233A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solidFill>
                  <a:srgbClr val="293A83"/>
                </a:solidFill>
              </a:rPr>
              <a:t>String as Array: Example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FD88AA-14EB-4B21-BADA-B5654B4EEA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string.h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&gt; </a:t>
            </a:r>
          </a:p>
          <a:p>
            <a:pPr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str_n_m_cat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(char s1[], char s2[], int n, int m, char res[]){</a:t>
            </a:r>
          </a:p>
          <a:p>
            <a:pPr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strncpy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(res, s1, n);</a:t>
            </a:r>
          </a:p>
          <a:p>
            <a:pPr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	res[n] = '\0';</a:t>
            </a:r>
          </a:p>
          <a:p>
            <a:pPr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strncat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(res, s2, m);</a:t>
            </a:r>
          </a:p>
          <a:p>
            <a:pPr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res[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n+m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] = '\0’;</a:t>
            </a:r>
          </a:p>
          <a:p>
            <a:pPr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void main(void){</a:t>
            </a:r>
          </a:p>
          <a:p>
            <a:pPr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char s1[] = "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abcdefgh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",  s2[] = "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abcdefgh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";</a:t>
            </a:r>
          </a:p>
          <a:p>
            <a:pPr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char result[50];</a:t>
            </a:r>
          </a:p>
          <a:p>
            <a:pPr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str_n_m_cat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(s1, s2, 6, 6, result);</a:t>
            </a:r>
          </a:p>
          <a:p>
            <a:pPr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str_n_m_cat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(s1, s2,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600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, 6, result);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//Runtime error</a:t>
            </a:r>
          </a:p>
          <a:p>
            <a:pPr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ransition spd="med"/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Pct val="65000"/>
              <a:buFontTx/>
              <a:buNone/>
            </a:pPr>
            <a:fld id="{B1DB3469-8852-4BE4-BEF7-49CE4625575F}" type="slidenum">
              <a:rPr lang="en-US" sz="1200">
                <a:ea typeface="MS PGothic" pitchFamily="34" charset="-128"/>
              </a:rPr>
              <a:pPr algn="r">
                <a:spcBef>
                  <a:spcPct val="0"/>
                </a:spcBef>
                <a:buClrTx/>
                <a:buSzPct val="65000"/>
                <a:buFontTx/>
                <a:buNone/>
              </a:pPr>
              <a:t>63</a:t>
            </a:fld>
            <a:endParaRPr lang="en-US" sz="1200">
              <a:ea typeface="MS PGothic" pitchFamily="34" charset="-128"/>
            </a:endParaRPr>
          </a:p>
        </p:txBody>
      </p:sp>
      <p:sp>
        <p:nvSpPr>
          <p:cNvPr id="65538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8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sz="4000" dirty="0">
                <a:solidFill>
                  <a:srgbClr val="293A83"/>
                </a:solidFill>
              </a:rPr>
              <a:t>Array of Strings </a:t>
            </a:r>
          </a:p>
        </p:txBody>
      </p:sp>
      <p:sp>
        <p:nvSpPr>
          <p:cNvPr id="65539" name="Text Box 3"/>
          <p:cNvSpPr txBox="1">
            <a:spLocks noChangeArrowheads="1"/>
          </p:cNvSpPr>
          <p:nvPr/>
        </p:nvSpPr>
        <p:spPr bwMode="auto">
          <a:xfrm>
            <a:off x="457200" y="1143000"/>
            <a:ext cx="8229600" cy="4911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b="1" dirty="0"/>
              <a:t>2</a:t>
            </a:r>
            <a:r>
              <a:rPr lang="en-US" sz="3200" dirty="0"/>
              <a:t> dimensional array, each row is a string </a:t>
            </a:r>
          </a:p>
          <a:p>
            <a:pPr>
              <a:spcBef>
                <a:spcPts val="2000"/>
              </a:spcBef>
              <a:buClrTx/>
              <a:buFontTx/>
              <a:buNone/>
            </a:pPr>
            <a:endParaRPr lang="en-US" sz="3200" dirty="0"/>
          </a:p>
          <a:p>
            <a:pPr>
              <a:spcBef>
                <a:spcPts val="2000"/>
              </a:spcBef>
              <a:buClrTx/>
              <a:buFontTx/>
              <a:buNone/>
            </a:pPr>
            <a:endParaRPr lang="en-US" sz="3200" dirty="0"/>
          </a:p>
        </p:txBody>
      </p:sp>
      <p:sp>
        <p:nvSpPr>
          <p:cNvPr id="65540" name="Rectangle 4"/>
          <p:cNvSpPr>
            <a:spLocks noChangeArrowheads="1"/>
          </p:cNvSpPr>
          <p:nvPr/>
        </p:nvSpPr>
        <p:spPr bwMode="auto">
          <a:xfrm>
            <a:off x="371475" y="2057400"/>
            <a:ext cx="8620125" cy="3875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6554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057400"/>
            <a:ext cx="8620125" cy="3875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Pct val="65000"/>
              <a:buFontTx/>
              <a:buNone/>
            </a:pPr>
            <a:fld id="{C5A311AC-DAC0-45CD-8E09-9F23F25FB81E}" type="slidenum">
              <a:rPr lang="en-US" sz="1200">
                <a:ea typeface="MS PGothic" pitchFamily="34" charset="-128"/>
              </a:rPr>
              <a:pPr algn="r">
                <a:spcBef>
                  <a:spcPct val="0"/>
                </a:spcBef>
                <a:buClrTx/>
                <a:buSzPct val="65000"/>
                <a:buFontTx/>
                <a:buNone/>
              </a:pPr>
              <a:t>64</a:t>
            </a:fld>
            <a:endParaRPr lang="en-US" sz="1200">
              <a:ea typeface="MS PGothic" pitchFamily="34" charset="-128"/>
            </a:endParaRPr>
          </a:p>
        </p:txBody>
      </p:sp>
      <p:sp>
        <p:nvSpPr>
          <p:cNvPr id="66563" name="Text Box 3"/>
          <p:cNvSpPr txBox="1">
            <a:spLocks noChangeArrowheads="1"/>
          </p:cNvSpPr>
          <p:nvPr/>
        </p:nvSpPr>
        <p:spPr bwMode="auto">
          <a:xfrm>
            <a:off x="5715232" y="2420888"/>
            <a:ext cx="3240360" cy="183858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36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just" rtl="1">
              <a:spcBef>
                <a:spcPts val="1563"/>
              </a:spcBef>
              <a:buClrTx/>
              <a:buSzPct val="65000"/>
              <a:buFontTx/>
              <a:buNone/>
            </a:pPr>
            <a:r>
              <a:rPr lang="fa-IR" sz="2000" b="1" dirty="0">
                <a:solidFill>
                  <a:srgbClr val="002060"/>
                </a:solidFill>
                <a:cs typeface="B Nazanin" pitchFamily="2" charset="-78"/>
              </a:rPr>
              <a:t>  </a:t>
            </a:r>
            <a:r>
              <a:rPr lang="ar-SA" sz="2000" b="1" dirty="0">
                <a:solidFill>
                  <a:srgbClr val="002060"/>
                </a:solidFill>
                <a:cs typeface="B Nazanin" pitchFamily="2" charset="-78"/>
              </a:rPr>
              <a:t>برنامه‌اي كه تعداد دانشجويان را بگيرد، سپس اسم هر دانشجو و نمره را بگيرد. </a:t>
            </a:r>
            <a:endParaRPr lang="fa-IR" sz="2000" b="1" dirty="0">
              <a:solidFill>
                <a:srgbClr val="002060"/>
              </a:solidFill>
              <a:cs typeface="B Nazanin" pitchFamily="2" charset="-78"/>
            </a:endParaRPr>
          </a:p>
          <a:p>
            <a:pPr algn="just" rtl="1">
              <a:spcBef>
                <a:spcPts val="1563"/>
              </a:spcBef>
              <a:buClrTx/>
              <a:buSzPct val="65000"/>
              <a:buFontTx/>
              <a:buNone/>
            </a:pPr>
            <a:r>
              <a:rPr lang="ar-SA" sz="2000" b="1" dirty="0">
                <a:solidFill>
                  <a:srgbClr val="002060"/>
                </a:solidFill>
                <a:cs typeface="B Nazanin" pitchFamily="2" charset="-78"/>
              </a:rPr>
              <a:t>اسم دانشجوياني كه نمره آنها بيشتر از ميانگين است</a:t>
            </a:r>
            <a:r>
              <a:rPr lang="fa-IR" sz="2000" b="1" dirty="0">
                <a:solidFill>
                  <a:srgbClr val="002060"/>
                </a:solidFill>
                <a:cs typeface="B Nazanin" pitchFamily="2" charset="-78"/>
              </a:rPr>
              <a:t>،</a:t>
            </a:r>
            <a:r>
              <a:rPr lang="ar-SA" sz="2000" b="1" dirty="0">
                <a:solidFill>
                  <a:srgbClr val="002060"/>
                </a:solidFill>
                <a:cs typeface="B Nazanin" pitchFamily="2" charset="-78"/>
              </a:rPr>
              <a:t> را چاپ كند</a:t>
            </a:r>
            <a:r>
              <a:rPr lang="hi-IN" sz="2000" b="1" dirty="0">
                <a:solidFill>
                  <a:srgbClr val="002060"/>
                </a:solidFill>
                <a:cs typeface="Zar" pitchFamily="2" charset="-78"/>
              </a:rPr>
              <a:t>.</a:t>
            </a:r>
            <a:endParaRPr lang="en-US" sz="2000" b="1" dirty="0">
              <a:solidFill>
                <a:srgbClr val="002060"/>
              </a:solidFill>
              <a:cs typeface="B Nazanin" pitchFamily="2" charset="-7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BBB0CEF-3B4F-40A0-94E9-AFD30A42F7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solidFill>
                  <a:srgbClr val="293A83"/>
                </a:solidFill>
              </a:rPr>
              <a:t>Array of Strings: Example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AD91BF-2E92-4798-860E-B74EE4E699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052736"/>
            <a:ext cx="8568952" cy="5805264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string.h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#define </a:t>
            </a:r>
            <a:r>
              <a:rPr lang="en-US" sz="18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MAX_NAME_SIZE 100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1800" b="1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read_data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(char names[][MAX_NAME_SIZE], double grades[], int size){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 int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 for(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&lt; size;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++){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("Enter name: ");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("%s", names[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]);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("Enter grade: ");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("%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lf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", &amp;(grades[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]));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 }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sz="1800" b="1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get_average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(double grades[], int size){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 int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 double res = 0;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 for(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&lt; size;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++)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      res += grades[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];    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 return (res / size);    </a:t>
            </a:r>
          </a:p>
          <a:p>
            <a:pPr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Tx/>
              <a:buFontTx/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ransition spd="med"/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Pct val="65000"/>
              <a:buFontTx/>
              <a:buNone/>
            </a:pPr>
            <a:fld id="{614DD116-FB66-4F30-994E-DE029083A158}" type="slidenum">
              <a:rPr lang="en-US" sz="1200">
                <a:ea typeface="MS PGothic" pitchFamily="34" charset="-128"/>
              </a:rPr>
              <a:pPr algn="r">
                <a:spcBef>
                  <a:spcPct val="0"/>
                </a:spcBef>
                <a:buClrTx/>
                <a:buSzPct val="65000"/>
                <a:buFontTx/>
                <a:buNone/>
              </a:pPr>
              <a:t>65</a:t>
            </a:fld>
            <a:endParaRPr lang="en-US" sz="1200">
              <a:ea typeface="MS PGothic" pitchFamily="34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A6BE5FF-C584-4830-B1D6-6FF5780D3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solidFill>
                  <a:srgbClr val="293A83"/>
                </a:solidFill>
              </a:rPr>
              <a:t>Array of Strings: Example (Cont’d)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DDB387-1716-48FA-9D77-E0550E1265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196752"/>
            <a:ext cx="8712968" cy="5112568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ClrTx/>
              <a:buFont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2000" b="1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print_names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(char names[][MAX_NAME_SIZE], double grades[], int size, double average){</a:t>
            </a: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ClrTx/>
              <a:buFont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int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ClrTx/>
              <a:buFont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("Average = %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lf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\n", average);</a:t>
            </a: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ClrTx/>
              <a:buFont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("List of students whose grade is above the average: \n");</a:t>
            </a: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ClrTx/>
              <a:buFontTx/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ClrTx/>
              <a:buFont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for(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&lt; size;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++)</a:t>
            </a: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ClrTx/>
              <a:buFont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      if(grades[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] &gt; average)</a:t>
            </a: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ClrTx/>
              <a:buFont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	     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("%s\n", names[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]);                      </a:t>
            </a: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ClrTx/>
              <a:buFontTx/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870D07-88AF-483A-A2D1-3C190E939B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solidFill>
                  <a:srgbClr val="293A83"/>
                </a:solidFill>
              </a:rPr>
              <a:t>Array of Strings: Example (Cont’d)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DBE711-88B2-4D84-BF93-3CEE409497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268760"/>
            <a:ext cx="8712968" cy="5040560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  <a:buClrTx/>
              <a:buFontTx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4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mai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n(void){</a:t>
            </a:r>
          </a:p>
          <a:p>
            <a:pPr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  <a:buClrTx/>
              <a:buFontTx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 int num;</a:t>
            </a:r>
          </a:p>
          <a:p>
            <a:pPr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  <a:buClrTx/>
              <a:buFontTx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("Enter number of students: ");</a:t>
            </a:r>
          </a:p>
          <a:p>
            <a:pPr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  <a:buClrTx/>
              <a:buFontTx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("%d", &amp;num);</a:t>
            </a:r>
          </a:p>
          <a:p>
            <a:pPr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  <a:buClrTx/>
              <a:buFontTx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 double grades[num];</a:t>
            </a:r>
          </a:p>
          <a:p>
            <a:pPr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  <a:buClrTx/>
              <a:buFontTx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 char names[num][MAX_NAME_SIZE];</a:t>
            </a:r>
          </a:p>
          <a:p>
            <a:pPr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  <a:buClrTx/>
              <a:buFontTx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2400" b="1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read_data</a:t>
            </a:r>
            <a:r>
              <a:rPr lang="en-US" sz="24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(names, grades, num);</a:t>
            </a:r>
          </a:p>
          <a:p>
            <a:pPr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  <a:buClrTx/>
              <a:buFontTx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 double average = </a:t>
            </a:r>
            <a:r>
              <a:rPr lang="en-US" sz="2400" b="1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get_average</a:t>
            </a:r>
            <a:r>
              <a:rPr lang="en-US" sz="24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(grades, num);</a:t>
            </a:r>
          </a:p>
          <a:p>
            <a:pPr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  <a:buClrTx/>
              <a:buFontTx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2400" b="1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print_names</a:t>
            </a:r>
            <a:r>
              <a:rPr lang="en-US" sz="24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(names, grades, num, average);</a:t>
            </a:r>
          </a:p>
          <a:p>
            <a:pPr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  <a:buClrTx/>
              <a:buFontTx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 </a:t>
            </a:r>
          </a:p>
          <a:p>
            <a:pPr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  <a:buClrTx/>
              <a:buFontTx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 return 0;</a:t>
            </a:r>
          </a:p>
          <a:p>
            <a:pPr>
              <a:lnSpc>
                <a:spcPct val="80000"/>
              </a:lnSpc>
              <a:spcBef>
                <a:spcPts val="500"/>
              </a:spcBef>
              <a:spcAft>
                <a:spcPts val="500"/>
              </a:spcAft>
              <a:buClrTx/>
              <a:buFontTx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5262FB-E596-4CD3-9532-E06F930BC851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2D56362F-61FB-4A14-B4BE-32C8F44037BA}" type="slidenum">
              <a:rPr lang="en-US" smtClean="0"/>
              <a:pPr/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69118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Pct val="65000"/>
              <a:buFontTx/>
              <a:buNone/>
            </a:pPr>
            <a:fld id="{1F9F02EC-3A49-430A-90F8-FE7A99EEFD91}" type="slidenum">
              <a:rPr lang="en-US" sz="1200">
                <a:ea typeface="MS PGothic" pitchFamily="34" charset="-128"/>
              </a:rPr>
              <a:pPr algn="r">
                <a:spcBef>
                  <a:spcPct val="0"/>
                </a:spcBef>
                <a:buClrTx/>
                <a:buSzPct val="65000"/>
                <a:buFontTx/>
                <a:buNone/>
              </a:pPr>
              <a:t>67</a:t>
            </a:fld>
            <a:endParaRPr lang="en-US" sz="1200">
              <a:ea typeface="MS PGothic" pitchFamily="34" charset="-128"/>
            </a:endParaRPr>
          </a:p>
        </p:txBody>
      </p:sp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8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sz="4000">
                <a:solidFill>
                  <a:srgbClr val="293A83"/>
                </a:solidFill>
              </a:rPr>
              <a:t>ctype.h </a:t>
            </a:r>
          </a:p>
        </p:txBody>
      </p:sp>
      <p:sp>
        <p:nvSpPr>
          <p:cNvPr id="68611" name="Text Box 3"/>
          <p:cNvSpPr txBox="1">
            <a:spLocks noChangeArrowheads="1"/>
          </p:cNvSpPr>
          <p:nvPr/>
        </p:nvSpPr>
        <p:spPr bwMode="auto">
          <a:xfrm>
            <a:off x="457200" y="1143000"/>
            <a:ext cx="8229600" cy="4911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 marL="665163" indent="-3254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/>
              <a:t>Many function to work on chars </a:t>
            </a:r>
          </a:p>
          <a:p>
            <a:pPr lvl="1">
              <a:spcBef>
                <a:spcPts val="700"/>
              </a:spcBef>
              <a:buClr>
                <a:srgbClr val="006633"/>
              </a:buClr>
              <a:buSzPct val="85000"/>
              <a:buFont typeface="Wingdings" pitchFamily="2" charset="2"/>
              <a:buChar char=""/>
            </a:pPr>
            <a:r>
              <a:rPr lang="en-US" sz="2800" dirty="0"/>
              <a:t>Check digit</a:t>
            </a:r>
          </a:p>
          <a:p>
            <a:pPr lvl="1">
              <a:spcBef>
                <a:spcPts val="700"/>
              </a:spcBef>
              <a:buClr>
                <a:srgbClr val="006633"/>
              </a:buClr>
              <a:buSzPct val="85000"/>
              <a:buFont typeface="Wingdings" pitchFamily="2" charset="2"/>
              <a:buChar char=""/>
            </a:pPr>
            <a:r>
              <a:rPr lang="en-US" sz="2800" dirty="0"/>
              <a:t>Check alphabetic </a:t>
            </a:r>
          </a:p>
          <a:p>
            <a:pPr lvl="1">
              <a:spcBef>
                <a:spcPts val="700"/>
              </a:spcBef>
              <a:buClr>
                <a:srgbClr val="006633"/>
              </a:buClr>
              <a:buSzPct val="85000"/>
              <a:buFont typeface="Wingdings" pitchFamily="2" charset="2"/>
              <a:buChar char=""/>
            </a:pPr>
            <a:r>
              <a:rPr lang="en-US" sz="2800" dirty="0"/>
              <a:t>Check lower or upper case </a:t>
            </a:r>
          </a:p>
          <a:p>
            <a:pPr lvl="1">
              <a:spcBef>
                <a:spcPts val="700"/>
              </a:spcBef>
              <a:buClr>
                <a:srgbClr val="006633"/>
              </a:buClr>
              <a:buSzPct val="85000"/>
              <a:buFont typeface="Wingdings" pitchFamily="2" charset="2"/>
              <a:buChar char=""/>
            </a:pPr>
            <a:r>
              <a:rPr lang="en-US" sz="2800" dirty="0"/>
              <a:t>Convert from/to upper/lower case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Pct val="65000"/>
              <a:buFontTx/>
              <a:buNone/>
            </a:pPr>
            <a:fld id="{D9F8B215-726F-4C47-90A0-914735C65B57}" type="slidenum">
              <a:rPr lang="en-US" sz="1200">
                <a:ea typeface="MS PGothic" pitchFamily="34" charset="-128"/>
              </a:rPr>
              <a:pPr algn="r">
                <a:spcBef>
                  <a:spcPct val="0"/>
                </a:spcBef>
                <a:buClrTx/>
                <a:buSzPct val="65000"/>
                <a:buFontTx/>
                <a:buNone/>
              </a:pPr>
              <a:t>68</a:t>
            </a:fld>
            <a:endParaRPr lang="en-US" sz="1200">
              <a:ea typeface="MS PGothic" pitchFamily="34" charset="-128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8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sz="4000">
                <a:solidFill>
                  <a:srgbClr val="293A83"/>
                </a:solidFill>
              </a:rPr>
              <a:t>ctype.h</a:t>
            </a:r>
          </a:p>
        </p:txBody>
      </p:sp>
      <p:sp>
        <p:nvSpPr>
          <p:cNvPr id="69635" name="Text Box 3"/>
          <p:cNvSpPr txBox="1">
            <a:spLocks noChangeArrowheads="1"/>
          </p:cNvSpPr>
          <p:nvPr/>
        </p:nvSpPr>
        <p:spPr bwMode="auto">
          <a:xfrm>
            <a:off x="457200" y="1143000"/>
            <a:ext cx="8229600" cy="4911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 marL="665163" indent="-3254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80000"/>
              </a:lnSpc>
              <a:spcBef>
                <a:spcPts val="15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2400" b="1">
                <a:latin typeface="Courier New" pitchFamily="49" charset="0"/>
                <a:cs typeface="Courier New" pitchFamily="49" charset="0"/>
              </a:rPr>
              <a:t>int isdigit(ch)</a:t>
            </a:r>
          </a:p>
          <a:p>
            <a:pPr lvl="1">
              <a:lnSpc>
                <a:spcPct val="80000"/>
              </a:lnSpc>
              <a:spcBef>
                <a:spcPts val="550"/>
              </a:spcBef>
              <a:buClr>
                <a:srgbClr val="006633"/>
              </a:buClr>
              <a:buSzPct val="85000"/>
              <a:buFont typeface="Wingdings" pitchFamily="2" charset="2"/>
              <a:buChar char=""/>
            </a:pPr>
            <a:r>
              <a:rPr lang="en-US" sz="2200"/>
              <a:t>Check ch is digital char or not</a:t>
            </a:r>
          </a:p>
          <a:p>
            <a:pPr>
              <a:lnSpc>
                <a:spcPct val="80000"/>
              </a:lnSpc>
              <a:spcBef>
                <a:spcPts val="15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2400" b="1">
                <a:latin typeface="Courier New" pitchFamily="49" charset="0"/>
                <a:cs typeface="Courier New" pitchFamily="49" charset="0"/>
              </a:rPr>
              <a:t>int isalpha(ch)</a:t>
            </a:r>
          </a:p>
          <a:p>
            <a:pPr lvl="1">
              <a:lnSpc>
                <a:spcPct val="80000"/>
              </a:lnSpc>
              <a:spcBef>
                <a:spcPts val="550"/>
              </a:spcBef>
              <a:buClr>
                <a:srgbClr val="006633"/>
              </a:buClr>
              <a:buSzPct val="85000"/>
              <a:buFont typeface="Wingdings" pitchFamily="2" charset="2"/>
              <a:buChar char=""/>
            </a:pPr>
            <a:r>
              <a:rPr lang="en-US" sz="2200"/>
              <a:t>Check ch is alphabetic or not </a:t>
            </a:r>
          </a:p>
          <a:p>
            <a:pPr>
              <a:lnSpc>
                <a:spcPct val="80000"/>
              </a:lnSpc>
              <a:spcBef>
                <a:spcPts val="15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2400" b="1">
                <a:latin typeface="Courier New" pitchFamily="49" charset="0"/>
                <a:cs typeface="Courier New" pitchFamily="49" charset="0"/>
              </a:rPr>
              <a:t>int islower(ch)</a:t>
            </a:r>
          </a:p>
          <a:p>
            <a:pPr lvl="1">
              <a:lnSpc>
                <a:spcPct val="80000"/>
              </a:lnSpc>
              <a:spcBef>
                <a:spcPts val="550"/>
              </a:spcBef>
              <a:buClr>
                <a:srgbClr val="006633"/>
              </a:buClr>
              <a:buSzPct val="85000"/>
              <a:buFont typeface="Wingdings" pitchFamily="2" charset="2"/>
              <a:buChar char=""/>
            </a:pPr>
            <a:r>
              <a:rPr lang="en-US" sz="2200"/>
              <a:t>Check ch is lowercase alphabetic or not </a:t>
            </a:r>
          </a:p>
          <a:p>
            <a:pPr>
              <a:lnSpc>
                <a:spcPct val="80000"/>
              </a:lnSpc>
              <a:spcBef>
                <a:spcPts val="15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2400" b="1">
                <a:latin typeface="Courier New" pitchFamily="49" charset="0"/>
                <a:cs typeface="Courier New" pitchFamily="49" charset="0"/>
              </a:rPr>
              <a:t>int isupper(ch)</a:t>
            </a:r>
          </a:p>
          <a:p>
            <a:pPr lvl="1">
              <a:lnSpc>
                <a:spcPct val="80000"/>
              </a:lnSpc>
              <a:spcBef>
                <a:spcPts val="550"/>
              </a:spcBef>
              <a:buClr>
                <a:srgbClr val="006633"/>
              </a:buClr>
              <a:buSzPct val="85000"/>
              <a:buFont typeface="Wingdings" pitchFamily="2" charset="2"/>
              <a:buChar char=""/>
            </a:pPr>
            <a:r>
              <a:rPr lang="en-US" sz="2200"/>
              <a:t>Check ch is uppercase alphabetic or not </a:t>
            </a:r>
          </a:p>
          <a:p>
            <a:pPr>
              <a:lnSpc>
                <a:spcPct val="80000"/>
              </a:lnSpc>
              <a:spcBef>
                <a:spcPts val="15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2400" b="1">
                <a:latin typeface="Courier New" pitchFamily="49" charset="0"/>
                <a:cs typeface="Courier New" pitchFamily="49" charset="0"/>
              </a:rPr>
              <a:t>char tolower(ch)</a:t>
            </a:r>
          </a:p>
          <a:p>
            <a:pPr lvl="1">
              <a:lnSpc>
                <a:spcPct val="80000"/>
              </a:lnSpc>
              <a:spcBef>
                <a:spcPts val="550"/>
              </a:spcBef>
              <a:buClr>
                <a:srgbClr val="006633"/>
              </a:buClr>
              <a:buSzPct val="85000"/>
              <a:buFont typeface="Wingdings" pitchFamily="2" charset="2"/>
              <a:buChar char=""/>
            </a:pPr>
            <a:r>
              <a:rPr lang="en-US" sz="2200"/>
              <a:t>Convert ch to lowercase and return it </a:t>
            </a:r>
          </a:p>
          <a:p>
            <a:pPr>
              <a:lnSpc>
                <a:spcPct val="80000"/>
              </a:lnSpc>
              <a:spcBef>
                <a:spcPts val="15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2400" b="1">
                <a:latin typeface="Courier New" pitchFamily="49" charset="0"/>
                <a:cs typeface="Courier New" pitchFamily="49" charset="0"/>
              </a:rPr>
              <a:t>char toupper(ch)</a:t>
            </a:r>
          </a:p>
          <a:p>
            <a:pPr lvl="1">
              <a:lnSpc>
                <a:spcPct val="80000"/>
              </a:lnSpc>
              <a:spcBef>
                <a:spcPts val="550"/>
              </a:spcBef>
              <a:buClr>
                <a:srgbClr val="006633"/>
              </a:buClr>
              <a:buSzPct val="85000"/>
              <a:buFont typeface="Wingdings" pitchFamily="2" charset="2"/>
              <a:buChar char=""/>
            </a:pPr>
            <a:r>
              <a:rPr lang="en-US" sz="2200"/>
              <a:t>Convert ch to upper case and return it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Pct val="65000"/>
              <a:buFontTx/>
              <a:buNone/>
            </a:pPr>
            <a:fld id="{661DAAF9-E8A4-426F-9CEE-9CFEACD16848}" type="slidenum">
              <a:rPr lang="en-US" sz="1200">
                <a:ea typeface="MS PGothic" pitchFamily="34" charset="-128"/>
              </a:rPr>
              <a:pPr algn="r">
                <a:spcBef>
                  <a:spcPct val="0"/>
                </a:spcBef>
                <a:buClrTx/>
                <a:buSzPct val="65000"/>
                <a:buFontTx/>
                <a:buNone/>
              </a:pPr>
              <a:t>69</a:t>
            </a:fld>
            <a:endParaRPr lang="en-US" sz="1200">
              <a:ea typeface="MS PGothic" pitchFamily="34" charset="-128"/>
            </a:endParaRPr>
          </a:p>
        </p:txBody>
      </p:sp>
      <p:sp>
        <p:nvSpPr>
          <p:cNvPr id="71682" name="Text Box 2"/>
          <p:cNvSpPr txBox="1">
            <a:spLocks noChangeArrowheads="1"/>
          </p:cNvSpPr>
          <p:nvPr/>
        </p:nvSpPr>
        <p:spPr bwMode="auto">
          <a:xfrm>
            <a:off x="446088" y="163513"/>
            <a:ext cx="7924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sz="4000">
                <a:solidFill>
                  <a:srgbClr val="293A83"/>
                </a:solidFill>
              </a:rPr>
              <a:t>What We Will Learn</a:t>
            </a:r>
          </a:p>
        </p:txBody>
      </p:sp>
      <p:sp>
        <p:nvSpPr>
          <p:cNvPr id="71683" name="Text Box 3"/>
          <p:cNvSpPr txBox="1">
            <a:spLocks noChangeArrowheads="1"/>
          </p:cNvSpPr>
          <p:nvPr/>
        </p:nvSpPr>
        <p:spPr bwMode="auto">
          <a:xfrm>
            <a:off x="304800" y="1143000"/>
            <a:ext cx="8382000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>
                <a:solidFill>
                  <a:srgbClr val="C2C2C2"/>
                </a:solidFill>
              </a:rPr>
              <a:t>Introduction</a:t>
            </a:r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>
                <a:solidFill>
                  <a:srgbClr val="C2C2C2"/>
                </a:solidFill>
              </a:rPr>
              <a:t>Initializing arrays</a:t>
            </a:r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>
                <a:solidFill>
                  <a:srgbClr val="C2C2C2"/>
                </a:solidFill>
              </a:rPr>
              <a:t>Arrays in functions</a:t>
            </a:r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>
                <a:solidFill>
                  <a:srgbClr val="C2C2C2"/>
                </a:solidFill>
              </a:rPr>
              <a:t>Multidimensional arrays</a:t>
            </a:r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>
                <a:solidFill>
                  <a:srgbClr val="C2C2C2"/>
                </a:solidFill>
              </a:rPr>
              <a:t>String</a:t>
            </a:r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>
                <a:solidFill>
                  <a:srgbClr val="C2C2C2"/>
                </a:solidFill>
              </a:rPr>
              <a:t>String functions </a:t>
            </a:r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/>
              <a:t>Bugs and avoiding them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Pct val="65000"/>
              <a:buFontTx/>
              <a:buNone/>
            </a:pPr>
            <a:fld id="{0911E0BA-E303-427A-B4DA-576D01C7F986}" type="slidenum">
              <a:rPr lang="en-US" sz="1200">
                <a:ea typeface="MS PGothic" pitchFamily="34" charset="-128"/>
              </a:rPr>
              <a:pPr algn="r">
                <a:spcBef>
                  <a:spcPct val="0"/>
                </a:spcBef>
                <a:buClrTx/>
                <a:buSzPct val="65000"/>
                <a:buFontTx/>
                <a:buNone/>
              </a:pPr>
              <a:t>7</a:t>
            </a:fld>
            <a:endParaRPr lang="en-US" sz="1200">
              <a:ea typeface="MS PGothic" pitchFamily="34" charset="-128"/>
            </a:endParaRPr>
          </a:p>
        </p:txBody>
      </p:sp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8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sz="4000">
                <a:solidFill>
                  <a:srgbClr val="293A83"/>
                </a:solidFill>
              </a:rPr>
              <a:t>Example 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457200" y="990600"/>
            <a:ext cx="8229600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38138">
              <a:tabLst>
                <a:tab pos="34290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  <a:tab pos="10055225" algn="l"/>
                <a:tab pos="10512425" algn="l"/>
                <a:tab pos="10514013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34290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  <a:tab pos="10055225" algn="l"/>
                <a:tab pos="10512425" algn="l"/>
                <a:tab pos="10514013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34290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  <a:tab pos="10055225" algn="l"/>
                <a:tab pos="10512425" algn="l"/>
                <a:tab pos="10514013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34290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  <a:tab pos="10055225" algn="l"/>
                <a:tab pos="10512425" algn="l"/>
                <a:tab pos="10514013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34290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  <a:tab pos="10055225" algn="l"/>
                <a:tab pos="10512425" algn="l"/>
                <a:tab pos="10514013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  <a:tab pos="10055225" algn="l"/>
                <a:tab pos="10512425" algn="l"/>
                <a:tab pos="10514013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  <a:tab pos="10055225" algn="l"/>
                <a:tab pos="10512425" algn="l"/>
                <a:tab pos="10514013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  <a:tab pos="10055225" algn="l"/>
                <a:tab pos="10512425" algn="l"/>
                <a:tab pos="10514013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  <a:tab pos="10055225" algn="l"/>
                <a:tab pos="10512425" algn="l"/>
                <a:tab pos="10514013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1500"/>
              </a:spcBef>
              <a:buClrTx/>
              <a:buFontTx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4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int num[20];</a:t>
            </a:r>
          </a:p>
          <a:p>
            <a:pPr>
              <a:spcBef>
                <a:spcPts val="200"/>
              </a:spcBef>
              <a:spcAft>
                <a:spcPts val="200"/>
              </a:spcAft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num</a:t>
            </a:r>
            <a:r>
              <a:rPr lang="en-US" sz="2400" dirty="0"/>
              <a:t> is array of 20 </a:t>
            </a:r>
            <a:r>
              <a:rPr lang="en-US" sz="2400" dirty="0">
                <a:solidFill>
                  <a:srgbClr val="00B050"/>
                </a:solidFill>
              </a:rPr>
              <a:t>integers</a:t>
            </a:r>
          </a:p>
          <a:p>
            <a:pPr>
              <a:spcBef>
                <a:spcPts val="200"/>
              </a:spcBef>
              <a:spcAft>
                <a:spcPts val="200"/>
              </a:spcAft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num[0]</a:t>
            </a:r>
            <a:r>
              <a:rPr lang="en-US" sz="2400" dirty="0"/>
              <a:t> is the first integer variable </a:t>
            </a:r>
          </a:p>
          <a:p>
            <a:pPr>
              <a:spcBef>
                <a:spcPts val="200"/>
              </a:spcBef>
              <a:spcAft>
                <a:spcPts val="200"/>
              </a:spcAft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num[19]</a:t>
            </a:r>
            <a:r>
              <a:rPr lang="en-US" sz="2400" dirty="0"/>
              <a:t> is the last integer </a:t>
            </a:r>
          </a:p>
          <a:p>
            <a:pPr marL="347662" indent="-342900">
              <a:spcBef>
                <a:spcPts val="563"/>
              </a:spcBef>
              <a:buClrTx/>
              <a:buFont typeface="Arial" panose="020B0604020202020204" pitchFamily="34" charset="0"/>
              <a:buChar char="•"/>
            </a:pPr>
            <a:r>
              <a:rPr lang="en-US" sz="2000" dirty="0"/>
              <a:t>Indices are </a:t>
            </a:r>
            <a:r>
              <a:rPr lang="en-US" sz="2000" b="1" dirty="0"/>
              <a:t>always integer </a:t>
            </a:r>
            <a:r>
              <a:rPr lang="en-US" sz="2000" dirty="0"/>
              <a:t>while the elements’ type can be any type </a:t>
            </a:r>
          </a:p>
          <a:p>
            <a:pPr>
              <a:spcBef>
                <a:spcPts val="1500"/>
              </a:spcBef>
              <a:buClrTx/>
              <a:buFontTx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4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float </a:t>
            </a:r>
            <a:r>
              <a:rPr lang="en-US" sz="2400" b="1" dirty="0" err="1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farr</a:t>
            </a:r>
            <a:r>
              <a:rPr lang="en-US" sz="24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[100];</a:t>
            </a:r>
          </a:p>
          <a:p>
            <a:pPr>
              <a:spcBef>
                <a:spcPts val="15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farr</a:t>
            </a:r>
            <a:r>
              <a:rPr lang="en-US" sz="2400" dirty="0"/>
              <a:t> is array of 100 </a:t>
            </a:r>
            <a:r>
              <a:rPr lang="en-US" sz="2400" dirty="0">
                <a:solidFill>
                  <a:srgbClr val="00B050"/>
                </a:solidFill>
              </a:rPr>
              <a:t>floats</a:t>
            </a:r>
          </a:p>
          <a:p>
            <a:pPr>
              <a:spcBef>
                <a:spcPts val="15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farr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[0]</a:t>
            </a:r>
            <a:r>
              <a:rPr lang="en-US" sz="2400" dirty="0"/>
              <a:t> is the first float </a:t>
            </a:r>
          </a:p>
          <a:p>
            <a:pPr>
              <a:spcBef>
                <a:spcPts val="15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farr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4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49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]</a:t>
            </a:r>
            <a:r>
              <a:rPr lang="en-US" sz="2400" dirty="0"/>
              <a:t> is the 50</a:t>
            </a:r>
            <a:r>
              <a:rPr lang="en-US" sz="2400" baseline="30000" dirty="0"/>
              <a:t>th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00B050"/>
                </a:solidFill>
              </a:rPr>
              <a:t>float</a:t>
            </a:r>
          </a:p>
          <a:p>
            <a:pPr>
              <a:spcBef>
                <a:spcPts val="15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farr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[99]</a:t>
            </a:r>
            <a:r>
              <a:rPr lang="en-US" sz="2400" dirty="0"/>
              <a:t> is the last float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0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3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6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19" dur="5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24" dur="500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27" dur="500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30" dur="500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33" dur="500"/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36" dur="500"/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Pct val="65000"/>
              <a:buFontTx/>
              <a:buNone/>
            </a:pPr>
            <a:fld id="{87CB02B9-C396-4C2B-91C7-FD2F82ABF5F1}" type="slidenum">
              <a:rPr lang="en-US" sz="1200">
                <a:ea typeface="MS PGothic" pitchFamily="34" charset="-128"/>
              </a:rPr>
              <a:pPr algn="r">
                <a:spcBef>
                  <a:spcPct val="0"/>
                </a:spcBef>
                <a:buClrTx/>
                <a:buSzPct val="65000"/>
                <a:buFontTx/>
                <a:buNone/>
              </a:pPr>
              <a:t>70</a:t>
            </a:fld>
            <a:endParaRPr lang="en-US" sz="1200">
              <a:ea typeface="MS PGothic" pitchFamily="34" charset="-128"/>
            </a:endParaRPr>
          </a:p>
        </p:txBody>
      </p:sp>
      <p:sp>
        <p:nvSpPr>
          <p:cNvPr id="72706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8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sz="4000" dirty="0">
                <a:solidFill>
                  <a:srgbClr val="293A83"/>
                </a:solidFill>
              </a:rPr>
              <a:t>Common Bugs and Avoiding them </a:t>
            </a:r>
          </a:p>
        </p:txBody>
      </p:sp>
      <p:sp>
        <p:nvSpPr>
          <p:cNvPr id="72707" name="Text Box 3"/>
          <p:cNvSpPr txBox="1">
            <a:spLocks noChangeArrowheads="1"/>
          </p:cNvSpPr>
          <p:nvPr/>
        </p:nvSpPr>
        <p:spPr bwMode="auto">
          <a:xfrm>
            <a:off x="457200" y="1143000"/>
            <a:ext cx="8229600" cy="6508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 marL="665163" indent="-3254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90000"/>
              </a:lnSpc>
              <a:spcBef>
                <a:spcPts val="175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2400" dirty="0"/>
              <a:t>Strings which are used as destination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Clr>
                <a:srgbClr val="006633"/>
              </a:buClr>
              <a:buSzPct val="85000"/>
              <a:buFont typeface="Wingdings" pitchFamily="2" charset="2"/>
              <a:buChar char=""/>
            </a:pPr>
            <a:r>
              <a:rPr lang="en-US" sz="2400" dirty="0" err="1"/>
              <a:t>scanf</a:t>
            </a:r>
            <a:r>
              <a:rPr lang="en-US" sz="2400" dirty="0"/>
              <a:t>, </a:t>
            </a:r>
            <a:r>
              <a:rPr lang="en-US" sz="2400" dirty="0" err="1"/>
              <a:t>sprintf</a:t>
            </a:r>
            <a:r>
              <a:rPr lang="en-US" sz="2400" dirty="0"/>
              <a:t>, </a:t>
            </a:r>
            <a:r>
              <a:rPr lang="en-US" sz="2400" dirty="0" err="1"/>
              <a:t>strcpy</a:t>
            </a:r>
            <a:r>
              <a:rPr lang="en-US" sz="2400" dirty="0"/>
              <a:t>, ….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Clr>
                <a:srgbClr val="006633"/>
              </a:buClr>
              <a:buSzPct val="85000"/>
              <a:buFont typeface="Wingdings" pitchFamily="2" charset="2"/>
              <a:buChar char=""/>
            </a:pPr>
            <a:r>
              <a:rPr lang="en-US" sz="2400" dirty="0">
                <a:solidFill>
                  <a:srgbClr val="CC0000"/>
                </a:solidFill>
              </a:rPr>
              <a:t>Must be large enough</a:t>
            </a:r>
            <a:r>
              <a:rPr lang="en-US" sz="2400" dirty="0"/>
              <a:t> </a:t>
            </a:r>
          </a:p>
          <a:p>
            <a:pPr>
              <a:lnSpc>
                <a:spcPct val="90000"/>
              </a:lnSpc>
              <a:spcBef>
                <a:spcPts val="1750"/>
              </a:spcBef>
              <a:buClrTx/>
              <a:buFontTx/>
              <a:buNone/>
            </a:pPr>
            <a:r>
              <a:rPr lang="en-US" sz="2400" dirty="0"/>
              <a:t>Take care about the ‘\0’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Clr>
                <a:srgbClr val="006633"/>
              </a:buClr>
              <a:buSzPct val="85000"/>
              <a:buFont typeface="Wingdings" pitchFamily="2" charset="2"/>
              <a:buChar char=""/>
            </a:pPr>
            <a:r>
              <a:rPr lang="en-US" sz="2400" dirty="0"/>
              <a:t>You should never destroy it, some library functions do!</a:t>
            </a:r>
          </a:p>
          <a:p>
            <a:pPr>
              <a:lnSpc>
                <a:spcPct val="90000"/>
              </a:lnSpc>
              <a:spcBef>
                <a:spcPts val="175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2400" b="1" dirty="0"/>
              <a:t>Out of range array index!!! </a:t>
            </a:r>
            <a:r>
              <a:rPr lang="en-US" sz="2400" dirty="0"/>
              <a:t>(read/write, wrong size in function, multidimensional array memory)</a:t>
            </a:r>
          </a:p>
          <a:p>
            <a:pPr>
              <a:lnSpc>
                <a:spcPct val="90000"/>
              </a:lnSpc>
              <a:spcBef>
                <a:spcPts val="175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2400" dirty="0"/>
              <a:t>You cannot assign a value to array </a:t>
            </a:r>
          </a:p>
          <a:p>
            <a:pPr>
              <a:lnSpc>
                <a:spcPct val="90000"/>
              </a:lnSpc>
              <a:spcBef>
                <a:spcPts val="1750"/>
              </a:spcBef>
              <a:buClrTx/>
              <a:buFontTx/>
              <a:buNone/>
            </a:pPr>
            <a:r>
              <a:rPr lang="en-US" sz="2400" dirty="0"/>
              <a:t>	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a[4], b[4];  </a:t>
            </a:r>
            <a:r>
              <a:rPr lang="en-US" sz="2400" b="1" dirty="0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a = b; 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en-US" sz="24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</a:rPr>
              <a:t> Error </a:t>
            </a:r>
          </a:p>
          <a:p>
            <a:pPr>
              <a:lnSpc>
                <a:spcPct val="90000"/>
              </a:lnSpc>
              <a:spcBef>
                <a:spcPts val="175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2400" dirty="0"/>
              <a:t>To debug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Clr>
                <a:srgbClr val="006633"/>
              </a:buClr>
              <a:buSzPct val="85000"/>
              <a:buFont typeface="Wingdings" pitchFamily="2" charset="2"/>
              <a:buChar char=""/>
            </a:pPr>
            <a:r>
              <a:rPr lang="en-US" sz="2400" dirty="0"/>
              <a:t>Print the array index and corresponding value </a:t>
            </a:r>
          </a:p>
          <a:p>
            <a:pPr>
              <a:lnSpc>
                <a:spcPct val="90000"/>
              </a:lnSpc>
              <a:spcBef>
                <a:spcPts val="2000"/>
              </a:spcBef>
              <a:buClrTx/>
              <a:buFontTx/>
              <a:buNone/>
            </a:pPr>
            <a:endParaRPr lang="en-US" sz="2800" dirty="0"/>
          </a:p>
          <a:p>
            <a:pPr>
              <a:lnSpc>
                <a:spcPct val="90000"/>
              </a:lnSpc>
              <a:spcBef>
                <a:spcPts val="2000"/>
              </a:spcBef>
              <a:buClrTx/>
              <a:buFontTx/>
              <a:buNone/>
            </a:pPr>
            <a:endParaRPr lang="en-US" sz="28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1"/>
          <p:cNvSpPr txBox="1">
            <a:spLocks noChangeArrowheads="1"/>
          </p:cNvSpPr>
          <p:nvPr/>
        </p:nvSpPr>
        <p:spPr bwMode="auto">
          <a:xfrm>
            <a:off x="457200" y="150813"/>
            <a:ext cx="7924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sz="4000">
                <a:solidFill>
                  <a:srgbClr val="293A83"/>
                </a:solidFill>
              </a:rPr>
              <a:t>Reference </a:t>
            </a:r>
          </a:p>
        </p:txBody>
      </p:sp>
      <p:sp>
        <p:nvSpPr>
          <p:cNvPr id="32771" name="Text Box 2"/>
          <p:cNvSpPr txBox="1">
            <a:spLocks noChangeArrowheads="1"/>
          </p:cNvSpPr>
          <p:nvPr/>
        </p:nvSpPr>
        <p:spPr bwMode="auto">
          <a:xfrm>
            <a:off x="304800" y="1143000"/>
            <a:ext cx="8382000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9725" indent="-339725" eaLnBrk="0" hangingPunct="0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marL="342900" lvl="0" indent="-342900" defTabSz="914400">
              <a:spcBef>
                <a:spcPts val="1200"/>
              </a:spcBef>
              <a:buClr>
                <a:srgbClr val="003399"/>
              </a:buClr>
              <a:buSzTx/>
              <a:buFont typeface="Wingdings" pitchFamily="2" charset="2"/>
              <a:buChar char="Ø"/>
              <a:tabLst/>
            </a:pPr>
            <a:r>
              <a:rPr lang="en-US" sz="3200" kern="0" dirty="0">
                <a:solidFill>
                  <a:srgbClr val="CC0000"/>
                </a:solidFill>
                <a:latin typeface="+mj-lt"/>
              </a:rPr>
              <a:t>Reading Assignment</a:t>
            </a:r>
            <a:r>
              <a:rPr lang="en-US" sz="3200" kern="0" dirty="0">
                <a:solidFill>
                  <a:srgbClr val="000000"/>
                </a:solidFill>
                <a:latin typeface="+mj-lt"/>
              </a:rPr>
              <a:t>: Chapters </a:t>
            </a:r>
            <a:r>
              <a:rPr lang="en-US" sz="3200" kern="0">
                <a:solidFill>
                  <a:srgbClr val="000000"/>
                </a:solidFill>
                <a:latin typeface="+mj-lt"/>
              </a:rPr>
              <a:t>6 and 8 of </a:t>
            </a:r>
            <a:r>
              <a:rPr lang="en-US" sz="3200" kern="0" dirty="0">
                <a:solidFill>
                  <a:srgbClr val="000000"/>
                </a:solidFill>
                <a:latin typeface="+mj-lt"/>
              </a:rPr>
              <a:t>“C How to Program”</a:t>
            </a:r>
          </a:p>
        </p:txBody>
      </p:sp>
      <p:sp>
        <p:nvSpPr>
          <p:cNvPr id="32772" name="Text Box 3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49242773-A0CF-44AA-A06F-737BBBA1D179}" type="slidenum">
              <a:rPr lang="en-US" sz="1200">
                <a:solidFill>
                  <a:srgbClr val="000000"/>
                </a:solidFill>
                <a:ea typeface="MS PGothic" pitchFamily="32" charset="-128"/>
              </a:rPr>
              <a:pPr algn="r" eaLnBrk="1" hangingPunct="1">
                <a:buClrTx/>
                <a:buFontTx/>
                <a:buNone/>
              </a:pPr>
              <a:t>71</a:t>
            </a:fld>
            <a:endParaRPr lang="en-US" sz="1200">
              <a:solidFill>
                <a:srgbClr val="000000"/>
              </a:solidFill>
              <a:ea typeface="MS PGothic" pitchFamily="3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2855789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Pct val="65000"/>
              <a:buFontTx/>
              <a:buNone/>
            </a:pPr>
            <a:fld id="{7FF10CC7-1FFD-408C-AC64-CB2F73F5C242}" type="slidenum">
              <a:rPr lang="en-US" sz="1200">
                <a:ea typeface="MS PGothic" pitchFamily="34" charset="-128"/>
              </a:rPr>
              <a:pPr algn="r">
                <a:spcBef>
                  <a:spcPct val="0"/>
                </a:spcBef>
                <a:buClrTx/>
                <a:buSzPct val="65000"/>
                <a:buFontTx/>
                <a:buNone/>
              </a:pPr>
              <a:t>8</a:t>
            </a:fld>
            <a:endParaRPr lang="en-US" sz="1200">
              <a:ea typeface="MS PGothic" pitchFamily="34" charset="-128"/>
            </a:endParaRP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446088" y="163513"/>
            <a:ext cx="7924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sz="4000">
                <a:solidFill>
                  <a:srgbClr val="293A83"/>
                </a:solidFill>
              </a:rPr>
              <a:t>What We Will Learn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304800" y="1143000"/>
            <a:ext cx="8382000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8138" indent="-338138"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8138" algn="l"/>
                <a:tab pos="795338" algn="l"/>
                <a:tab pos="1252538" algn="l"/>
                <a:tab pos="1709738" algn="l"/>
                <a:tab pos="2166938" algn="l"/>
                <a:tab pos="2624138" algn="l"/>
                <a:tab pos="3081338" algn="l"/>
                <a:tab pos="3538538" algn="l"/>
                <a:tab pos="3995738" algn="l"/>
                <a:tab pos="4452938" algn="l"/>
                <a:tab pos="4910138" algn="l"/>
                <a:tab pos="5367338" algn="l"/>
                <a:tab pos="5824538" algn="l"/>
                <a:tab pos="6281738" algn="l"/>
                <a:tab pos="6738938" algn="l"/>
                <a:tab pos="7196138" algn="l"/>
                <a:tab pos="7653338" algn="l"/>
                <a:tab pos="8110538" algn="l"/>
                <a:tab pos="8567738" algn="l"/>
                <a:tab pos="9024938" algn="l"/>
                <a:tab pos="9482138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>
                <a:solidFill>
                  <a:srgbClr val="C2C2C2"/>
                </a:solidFill>
              </a:rPr>
              <a:t>Introduction</a:t>
            </a:r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/>
              <a:t>Arrays in functions</a:t>
            </a:r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>
                <a:solidFill>
                  <a:srgbClr val="C2C2C2"/>
                </a:solidFill>
              </a:rPr>
              <a:t>Multidimensional arrays</a:t>
            </a:r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>
                <a:solidFill>
                  <a:srgbClr val="C2C2C2"/>
                </a:solidFill>
              </a:rPr>
              <a:t>String</a:t>
            </a:r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>
                <a:solidFill>
                  <a:srgbClr val="C2C2C2"/>
                </a:solidFill>
              </a:rPr>
              <a:t>String functions </a:t>
            </a:r>
          </a:p>
          <a:p>
            <a:pPr>
              <a:spcBef>
                <a:spcPts val="20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3200" dirty="0">
                <a:solidFill>
                  <a:srgbClr val="C2C2C2"/>
                </a:solidFill>
              </a:rPr>
              <a:t>Array of Strings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 Box 1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Pct val="65000"/>
              <a:buFontTx/>
              <a:buNone/>
            </a:pPr>
            <a:fld id="{A7BD5083-5F87-4023-A728-518C0C08CD18}" type="slidenum">
              <a:rPr lang="en-US" sz="1200">
                <a:ea typeface="MS PGothic" pitchFamily="34" charset="-128"/>
              </a:rPr>
              <a:pPr algn="r">
                <a:spcBef>
                  <a:spcPct val="0"/>
                </a:spcBef>
                <a:buClrTx/>
                <a:buSzPct val="65000"/>
                <a:buFontTx/>
                <a:buNone/>
              </a:pPr>
              <a:t>9</a:t>
            </a:fld>
            <a:endParaRPr lang="en-US" sz="1200">
              <a:ea typeface="MS PGothic" pitchFamily="34" charset="-128"/>
            </a:endParaRPr>
          </a:p>
        </p:txBody>
      </p:sp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8229600" cy="78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sz="4000">
                <a:solidFill>
                  <a:srgbClr val="293A83"/>
                </a:solidFill>
              </a:rPr>
              <a:t>Arrays in Functions 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457200" y="1143000"/>
            <a:ext cx="8686800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38138">
              <a:tabLst>
                <a:tab pos="34290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  <a:tab pos="10055225" algn="l"/>
                <a:tab pos="10512425" algn="l"/>
                <a:tab pos="10514013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34290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  <a:tab pos="10055225" algn="l"/>
                <a:tab pos="10512425" algn="l"/>
                <a:tab pos="10514013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34290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  <a:tab pos="10055225" algn="l"/>
                <a:tab pos="10512425" algn="l"/>
                <a:tab pos="10514013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34290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  <a:tab pos="10055225" algn="l"/>
                <a:tab pos="10512425" algn="l"/>
                <a:tab pos="10514013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34290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  <a:tab pos="10055225" algn="l"/>
                <a:tab pos="10512425" algn="l"/>
                <a:tab pos="10514013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  <a:tab pos="10055225" algn="l"/>
                <a:tab pos="10512425" algn="l"/>
                <a:tab pos="10514013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  <a:tab pos="10055225" algn="l"/>
                <a:tab pos="10512425" algn="l"/>
                <a:tab pos="10514013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  <a:tab pos="10055225" algn="l"/>
                <a:tab pos="10512425" algn="l"/>
                <a:tab pos="10514013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5720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  <a:tab pos="10055225" algn="l"/>
                <a:tab pos="10512425" algn="l"/>
                <a:tab pos="10514013" algn="l"/>
              </a:tabLst>
              <a:defRPr sz="3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80000"/>
              </a:lnSpc>
              <a:spcBef>
                <a:spcPts val="1500"/>
              </a:spcBef>
              <a:buClrTx/>
              <a:buFontTx/>
              <a:buNone/>
            </a:pPr>
            <a:r>
              <a:rPr lang="en-US" sz="1800" dirty="0"/>
              <a:t>	</a:t>
            </a:r>
            <a:r>
              <a:rPr lang="en-US" sz="2000" dirty="0"/>
              <a:t>	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int number[20];</a:t>
            </a:r>
          </a:p>
          <a:p>
            <a:pPr>
              <a:lnSpc>
                <a:spcPct val="80000"/>
              </a:lnSpc>
              <a:spcBef>
                <a:spcPts val="15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number[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]</a:t>
            </a:r>
            <a:r>
              <a:rPr lang="en-US" sz="2400" dirty="0"/>
              <a:t> is an</a:t>
            </a:r>
            <a:r>
              <a:rPr lang="en-US" sz="2400" dirty="0">
                <a:solidFill>
                  <a:srgbClr val="CC0000"/>
                </a:solidFill>
              </a:rPr>
              <a:t> integer</a:t>
            </a:r>
            <a:r>
              <a:rPr lang="en-US" sz="2400" dirty="0"/>
              <a:t> variable </a:t>
            </a:r>
          </a:p>
          <a:p>
            <a:pPr>
              <a:lnSpc>
                <a:spcPct val="80000"/>
              </a:lnSpc>
              <a:spcBef>
                <a:spcPts val="15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2400" dirty="0"/>
              <a:t>Array element can be used for </a:t>
            </a:r>
            <a:r>
              <a:rPr lang="en-US" sz="2400" b="1" dirty="0"/>
              <a:t>call by value </a:t>
            </a:r>
            <a:r>
              <a:rPr lang="en-US" sz="2400" dirty="0"/>
              <a:t>input</a:t>
            </a:r>
          </a:p>
          <a:p>
            <a:pPr>
              <a:lnSpc>
                <a:spcPct val="80000"/>
              </a:lnSpc>
              <a:spcBef>
                <a:spcPts val="1500"/>
              </a:spcBef>
              <a:buClr>
                <a:srgbClr val="003399"/>
              </a:buClr>
              <a:buFont typeface="Wingdings" pitchFamily="2" charset="2"/>
              <a:buChar char=""/>
            </a:pPr>
            <a:r>
              <a:rPr lang="en-US" sz="2400" dirty="0"/>
              <a:t>Array element can be use for output</a:t>
            </a:r>
          </a:p>
          <a:p>
            <a:pPr>
              <a:lnSpc>
                <a:spcPct val="80000"/>
              </a:lnSpc>
              <a:spcBef>
                <a:spcPts val="438"/>
              </a:spcBef>
              <a:buClrTx/>
              <a:buFontTx/>
              <a:buNone/>
            </a:pPr>
            <a:endParaRPr lang="en-US" sz="700" dirty="0"/>
          </a:p>
          <a:p>
            <a:pPr>
              <a:lnSpc>
                <a:spcPct val="80000"/>
              </a:lnSpc>
              <a:spcBef>
                <a:spcPts val="1500"/>
              </a:spcBef>
              <a:buClrTx/>
              <a:buFontTx/>
              <a:buNone/>
            </a:pPr>
            <a:r>
              <a:rPr lang="en-US" sz="2000" dirty="0"/>
              <a:t>	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int f(int x);</a:t>
            </a:r>
          </a:p>
          <a:p>
            <a:pPr>
              <a:lnSpc>
                <a:spcPct val="80000"/>
              </a:lnSpc>
              <a:spcBef>
                <a:spcPts val="1500"/>
              </a:spcBef>
              <a:buClrTx/>
              <a:buFontTx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void h(void){</a:t>
            </a:r>
          </a:p>
          <a:p>
            <a:pPr>
              <a:lnSpc>
                <a:spcPct val="80000"/>
              </a:lnSpc>
              <a:spcBef>
                <a:spcPts val="1500"/>
              </a:spcBef>
              <a:buClrTx/>
              <a:buFontTx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	int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[50];</a:t>
            </a:r>
          </a:p>
          <a:p>
            <a:pPr>
              <a:lnSpc>
                <a:spcPct val="80000"/>
              </a:lnSpc>
              <a:spcBef>
                <a:spcPts val="1500"/>
              </a:spcBef>
              <a:buClrTx/>
              <a:buFontTx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//Array element in call by value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lnSpc>
                <a:spcPct val="80000"/>
              </a:lnSpc>
              <a:spcBef>
                <a:spcPts val="1500"/>
              </a:spcBef>
              <a:buClrTx/>
              <a:buFontTx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[30] = f(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[5]); </a:t>
            </a:r>
          </a:p>
          <a:p>
            <a:pPr>
              <a:lnSpc>
                <a:spcPct val="80000"/>
              </a:lnSpc>
              <a:spcBef>
                <a:spcPts val="1500"/>
              </a:spcBef>
              <a:buClrTx/>
              <a:buFontTx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}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74483913f4c8fb0b8d97bfa95fc6bb9625d0c5"/>
</p:tagLst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ts val="75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30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ts val="75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30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ts val="75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30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ts val="75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30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11720</TotalTime>
  <Words>5953</Words>
  <Application>Microsoft Office PowerPoint</Application>
  <PresentationFormat>On-screen Show (4:3)</PresentationFormat>
  <Paragraphs>996</Paragraphs>
  <Slides>71</Slides>
  <Notes>63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71</vt:i4>
      </vt:variant>
    </vt:vector>
  </HeadingPairs>
  <TitlesOfParts>
    <vt:vector size="80" baseType="lpstr">
      <vt:lpstr>Arial</vt:lpstr>
      <vt:lpstr>Calibri</vt:lpstr>
      <vt:lpstr>Courier New</vt:lpstr>
      <vt:lpstr>Tahoma</vt:lpstr>
      <vt:lpstr>Times New Roman</vt:lpstr>
      <vt:lpstr>Wingdings</vt:lpstr>
      <vt:lpstr>Office Theme</vt:lpstr>
      <vt:lpstr>Office Theme</vt:lpstr>
      <vt:lpstr>Paint Shop Pro Image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Arrays in Functions (version 1)</vt:lpstr>
      <vt:lpstr>PowerPoint Presentation</vt:lpstr>
      <vt:lpstr>PowerPoint Presentation</vt:lpstr>
      <vt:lpstr>PowerPoint Presentation</vt:lpstr>
      <vt:lpstr>Out-of-range Example</vt:lpstr>
      <vt:lpstr>Out-of-range Example (Cont’d)</vt:lpstr>
      <vt:lpstr>Find Array Max index</vt:lpstr>
      <vt:lpstr>Array elements swap</vt:lpstr>
      <vt:lpstr>Sorting Problem</vt:lpstr>
      <vt:lpstr>Selection Sort</vt:lpstr>
      <vt:lpstr>الگوريتمي كه يك رشته عدد را كه محل عضو اول آن با start و محل عضو آخر آن با end مشخص شده است را به صورت صعودي مرتب كند.</vt:lpstr>
      <vt:lpstr>Selection Sort: Example</vt:lpstr>
      <vt:lpstr>Selection Sort</vt:lpstr>
      <vt:lpstr>Bubble sort</vt:lpstr>
      <vt:lpstr>Sorting an array: Bubble sort</vt:lpstr>
      <vt:lpstr>Sorting an array: Bubble sort (Cont’d)</vt:lpstr>
      <vt:lpstr>Exercise: Insertion Sort</vt:lpstr>
      <vt:lpstr>Quiz: Insertion Sort</vt:lpstr>
      <vt:lpstr>Quiz: Insertion Sort (Answer)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Print a matrix</vt:lpstr>
      <vt:lpstr>Transpose matrix (AT)</vt:lpstr>
      <vt:lpstr>Matrix multiplication </vt:lpstr>
      <vt:lpstr>Matrix multiplication </vt:lpstr>
      <vt:lpstr>Exercise: Matrix calculation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String as Array: Example</vt:lpstr>
      <vt:lpstr>PowerPoint Presentation</vt:lpstr>
      <vt:lpstr>Array of Strings: Example</vt:lpstr>
      <vt:lpstr>Array of Strings: Example (Cont’d)</vt:lpstr>
      <vt:lpstr>Array of Strings: Example (Cont’d)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ACM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Programming</dc:title>
  <dc:creator>Bahador</dc:creator>
  <cp:lastModifiedBy>Morteza Zakeri</cp:lastModifiedBy>
  <cp:revision>928</cp:revision>
  <cp:lastPrinted>1601-01-01T00:00:00Z</cp:lastPrinted>
  <dcterms:created xsi:type="dcterms:W3CDTF">2007-10-07T13:27:00Z</dcterms:created>
  <dcterms:modified xsi:type="dcterms:W3CDTF">2024-04-12T21:12:35Z</dcterms:modified>
</cp:coreProperties>
</file>