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72" r:id="rId2"/>
  </p:sldMasterIdLst>
  <p:notesMasterIdLst>
    <p:notesMasterId r:id="rId45"/>
  </p:notesMasterIdLst>
  <p:sldIdLst>
    <p:sldId id="32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328" r:id="rId43"/>
    <p:sldId id="299" r:id="rId44"/>
  </p:sldIdLst>
  <p:sldSz cx="9144000" cy="6858000" type="screen4x3"/>
  <p:notesSz cx="7315200" cy="9601200"/>
  <p:custDataLst>
    <p:tags r:id="rId46"/>
  </p:custDataLst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1pPr>
    <a:lvl2pPr marL="742950" indent="-28575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2pPr>
    <a:lvl3pPr marL="11430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3pPr>
    <a:lvl4pPr marL="16002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4pPr>
    <a:lvl5pPr marL="20574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02">
          <p15:clr>
            <a:srgbClr val="A4A3A4"/>
          </p15:clr>
        </p15:guide>
        <p15:guide id="2" pos="222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86" autoAdjust="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02"/>
        <p:guide pos="22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gs" Target="tags/tag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6085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799013" cy="359886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9937" cy="431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6840" tIns="48240" rIns="96840" bIns="4824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143375" y="9120188"/>
            <a:ext cx="3168650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6840" tIns="48240" rIns="96840" bIns="48240" numCol="1" anchor="b" anchorCtr="0" compatLnSpc="1">
            <a:prstTxWarp prst="textNoShape">
              <a:avLst/>
            </a:prstTxWarp>
          </a:bodyPr>
          <a:lstStyle>
            <a:lvl1pPr algn="r"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C1FDA9F1-86B9-481F-9F38-222ECF9F4A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029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2F91A10-2A3A-4BEC-828D-CC2531ED104A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 hangingPunct="1"/>
              <a:t>1</a:t>
            </a:fld>
            <a:endParaRPr lang="en-US" dirty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62467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BF73DB49-F129-4745-8953-5964DD05693D}" type="slidenum">
              <a:rPr lang="en-US" sz="13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1</a:t>
            </a:fld>
            <a:endParaRPr lang="en-US" sz="1300" dirty="0">
              <a:solidFill>
                <a:srgbClr val="000000"/>
              </a:solidFill>
            </a:endParaRPr>
          </a:p>
        </p:txBody>
      </p:sp>
      <p:sp>
        <p:nvSpPr>
          <p:cNvPr id="62468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9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709613" y="4862513"/>
            <a:ext cx="5680075" cy="46037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0791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0F4664-4F69-40DE-A4AE-5A3842D818CC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10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7347" name="Text Box 1"/>
          <p:cNvSpPr txBox="1">
            <a:spLocks noChangeArrowheads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7DDF6B44-CCF4-4715-A236-7CF12BAD3A66}" type="slidenum">
              <a:rPr lang="en-US" sz="13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10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573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573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5892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0CC6CF6-BACB-420C-8A1E-9C9AFB7B6E4D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11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8371" name="Text Box 1"/>
          <p:cNvSpPr txBox="1">
            <a:spLocks noChangeArrowheads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2232F84F-38B6-44CD-B2EB-8BFF30F87400}" type="slidenum">
              <a:rPr lang="en-US" sz="13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11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583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453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D69252A-3836-4CC9-800B-A949F84C2639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12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9395" name="Text Box 1"/>
          <p:cNvSpPr txBox="1">
            <a:spLocks noChangeArrowheads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8BB2823C-A2B3-4437-A247-EF63FD426CC7}" type="slidenum">
              <a:rPr lang="en-US" sz="13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12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593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593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4807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BCF2AB4-16C9-4BBF-B40F-04895460BF62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13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0419" name="Text Box 1"/>
          <p:cNvSpPr txBox="1">
            <a:spLocks noChangeArrowheads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CFD8B8AA-573A-4BF0-B1DB-B0DBCACB4A6E}" type="slidenum">
              <a:rPr lang="en-US" sz="13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13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604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604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0658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BB31330-9CDF-4055-A478-8B6DD65C6B11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14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1443" name="Text Box 1"/>
          <p:cNvSpPr txBox="1">
            <a:spLocks noChangeArrowheads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9A100C0F-C147-41FB-9263-772924D3B33C}" type="slidenum">
              <a:rPr lang="en-US" sz="13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14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614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1112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CFAB123-E43A-4F60-999C-D313A4F63276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15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2467" name="Text Box 1"/>
          <p:cNvSpPr txBox="1">
            <a:spLocks noChangeArrowheads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B5C939EE-7610-4833-8FD9-093A6D369917}" type="slidenum">
              <a:rPr lang="en-US" sz="13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15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624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624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4542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2065044-54FB-4AC0-8AA4-31C8558E0171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16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3491" name="Text Box 1"/>
          <p:cNvSpPr txBox="1">
            <a:spLocks noChangeArrowheads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A1CC257F-67D8-4196-A2BE-7C70EB37278E}" type="slidenum">
              <a:rPr lang="en-US" sz="13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16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634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2618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49BCF3C-5829-4EB1-AB9A-097F5AB78967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17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4515" name="Text Box 1"/>
          <p:cNvSpPr txBox="1">
            <a:spLocks noChangeArrowheads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D9A05771-7012-44EE-9D9F-CF213C89D979}" type="slidenum">
              <a:rPr lang="en-US" sz="13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17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645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645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1123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B591C10-CF6C-48D7-BBEE-CCDF18A9DD7D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18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5539" name="Text Box 1"/>
          <p:cNvSpPr txBox="1">
            <a:spLocks noChangeArrowheads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C13F1E2D-59B7-484B-96C1-A8B6A0E9381A}" type="slidenum">
              <a:rPr lang="en-US" sz="13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18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655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655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7083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D557587-730F-4E1A-BA77-A1CB730F5DDB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19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6563" name="Text Box 1"/>
          <p:cNvSpPr txBox="1">
            <a:spLocks noChangeArrowheads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7BF4E5D1-D5C1-4861-9BA6-2DC5EF879970}" type="slidenum">
              <a:rPr lang="en-US" sz="13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19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395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7B3E22B-6B9E-4AAE-863D-BE0604BD55C9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2</a:t>
            </a:fld>
            <a:endParaRPr lang="en-US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9155" name="Text Box 1"/>
          <p:cNvSpPr txBox="1">
            <a:spLocks noChangeArrowheads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E336D5D8-1739-40A5-9BCC-1448C743CF4B}" type="slidenum">
              <a:rPr lang="en-US" sz="13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2</a:t>
            </a:fld>
            <a:endParaRPr lang="en-US" sz="1300" dirty="0">
              <a:solidFill>
                <a:srgbClr val="000000"/>
              </a:solidFill>
            </a:endParaRPr>
          </a:p>
        </p:txBody>
      </p:sp>
      <p:sp>
        <p:nvSpPr>
          <p:cNvPr id="491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0032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65FBE21-4A5C-4E2F-B927-333E602A4C1A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20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7587" name="Text Box 1"/>
          <p:cNvSpPr txBox="1">
            <a:spLocks noChangeArrowheads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4A2B12B4-535D-460F-A5C9-55868A824658}" type="slidenum">
              <a:rPr lang="en-US" sz="13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20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675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6392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62ADA8F-47A1-4C28-A5C3-EA02E4DFF979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21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8611" name="Text Box 1"/>
          <p:cNvSpPr txBox="1">
            <a:spLocks noChangeArrowheads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94F40A71-C7F3-49BB-8FA1-04E9EA2EC412}" type="slidenum">
              <a:rPr lang="en-US" sz="13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21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686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686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12299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E143786-7700-4277-8A23-CC0DBD343458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22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9635" name="Text Box 1"/>
          <p:cNvSpPr txBox="1">
            <a:spLocks noChangeArrowheads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F8C11B85-DEB5-4A33-A772-6812959C7C55}" type="slidenum">
              <a:rPr lang="en-US" sz="13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22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696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696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66728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07AF704-1BC0-4028-BC5F-37F65F2E0421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23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0659" name="Text Box 1"/>
          <p:cNvSpPr txBox="1">
            <a:spLocks noChangeArrowheads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C600A904-620B-4B33-B788-83CE5C086B3D}" type="slidenum">
              <a:rPr lang="en-US" sz="13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23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706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706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82734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F15AEBD-C035-46B7-B8E3-467B0A182AD5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24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1683" name="Text Box 1"/>
          <p:cNvSpPr txBox="1">
            <a:spLocks noChangeArrowheads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E558E4E4-ADC8-4417-94C1-A96F2C00D47D}" type="slidenum">
              <a:rPr lang="en-US" sz="13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24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716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716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1833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2E7C87E-D489-4E49-8EB5-9381B6629224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25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2707" name="Text Box 1"/>
          <p:cNvSpPr txBox="1">
            <a:spLocks noChangeArrowheads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2CE5B116-C859-43C3-A5E9-7144B899BEF7}" type="slidenum">
              <a:rPr lang="en-US" sz="13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25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727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727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Arial" charset="0"/>
                <a:cs typeface="Arial" charset="0"/>
              </a:rPr>
              <a:t>According to C99 Standards, the </a:t>
            </a:r>
            <a:r>
              <a:rPr lang="en-US" dirty="0" err="1">
                <a:latin typeface="Arial" charset="0"/>
                <a:cs typeface="Arial" charset="0"/>
              </a:rPr>
              <a:t>sizeof</a:t>
            </a:r>
            <a:r>
              <a:rPr lang="en-US" dirty="0">
                <a:latin typeface="Arial" charset="0"/>
                <a:cs typeface="Arial" charset="0"/>
              </a:rPr>
              <a:t>() operator only takes into account the type of the operand, which may be an expression or the name of a type (</a:t>
            </a:r>
            <a:r>
              <a:rPr lang="en-US" dirty="0" err="1">
                <a:latin typeface="Arial" charset="0"/>
                <a:cs typeface="Arial" charset="0"/>
              </a:rPr>
              <a:t>i.e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int</a:t>
            </a:r>
            <a:r>
              <a:rPr lang="en-US" dirty="0">
                <a:latin typeface="Arial" charset="0"/>
                <a:cs typeface="Arial" charset="0"/>
              </a:rPr>
              <a:t>, double, float </a:t>
            </a:r>
            <a:r>
              <a:rPr lang="en-US" dirty="0" err="1">
                <a:latin typeface="Arial" charset="0"/>
                <a:cs typeface="Arial" charset="0"/>
              </a:rPr>
              <a:t>etc</a:t>
            </a:r>
            <a:r>
              <a:rPr lang="en-US" dirty="0">
                <a:latin typeface="Arial" charset="0"/>
                <a:cs typeface="Arial" charset="0"/>
              </a:rPr>
              <a:t>) and not the value obtained on evaluating the expression. Hence, the operand inside the </a:t>
            </a:r>
            <a:r>
              <a:rPr lang="en-US" dirty="0" err="1">
                <a:latin typeface="Arial" charset="0"/>
                <a:cs typeface="Arial" charset="0"/>
              </a:rPr>
              <a:t>sizeof</a:t>
            </a:r>
            <a:r>
              <a:rPr lang="en-US" dirty="0">
                <a:latin typeface="Arial" charset="0"/>
                <a:cs typeface="Arial" charset="0"/>
              </a:rPr>
              <a:t>() operator is not evaluated.</a:t>
            </a:r>
            <a:r>
              <a:rPr lang="fa-IR">
                <a:latin typeface="Arial" charset="0"/>
                <a:cs typeface="Arial" charset="0"/>
              </a:rPr>
              <a:t> </a:t>
            </a:r>
            <a:r>
              <a:rPr lang="en-US"/>
              <a:t>It </a:t>
            </a:r>
            <a:r>
              <a:rPr lang="en-US" dirty="0"/>
              <a:t>is evaluated only if the type of the operand is variable length array because in that case, the size can be determined only after the expression is evaluated.</a:t>
            </a:r>
            <a:endParaRPr 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15177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F27E263-39D1-4C8F-9C29-5EF8051BBB66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26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3731" name="Text Box 1"/>
          <p:cNvSpPr txBox="1">
            <a:spLocks noChangeArrowheads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53A5DD45-977A-4CF2-9012-762D3A5D5F00}" type="slidenum">
              <a:rPr lang="en-US" sz="13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26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737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737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177900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F7C7590-4710-4BF7-B169-56451C147523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27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4755" name="Text Box 1"/>
          <p:cNvSpPr txBox="1">
            <a:spLocks noChangeArrowheads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A87AD314-DE3D-4A07-8084-964572A7A8B2}" type="slidenum">
              <a:rPr lang="en-US" sz="13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27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9909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AE201E0-5B6E-4D08-8AFE-F15E44A4882F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28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79" name="Text Box 1"/>
          <p:cNvSpPr txBox="1">
            <a:spLocks noChangeArrowheads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2028E64C-E97A-43BC-A40A-B2B34C7F549F}" type="slidenum">
              <a:rPr lang="en-US" sz="13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28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757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757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Arial" charset="0"/>
                <a:cs typeface="Arial" charset="0"/>
              </a:rPr>
              <a:t>Linux</a:t>
            </a:r>
            <a:r>
              <a:rPr lang="en-US" baseline="0" dirty="0">
                <a:latin typeface="Arial" charset="0"/>
                <a:cs typeface="Arial" charset="0"/>
              </a:rPr>
              <a:t> GCC &amp; Code::Blocks outputs are different</a:t>
            </a:r>
            <a:endParaRPr 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92473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EECB759-AC76-4549-B4B0-CBDC7ACE781F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29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03" name="Text Box 1"/>
          <p:cNvSpPr txBox="1">
            <a:spLocks noChangeArrowheads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8C58A9EF-5078-4BD0-B9B1-3915605BDBE9}" type="slidenum">
              <a:rPr lang="en-US" sz="13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29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768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872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1BA64D9-ECFF-4740-A8E7-7EA6D72DA2B8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3</a:t>
            </a:fld>
            <a:endParaRPr lang="en-US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0179" name="Text Box 1"/>
          <p:cNvSpPr txBox="1">
            <a:spLocks noChangeArrowheads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709D0506-C4D1-4027-958A-B1108054FDD8}" type="slidenum">
              <a:rPr lang="en-US" sz="13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3</a:t>
            </a:fld>
            <a:endParaRPr lang="en-US" sz="1300" dirty="0">
              <a:solidFill>
                <a:srgbClr val="000000"/>
              </a:solidFill>
            </a:endParaRPr>
          </a:p>
        </p:txBody>
      </p:sp>
      <p:sp>
        <p:nvSpPr>
          <p:cNvPr id="501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15444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CD001C4-10C3-44C8-8F79-6154EF482A90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30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7827" name="Text Box 1"/>
          <p:cNvSpPr txBox="1">
            <a:spLocks noChangeArrowheads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CC93A8EA-6D8B-4EA5-A109-0826092DAA62}" type="slidenum">
              <a:rPr lang="en-US" sz="13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30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778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778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397473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8AC3E05-1F81-4FFA-8A77-3485D5DDD23B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31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8851" name="Text Box 1"/>
          <p:cNvSpPr txBox="1">
            <a:spLocks noChangeArrowheads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8D2DEDF8-2A55-4E2D-8547-07CD24407B4E}" type="slidenum">
              <a:rPr lang="en-US" sz="13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31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788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788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05739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957D14E-E98C-4A1E-A62F-52A8E98B78C9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32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9875" name="Text Box 1"/>
          <p:cNvSpPr txBox="1">
            <a:spLocks noChangeArrowheads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4D4647DB-8C00-4C69-AA59-E7865E3F789D}" type="slidenum">
              <a:rPr lang="en-US" sz="13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32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798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798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44618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298A62B-80F0-4F71-B306-A502303BEC68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33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0899" name="Text Box 1"/>
          <p:cNvSpPr txBox="1">
            <a:spLocks noChangeArrowheads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023758D5-E014-4035-A3E6-66B3CEBAC7FB}" type="slidenum">
              <a:rPr lang="en-US" sz="13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33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809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809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54124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CAAA749-19F8-4AE9-8404-1FDD1EF9386B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34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19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819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25" name="Text Box 3"/>
          <p:cNvSpPr txBox="1">
            <a:spLocks noChangeArrowheads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2468C6D9-FB03-4CF3-9C99-5DE066E147BE}" type="slidenum">
              <a:rPr lang="en-US" sz="13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34</a:t>
            </a:fld>
            <a:endParaRPr lang="en-US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12330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13BAC11-13CD-4F7F-8ECF-90ECD36DACE7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35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29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829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49" name="Text Box 3"/>
          <p:cNvSpPr txBox="1">
            <a:spLocks noChangeArrowheads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072E5A23-0C1B-4362-94DF-BD075A94D9C9}" type="slidenum">
              <a:rPr lang="en-US" sz="13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35</a:t>
            </a:fld>
            <a:endParaRPr lang="en-US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4359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31C0AC8-2D4A-4E8F-A645-8D6E83F474FE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36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39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839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73" name="Text Box 3"/>
          <p:cNvSpPr txBox="1">
            <a:spLocks noChangeArrowheads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69B71FF5-85DB-4975-B111-078029AECD25}" type="slidenum">
              <a:rPr lang="en-US" sz="13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36</a:t>
            </a:fld>
            <a:endParaRPr lang="en-US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85007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D1ED069-6C6F-467A-BADA-4DCAA1A4F92F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37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4995" name="Text Box 1"/>
          <p:cNvSpPr txBox="1">
            <a:spLocks noChangeArrowheads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3B710C23-1EB4-4B87-BAA3-9FC558FE9056}" type="slidenum">
              <a:rPr lang="en-US" sz="13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37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849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849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28225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F23211A-2975-47D3-A773-B1AA9591F3D4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38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60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860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21" name="Text Box 3"/>
          <p:cNvSpPr txBox="1">
            <a:spLocks noChangeArrowheads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0DA67B26-6294-4118-85C4-89F701325C8E}" type="slidenum">
              <a:rPr lang="en-US" sz="13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38</a:t>
            </a:fld>
            <a:endParaRPr lang="en-US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26270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0D4A825-C3D8-45A4-A44A-D011A29103E3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39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7043" name="Text Box 1"/>
          <p:cNvSpPr txBox="1">
            <a:spLocks noChangeArrowheads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A2C92596-FB20-4183-BFBE-9CE2A6AFE8EF}" type="slidenum">
              <a:rPr lang="en-US" sz="13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39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870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1715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86916E9-AD0B-45BA-A203-3A5EB75728DB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4</a:t>
            </a:fld>
            <a:endParaRPr lang="en-US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03" name="Text Box 1"/>
          <p:cNvSpPr txBox="1">
            <a:spLocks noChangeArrowheads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DE465300-9658-413C-A189-1992DFD71D3F}" type="slidenum">
              <a:rPr lang="en-US" sz="13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4</a:t>
            </a:fld>
            <a:endParaRPr lang="en-US" sz="1300" dirty="0">
              <a:solidFill>
                <a:srgbClr val="000000"/>
              </a:solidFill>
            </a:endParaRPr>
          </a:p>
        </p:txBody>
      </p:sp>
      <p:sp>
        <p:nvSpPr>
          <p:cNvPr id="512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72709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C537C2F-D760-498B-B690-D89C68017845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40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80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880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69" name="Text Box 3"/>
          <p:cNvSpPr txBox="1">
            <a:spLocks noChangeArrowheads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6F3479DD-49D3-4CAB-BCD3-B7738ACC9FC3}" type="slidenum">
              <a:rPr lang="en-US" sz="13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40</a:t>
            </a:fld>
            <a:endParaRPr lang="en-US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24101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BCB1475-D0C9-4A2E-AF6B-6105CB2C9FD6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 hangingPunct="1"/>
              <a:t>42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9216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16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09613" y="4862513"/>
            <a:ext cx="5680075" cy="46037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151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A51CB42-191B-4210-9ADF-0008E5A95221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5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227" name="Text Box 1"/>
          <p:cNvSpPr txBox="1">
            <a:spLocks noChangeArrowheads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286F87C6-7377-4811-B739-2B05F1641E46}" type="slidenum">
              <a:rPr lang="en-US" sz="13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5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522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530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DB7D7FC-CE62-472E-AC53-E6D4DD85F2F0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6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F9ABFD2A-3B51-46F7-AC5F-600D23EA18B6}" type="slidenum">
              <a:rPr lang="en-US" sz="13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6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532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532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087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D0F0F61-8A97-4CF2-8745-50DE3A923976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7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2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542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77" name="Text Box 3"/>
          <p:cNvSpPr txBox="1">
            <a:spLocks noChangeArrowheads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A2E6BD12-E70A-4E18-8E07-B4EE21C2E845}" type="slidenum">
              <a:rPr lang="en-US" sz="13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7</a:t>
            </a:fld>
            <a:endParaRPr lang="en-US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6085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841C2C2-9885-43B8-AA78-9E449B3660F6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8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AE9CD692-EB95-4E9B-AABF-B973E78D6BC2}" type="slidenum">
              <a:rPr lang="en-US" sz="13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8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553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553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3725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19F8D05-9526-491F-9B33-4EEDA05792CF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9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6323" name="Text Box 1"/>
          <p:cNvSpPr txBox="1">
            <a:spLocks noChangeArrowheads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3EC56492-9FCB-4443-8D07-339F3D535292}" type="slidenum">
              <a:rPr lang="en-US" sz="13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9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563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563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008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D3634-5DBB-41A9-BAF6-C83EFA156E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134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5BFF74-97DB-426A-90DD-AC9A09B551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947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76200"/>
            <a:ext cx="2093913" cy="61483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76200"/>
            <a:ext cx="6134100" cy="61483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A591B-48AD-4B26-82D7-3A3A5D0287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2784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8519901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116337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18112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143000"/>
            <a:ext cx="4113213" cy="5178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0413" y="1143000"/>
            <a:ext cx="4113212" cy="5178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418046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318020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853785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99005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2348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8BDA3-B792-45F4-BE1D-E52095F247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3615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38650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688051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9713" y="150813"/>
            <a:ext cx="2093912" cy="6170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0813"/>
            <a:ext cx="6132513" cy="6170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8146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E29F75-D3F4-440A-A5CC-1FBD312F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405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44575"/>
            <a:ext cx="4113213" cy="5180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0413" y="1044575"/>
            <a:ext cx="4114800" cy="5180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BDD79-4ED1-4998-AECF-B1540B1047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404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0C3D2-7E82-4060-8294-3F1CACB924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770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AE2EA6-5D76-4AD6-A054-A5DFBA93DE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111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01B7EC-22D6-4905-8D0B-CB84356810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604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DF1633-964D-4B00-B21E-97177A7272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761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A47CE-790D-4992-95C6-69D8D7014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612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76200"/>
            <a:ext cx="7923213" cy="76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044575"/>
            <a:ext cx="8380413" cy="518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</p:txBody>
      </p:sp>
      <p:sp>
        <p:nvSpPr>
          <p:cNvPr id="2" name="Freeform 3"/>
          <p:cNvSpPr>
            <a:spLocks noChangeArrowheads="1"/>
          </p:cNvSpPr>
          <p:nvPr/>
        </p:nvSpPr>
        <p:spPr bwMode="auto">
          <a:xfrm>
            <a:off x="304800" y="990600"/>
            <a:ext cx="8305800" cy="76200"/>
          </a:xfrm>
          <a:custGeom>
            <a:avLst/>
            <a:gdLst>
              <a:gd name="T0" fmla="*/ 0 w 1000"/>
              <a:gd name="T1" fmla="*/ 0 h 1000"/>
              <a:gd name="T2" fmla="*/ 585 w 1000"/>
              <a:gd name="T3" fmla="*/ 0 h 1000"/>
              <a:gd name="T4" fmla="*/ 585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  <a:gd name="T12" fmla="*/ 0 w 1000"/>
              <a:gd name="T13" fmla="*/ 0 h 1000"/>
              <a:gd name="T14" fmla="*/ 1000 w 1000"/>
              <a:gd name="T15" fmla="*/ 100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CC0000"/>
          </a:solidFill>
          <a:ln w="38160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304800" y="6324600"/>
            <a:ext cx="8382000" cy="1588"/>
          </a:xfrm>
          <a:prstGeom prst="line">
            <a:avLst/>
          </a:prstGeom>
          <a:noFill/>
          <a:ln w="3816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3962400" y="6477000"/>
            <a:ext cx="608013" cy="36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0D215FAA-FEC9-4236-A7EB-9A8C607CFC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6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388100"/>
            <a:ext cx="4572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032" name="Picture 7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372225"/>
            <a:ext cx="4572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293A83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293A83"/>
          </a:solidFill>
          <a:latin typeface="Arial" charset="0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293A83"/>
          </a:solidFill>
          <a:latin typeface="Arial" charset="0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293A83"/>
          </a:solidFill>
          <a:latin typeface="Arial" charset="0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293A83"/>
          </a:solidFill>
          <a:latin typeface="Arial" charset="0"/>
          <a:cs typeface="Arial" charset="0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293A83"/>
          </a:solidFill>
          <a:latin typeface="Arial" charset="0"/>
          <a:cs typeface="Arial" charset="0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293A83"/>
          </a:solidFill>
          <a:latin typeface="Arial" charset="0"/>
          <a:cs typeface="Arial" charset="0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293A83"/>
          </a:solidFill>
          <a:latin typeface="Arial" charset="0"/>
          <a:cs typeface="Arial" charset="0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293A83"/>
          </a:solidFill>
          <a:latin typeface="Arial" charset="0"/>
          <a:cs typeface="Arial" charset="0"/>
        </a:defRPr>
      </a:lvl9pPr>
    </p:titleStyle>
    <p:bodyStyle>
      <a:lvl1pPr marL="342900" indent="-342900" algn="l" defTabSz="457200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57200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600">
          <a:solidFill>
            <a:srgbClr val="000000"/>
          </a:solidFill>
          <a:latin typeface="+mn-lt"/>
          <a:cs typeface="+mn-cs"/>
        </a:defRPr>
      </a:lvl3pPr>
      <a:lvl4pPr marL="1600200" indent="-228600" algn="l" defTabSz="457200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200">
          <a:solidFill>
            <a:srgbClr val="000000"/>
          </a:solidFill>
          <a:latin typeface="+mn-lt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reeform 1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4803343 w 1000"/>
              <a:gd name="T3" fmla="*/ 0 h 1000"/>
              <a:gd name="T4" fmla="*/ 4803343 w 1000"/>
              <a:gd name="T5" fmla="*/ 109538 h 1000"/>
              <a:gd name="T6" fmla="*/ 0 w 1000"/>
              <a:gd name="T7" fmla="*/ 109538 h 1000"/>
              <a:gd name="T8" fmla="*/ 0 w 1000"/>
              <a:gd name="T9" fmla="*/ 0 h 1000"/>
              <a:gd name="T10" fmla="*/ 77724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CC0000"/>
          </a:solidFill>
          <a:ln w="25560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pitchFamily="16" charset="0"/>
              <a:buNone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2051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400800"/>
            <a:ext cx="4572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346825"/>
            <a:ext cx="45720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3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0813"/>
            <a:ext cx="7921625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2054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143000"/>
            <a:ext cx="8378825" cy="517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</p:txBody>
      </p:sp>
    </p:spTree>
    <p:extLst>
      <p:ext uri="{BB962C8B-B14F-4D97-AF65-F5344CB8AC3E}">
        <p14:creationId xmlns:p14="http://schemas.microsoft.com/office/powerpoint/2010/main" val="3346670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9pPr>
    </p:titleStyle>
    <p:bodyStyle>
      <a:lvl1pPr marL="342900" indent="-342900" algn="l" defTabSz="457200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57200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cs typeface="+mn-cs"/>
        </a:defRPr>
      </a:lvl3pPr>
      <a:lvl4pPr marL="1600200" indent="-228600" algn="l" defTabSz="457200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1104900" y="1065213"/>
            <a:ext cx="6934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sz="6600" b="1" dirty="0">
                <a:solidFill>
                  <a:srgbClr val="005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Calculations</a:t>
            </a:r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395536" y="2708920"/>
            <a:ext cx="8424936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2500"/>
              </a:spcBef>
              <a:buClrTx/>
              <a:buFontTx/>
              <a:buNone/>
            </a:pPr>
            <a:r>
              <a:rPr lang="en-US" sz="2800" b="1" kern="0" dirty="0">
                <a:solidFill>
                  <a:srgbClr val="C00000"/>
                </a:solidFill>
                <a:latin typeface="Arial"/>
                <a:cs typeface="Arial"/>
              </a:rPr>
              <a:t>Fundamentals of Computer and Programming</a:t>
            </a: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endParaRPr lang="en-US" sz="24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r>
              <a:rPr lang="en-US" sz="2400" b="1" kern="0" dirty="0">
                <a:solidFill>
                  <a:srgbClr val="000000"/>
                </a:solidFill>
                <a:latin typeface="Arial"/>
                <a:cs typeface="Arial"/>
              </a:rPr>
              <a:t>Instructor: Morteza Zakeri, Ph.D. </a:t>
            </a:r>
            <a:r>
              <a:rPr lang="en-US" sz="2400" kern="0" dirty="0">
                <a:solidFill>
                  <a:srgbClr val="000000"/>
                </a:solidFill>
                <a:latin typeface="Arial"/>
                <a:cs typeface="Arial"/>
              </a:rPr>
              <a:t>(m-zakeri@live.com)</a:t>
            </a: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r>
              <a:rPr lang="en-US" sz="2400" kern="0" dirty="0">
                <a:solidFill>
                  <a:srgbClr val="002060"/>
                </a:solidFill>
                <a:latin typeface="Arial"/>
                <a:cs typeface="Arial"/>
              </a:rPr>
              <a:t>Spring 2024</a:t>
            </a: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endParaRPr lang="en-US" sz="24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r>
              <a:rPr lang="en-US" sz="2000" kern="0" dirty="0">
                <a:solidFill>
                  <a:srgbClr val="000000"/>
                </a:solidFill>
                <a:latin typeface="Arial"/>
                <a:cs typeface="Arial"/>
              </a:rPr>
              <a:t>Modified Slides from Dr. </a:t>
            </a:r>
            <a:r>
              <a:rPr lang="en-US" sz="2000" i="1" kern="0" dirty="0">
                <a:solidFill>
                  <a:srgbClr val="000000"/>
                </a:solidFill>
                <a:latin typeface="Arial"/>
                <a:cs typeface="Arial"/>
              </a:rPr>
              <a:t>Hossein </a:t>
            </a:r>
            <a:r>
              <a:rPr lang="en-US" sz="2000" i="1" kern="0" dirty="0" err="1">
                <a:solidFill>
                  <a:srgbClr val="000000"/>
                </a:solidFill>
                <a:latin typeface="Arial"/>
                <a:cs typeface="Arial"/>
              </a:rPr>
              <a:t>Zeinali</a:t>
            </a:r>
            <a:r>
              <a:rPr lang="en-US" sz="2000" i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2000" kern="0" dirty="0">
                <a:solidFill>
                  <a:srgbClr val="000000"/>
                </a:solidFill>
                <a:latin typeface="Arial"/>
                <a:cs typeface="Arial"/>
              </a:rPr>
              <a:t>and </a:t>
            </a:r>
            <a:r>
              <a:rPr lang="en-US" sz="2000" i="1" kern="0" dirty="0">
                <a:solidFill>
                  <a:srgbClr val="000000"/>
                </a:solidFill>
                <a:latin typeface="Arial"/>
                <a:cs typeface="Arial"/>
              </a:rPr>
              <a:t>Dr. Bahador Bakhshi</a:t>
            </a: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r>
              <a:rPr lang="en-US" kern="0">
                <a:solidFill>
                  <a:srgbClr val="000000"/>
                </a:solidFill>
                <a:latin typeface="Arial"/>
                <a:cs typeface="Arial"/>
              </a:rPr>
              <a:t>Computer Engineering </a:t>
            </a:r>
            <a:r>
              <a:rPr lang="en-US" kern="0" dirty="0">
                <a:solidFill>
                  <a:srgbClr val="000000"/>
                </a:solidFill>
                <a:latin typeface="Arial"/>
                <a:cs typeface="Arial"/>
              </a:rPr>
              <a:t>Department,  </a:t>
            </a:r>
            <a:r>
              <a:rPr lang="en-US" kern="0" dirty="0" err="1">
                <a:solidFill>
                  <a:srgbClr val="000000"/>
                </a:solidFill>
                <a:latin typeface="Arial"/>
                <a:cs typeface="Arial"/>
              </a:rPr>
              <a:t>Amirkabir</a:t>
            </a:r>
            <a:r>
              <a:rPr lang="en-US" kern="0" dirty="0">
                <a:solidFill>
                  <a:srgbClr val="000000"/>
                </a:solidFill>
                <a:latin typeface="Arial"/>
                <a:cs typeface="Arial"/>
              </a:rPr>
              <a:t> University of Technology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4" name="Text Box 1">
            <a:extLst>
              <a:ext uri="{FF2B5EF4-FFF2-40B4-BE49-F238E27FC236}">
                <a16:creationId xmlns:a16="http://schemas.microsoft.com/office/drawing/2014/main" id="{164DCB30-BAB4-4AD1-AF26-9CC2A152FF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848" y="409688"/>
            <a:ext cx="2556088" cy="810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sz="4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4</a:t>
            </a:r>
          </a:p>
        </p:txBody>
      </p:sp>
    </p:spTree>
    <p:extLst>
      <p:ext uri="{BB962C8B-B14F-4D97-AF65-F5344CB8AC3E}">
        <p14:creationId xmlns:p14="http://schemas.microsoft.com/office/powerpoint/2010/main" val="15259290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0106FD34-39F3-42AC-822D-15987D1D697E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 eaLnBrk="1" hangingPunct="1">
                <a:buClrTx/>
                <a:buFontTx/>
                <a:buNone/>
              </a:pPr>
              <a:t>10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Effect of types </a:t>
            </a:r>
          </a:p>
        </p:txBody>
      </p:sp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457200" y="1108075"/>
            <a:ext cx="8686800" cy="561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668338" indent="-325438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Type of operands determines the type of the result</a:t>
            </a:r>
          </a:p>
          <a:p>
            <a:pPr lvl="1" eaLnBrk="1" hangingPunct="1">
              <a:spcBef>
                <a:spcPts val="55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200" dirty="0">
                <a:solidFill>
                  <a:srgbClr val="000000"/>
                </a:solidFill>
              </a:rPr>
              <a:t>The type of output is the type of operands (after conversion)</a:t>
            </a:r>
          </a:p>
          <a:p>
            <a:pPr eaLnBrk="1" hangingPunct="1">
              <a:spcBef>
                <a:spcPts val="1625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600" dirty="0" err="1">
                <a:solidFill>
                  <a:srgbClr val="000000"/>
                </a:solidFill>
              </a:rPr>
              <a:t>int</a:t>
            </a:r>
            <a:r>
              <a:rPr lang="en-US" sz="2600" dirty="0">
                <a:solidFill>
                  <a:srgbClr val="000000"/>
                </a:solidFill>
              </a:rPr>
              <a:t> &lt;op&gt; </a:t>
            </a:r>
            <a:r>
              <a:rPr lang="en-US" sz="2600" dirty="0" err="1">
                <a:solidFill>
                  <a:srgbClr val="000000"/>
                </a:solidFill>
              </a:rPr>
              <a:t>int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>
                <a:solidFill>
                  <a:srgbClr val="000000"/>
                </a:solidFill>
                <a:latin typeface="Wingdings" pitchFamily="2" charset="2"/>
              </a:rPr>
              <a:t>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int</a:t>
            </a:r>
            <a:endParaRPr lang="en-US" sz="2600" dirty="0">
              <a:solidFill>
                <a:srgbClr val="000000"/>
              </a:solidFill>
            </a:endParaRPr>
          </a:p>
          <a:p>
            <a:pPr eaLnBrk="1" hangingPunct="1">
              <a:spcBef>
                <a:spcPts val="1625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600" dirty="0" err="1">
                <a:solidFill>
                  <a:srgbClr val="000000"/>
                </a:solidFill>
              </a:rPr>
              <a:t>int</a:t>
            </a:r>
            <a:r>
              <a:rPr lang="en-US" sz="2600" dirty="0">
                <a:solidFill>
                  <a:srgbClr val="000000"/>
                </a:solidFill>
              </a:rPr>
              <a:t> &lt;op&gt; long </a:t>
            </a:r>
            <a:r>
              <a:rPr lang="en-US" sz="2600" dirty="0">
                <a:solidFill>
                  <a:srgbClr val="000000"/>
                </a:solidFill>
                <a:latin typeface="Wingdings" pitchFamily="2" charset="2"/>
              </a:rPr>
              <a:t></a:t>
            </a:r>
            <a:r>
              <a:rPr lang="en-US" sz="2600" dirty="0">
                <a:solidFill>
                  <a:srgbClr val="000000"/>
                </a:solidFill>
              </a:rPr>
              <a:t> long</a:t>
            </a:r>
          </a:p>
          <a:p>
            <a:pPr eaLnBrk="1" hangingPunct="1">
              <a:spcBef>
                <a:spcPts val="1625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600" dirty="0">
                <a:solidFill>
                  <a:srgbClr val="000000"/>
                </a:solidFill>
              </a:rPr>
              <a:t>float &lt;op&gt; float </a:t>
            </a:r>
            <a:r>
              <a:rPr lang="en-US" sz="2600" dirty="0">
                <a:solidFill>
                  <a:srgbClr val="000000"/>
                </a:solidFill>
                <a:latin typeface="Wingdings" pitchFamily="2" charset="2"/>
              </a:rPr>
              <a:t></a:t>
            </a:r>
            <a:r>
              <a:rPr lang="en-US" sz="2600" dirty="0">
                <a:solidFill>
                  <a:srgbClr val="000000"/>
                </a:solidFill>
              </a:rPr>
              <a:t> float</a:t>
            </a:r>
          </a:p>
          <a:p>
            <a:pPr eaLnBrk="1" hangingPunct="1">
              <a:spcBef>
                <a:spcPts val="1625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600" dirty="0">
                <a:solidFill>
                  <a:srgbClr val="000000"/>
                </a:solidFill>
              </a:rPr>
              <a:t>float &lt;op&gt; </a:t>
            </a:r>
            <a:r>
              <a:rPr lang="en-US" sz="2600" dirty="0" err="1">
                <a:solidFill>
                  <a:srgbClr val="000000"/>
                </a:solidFill>
              </a:rPr>
              <a:t>int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>
                <a:solidFill>
                  <a:srgbClr val="000000"/>
                </a:solidFill>
                <a:latin typeface="Wingdings" pitchFamily="2" charset="2"/>
              </a:rPr>
              <a:t></a:t>
            </a:r>
            <a:r>
              <a:rPr lang="en-US" sz="2600" dirty="0">
                <a:solidFill>
                  <a:srgbClr val="000000"/>
                </a:solidFill>
              </a:rPr>
              <a:t> float</a:t>
            </a:r>
          </a:p>
          <a:p>
            <a:pPr eaLnBrk="1" hangingPunct="1">
              <a:spcBef>
                <a:spcPts val="1625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600" dirty="0">
                <a:solidFill>
                  <a:srgbClr val="000000"/>
                </a:solidFill>
              </a:rPr>
              <a:t>double &lt;op&gt; float </a:t>
            </a:r>
            <a:r>
              <a:rPr lang="en-US" sz="2600" dirty="0">
                <a:solidFill>
                  <a:srgbClr val="000000"/>
                </a:solidFill>
                <a:latin typeface="Wingdings" pitchFamily="2" charset="2"/>
              </a:rPr>
              <a:t></a:t>
            </a:r>
            <a:r>
              <a:rPr lang="en-US" sz="2600" dirty="0">
                <a:solidFill>
                  <a:srgbClr val="000000"/>
                </a:solidFill>
              </a:rPr>
              <a:t> double </a:t>
            </a: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105400"/>
            <a:ext cx="88392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74748547-3D45-4C34-8A7C-91B52F65BB78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 eaLnBrk="1" hangingPunct="1">
                <a:buClrTx/>
                <a:buFontTx/>
                <a:buNone/>
              </a:pPr>
              <a:t>11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Effect of types</a:t>
            </a:r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534400" cy="491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668338" indent="-325438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>
                <a:solidFill>
                  <a:srgbClr val="000000"/>
                </a:solidFill>
              </a:rPr>
              <a:t>If both operand of division (/) is </a:t>
            </a:r>
            <a:r>
              <a:rPr lang="en-US" sz="3200">
                <a:solidFill>
                  <a:srgbClr val="C5000B"/>
                </a:solidFill>
              </a:rPr>
              <a:t>int</a:t>
            </a:r>
            <a:r>
              <a:rPr lang="en-US" sz="3200">
                <a:solidFill>
                  <a:srgbClr val="000000"/>
                </a:solidFill>
              </a:rPr>
              <a:t> </a:t>
            </a:r>
          </a:p>
          <a:p>
            <a:pPr lvl="1" eaLnBrk="1" hangingPunct="1">
              <a:spcBef>
                <a:spcPts val="7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800">
                <a:solidFill>
                  <a:srgbClr val="000000"/>
                </a:solidFill>
                <a:latin typeface="Wingdings" pitchFamily="2" charset="2"/>
              </a:rPr>
              <a:t></a:t>
            </a:r>
            <a:r>
              <a:rPr lang="en-US" sz="2800">
                <a:solidFill>
                  <a:srgbClr val="000000"/>
                </a:solidFill>
              </a:rPr>
              <a:t> data lost </a:t>
            </a:r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649538"/>
            <a:ext cx="8382000" cy="291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328B3F73-0330-49DB-B02A-C16A603DB4C0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 eaLnBrk="1" hangingPunct="1">
                <a:buClrTx/>
                <a:buFontTx/>
                <a:buNone/>
              </a:pPr>
              <a:t>12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Effect of types &amp; Explicit casts </a:t>
            </a:r>
          </a:p>
        </p:txBody>
      </p:sp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457200" y="1066800"/>
            <a:ext cx="8229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41313" eaLnBrk="0" hangingPunct="0"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2000"/>
              </a:spcBef>
              <a:buClrTx/>
              <a:buFontTx/>
              <a:buNone/>
            </a:pPr>
            <a:r>
              <a:rPr lang="en-US" sz="3200">
                <a:solidFill>
                  <a:srgbClr val="000000"/>
                </a:solidFill>
              </a:rPr>
              <a:t>			</a:t>
            </a:r>
            <a:r>
              <a:rPr lang="en-US" sz="3200" i="1">
                <a:solidFill>
                  <a:srgbClr val="000000"/>
                </a:solidFill>
              </a:rPr>
              <a:t>Expression</a:t>
            </a:r>
            <a:r>
              <a:rPr lang="en-US" sz="3200">
                <a:solidFill>
                  <a:srgbClr val="000000"/>
                </a:solidFill>
              </a:rPr>
              <a:t> 		</a:t>
            </a:r>
            <a:r>
              <a:rPr lang="en-US" sz="3200" i="1">
                <a:solidFill>
                  <a:srgbClr val="000000"/>
                </a:solidFill>
              </a:rPr>
              <a:t>Type of result</a:t>
            </a:r>
            <a:r>
              <a:rPr lang="en-US" sz="3200">
                <a:solidFill>
                  <a:srgbClr val="000000"/>
                </a:solidFill>
              </a:rPr>
              <a:t> </a:t>
            </a:r>
          </a:p>
          <a:p>
            <a:pPr eaLnBrk="1" hangingPunct="1">
              <a:spcBef>
                <a:spcPts val="125"/>
              </a:spcBef>
              <a:buClrTx/>
              <a:buFontTx/>
              <a:buNone/>
            </a:pPr>
            <a:endParaRPr lang="en-US" sz="200">
              <a:solidFill>
                <a:srgbClr val="000000"/>
              </a:solidFill>
            </a:endParaRPr>
          </a:p>
          <a:p>
            <a:pPr eaLnBrk="1" hangingPunct="1">
              <a:spcBef>
                <a:spcPts val="2000"/>
              </a:spcBef>
              <a:buClrTx/>
              <a:buFontTx/>
              <a:buNone/>
            </a:pPr>
            <a:r>
              <a:rPr lang="en-US" sz="3200">
                <a:solidFill>
                  <a:srgbClr val="000000"/>
                </a:solidFill>
              </a:rPr>
              <a:t>(double) 1 + 2.0f 	</a:t>
            </a:r>
            <a:r>
              <a:rPr lang="en-US" sz="3200">
                <a:solidFill>
                  <a:srgbClr val="000000"/>
                </a:solidFill>
                <a:latin typeface="Wingdings" pitchFamily="2" charset="2"/>
              </a:rPr>
              <a:t></a:t>
            </a:r>
            <a:r>
              <a:rPr lang="en-US" sz="3200">
                <a:solidFill>
                  <a:srgbClr val="000000"/>
                </a:solidFill>
              </a:rPr>
              <a:t> 3.0   	double</a:t>
            </a:r>
          </a:p>
          <a:p>
            <a:pPr eaLnBrk="1" hangingPunct="1">
              <a:spcBef>
                <a:spcPts val="2000"/>
              </a:spcBef>
              <a:buClrTx/>
              <a:buFontTx/>
              <a:buNone/>
            </a:pPr>
            <a:r>
              <a:rPr lang="en-US" sz="3200">
                <a:solidFill>
                  <a:srgbClr val="000000"/>
                </a:solidFill>
              </a:rPr>
              <a:t>(int) 2.69 + 4 		</a:t>
            </a:r>
            <a:r>
              <a:rPr lang="en-US" sz="3200">
                <a:solidFill>
                  <a:srgbClr val="000000"/>
                </a:solidFill>
                <a:latin typeface="Wingdings" pitchFamily="2" charset="2"/>
              </a:rPr>
              <a:t></a:t>
            </a:r>
            <a:r>
              <a:rPr lang="en-US" sz="3200">
                <a:solidFill>
                  <a:srgbClr val="000000"/>
                </a:solidFill>
              </a:rPr>
              <a:t> 6		int</a:t>
            </a:r>
          </a:p>
          <a:p>
            <a:pPr eaLnBrk="1" hangingPunct="1">
              <a:spcBef>
                <a:spcPts val="2000"/>
              </a:spcBef>
              <a:buClrTx/>
              <a:buFontTx/>
              <a:buNone/>
            </a:pPr>
            <a:r>
              <a:rPr lang="en-US" sz="3200">
                <a:solidFill>
                  <a:srgbClr val="000000"/>
                </a:solidFill>
              </a:rPr>
              <a:t>(double) 1 / 2		</a:t>
            </a:r>
            <a:r>
              <a:rPr lang="en-US" sz="3200">
                <a:solidFill>
                  <a:srgbClr val="000000"/>
                </a:solidFill>
                <a:latin typeface="Wingdings" pitchFamily="2" charset="2"/>
              </a:rPr>
              <a:t></a:t>
            </a:r>
            <a:r>
              <a:rPr lang="en-US" sz="3200">
                <a:solidFill>
                  <a:srgbClr val="000000"/>
                </a:solidFill>
              </a:rPr>
              <a:t> 0.5	double</a:t>
            </a:r>
          </a:p>
          <a:p>
            <a:pPr eaLnBrk="1" hangingPunct="1">
              <a:spcBef>
                <a:spcPts val="2000"/>
              </a:spcBef>
              <a:buClrTx/>
              <a:buFontTx/>
              <a:buNone/>
            </a:pPr>
            <a:r>
              <a:rPr lang="en-US" sz="3200">
                <a:solidFill>
                  <a:srgbClr val="000000"/>
                </a:solidFill>
              </a:rPr>
              <a:t>1 / (int) 2.0		</a:t>
            </a:r>
            <a:r>
              <a:rPr lang="en-US" sz="3200">
                <a:solidFill>
                  <a:srgbClr val="000000"/>
                </a:solidFill>
                <a:latin typeface="Wingdings" pitchFamily="2" charset="2"/>
              </a:rPr>
              <a:t></a:t>
            </a:r>
            <a:r>
              <a:rPr lang="en-US" sz="3200">
                <a:solidFill>
                  <a:srgbClr val="000000"/>
                </a:solidFill>
              </a:rPr>
              <a:t> 0		int </a:t>
            </a:r>
          </a:p>
          <a:p>
            <a:pPr eaLnBrk="1" hangingPunct="1">
              <a:spcBef>
                <a:spcPts val="2000"/>
              </a:spcBef>
              <a:buClrTx/>
              <a:buFontTx/>
              <a:buNone/>
            </a:pPr>
            <a:r>
              <a:rPr lang="en-US" sz="3200">
                <a:solidFill>
                  <a:srgbClr val="000000"/>
                </a:solidFill>
              </a:rPr>
              <a:t>(double) (1 / 2)		</a:t>
            </a:r>
            <a:r>
              <a:rPr lang="en-US" sz="3200">
                <a:solidFill>
                  <a:srgbClr val="000000"/>
                </a:solidFill>
                <a:latin typeface="Wingdings" pitchFamily="2" charset="2"/>
              </a:rPr>
              <a:t></a:t>
            </a:r>
            <a:r>
              <a:rPr lang="en-US" sz="3200">
                <a:solidFill>
                  <a:srgbClr val="000000"/>
                </a:solidFill>
              </a:rPr>
              <a:t> 0.0	double </a:t>
            </a:r>
          </a:p>
          <a:p>
            <a:pPr eaLnBrk="1" hangingPunct="1">
              <a:spcBef>
                <a:spcPts val="2000"/>
              </a:spcBef>
              <a:buClrTx/>
              <a:buFontTx/>
              <a:buNone/>
            </a:pPr>
            <a:r>
              <a:rPr lang="en-US" sz="3200">
                <a:solidFill>
                  <a:srgbClr val="000000"/>
                </a:solidFill>
              </a:rPr>
              <a:t>(int)((double) 1 / 2)	</a:t>
            </a:r>
            <a:r>
              <a:rPr lang="en-US" sz="3200">
                <a:solidFill>
                  <a:srgbClr val="000000"/>
                </a:solidFill>
                <a:latin typeface="Wingdings" pitchFamily="2" charset="2"/>
              </a:rPr>
              <a:t></a:t>
            </a:r>
            <a:r>
              <a:rPr lang="en-US" sz="3200">
                <a:solidFill>
                  <a:srgbClr val="000000"/>
                </a:solidFill>
              </a:rPr>
              <a:t> 0 		int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2A79A13A-DC73-4D5B-9281-ACB81F00CEF2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 eaLnBrk="1" hangingPunct="1">
                <a:buClrTx/>
                <a:buFontTx/>
                <a:buNone/>
              </a:pPr>
              <a:t>13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What We Will Learn </a:t>
            </a: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668338" indent="-325438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Basic mathematic operations in C</a:t>
            </a:r>
          </a:p>
          <a:p>
            <a:pPr eaLnBrk="1" hangingPunct="1"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Effect of type and type conversion</a:t>
            </a:r>
          </a:p>
          <a:p>
            <a:pPr eaLnBrk="1" hangingPunct="1"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0000"/>
                </a:solidFill>
              </a:rPr>
              <a:t>Precedence </a:t>
            </a:r>
          </a:p>
          <a:p>
            <a:pPr eaLnBrk="1" hangingPunct="1"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Advanced mathematical operations </a:t>
            </a:r>
          </a:p>
          <a:p>
            <a:pPr eaLnBrk="1" hangingPunct="1">
              <a:spcBef>
                <a:spcPts val="2313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Mathematic library</a:t>
            </a:r>
            <a:r>
              <a:rPr lang="en-US" sz="3700" dirty="0">
                <a:solidFill>
                  <a:srgbClr val="C2C2C2"/>
                </a:solidFill>
              </a:rPr>
              <a:t> </a:t>
            </a:r>
          </a:p>
          <a:p>
            <a:pPr lvl="1" eaLnBrk="1" hangingPunct="1">
              <a:spcBef>
                <a:spcPts val="7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800" dirty="0">
                <a:solidFill>
                  <a:srgbClr val="C2C2C2"/>
                </a:solidFill>
              </a:rPr>
              <a:t>Random numbers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15EEA21E-E1F4-47B2-A175-434DB7B6C26A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 eaLnBrk="1" hangingPunct="1">
                <a:buClrTx/>
                <a:buFontTx/>
                <a:buNone/>
              </a:pPr>
              <a:t>14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  <a:cs typeface="B Nazanin" pitchFamily="2" charset="-78"/>
              </a:rPr>
              <a:t>Precedence (</a:t>
            </a:r>
            <a:r>
              <a:rPr lang="ar-SA" sz="4000" b="1" dirty="0">
                <a:solidFill>
                  <a:srgbClr val="293A83"/>
                </a:solidFill>
                <a:cs typeface="B Nazanin" pitchFamily="2" charset="-78"/>
              </a:rPr>
              <a:t>ا</a:t>
            </a:r>
            <a:r>
              <a:rPr lang="fa-IR" sz="4000" b="1" dirty="0">
                <a:solidFill>
                  <a:srgbClr val="293A83"/>
                </a:solidFill>
                <a:cs typeface="B Nazanin" pitchFamily="2" charset="-78"/>
              </a:rPr>
              <a:t>و</a:t>
            </a:r>
            <a:r>
              <a:rPr lang="ar-SA" sz="4000" b="1" dirty="0">
                <a:solidFill>
                  <a:srgbClr val="293A83"/>
                </a:solidFill>
                <a:cs typeface="B Nazanin" pitchFamily="2" charset="-78"/>
              </a:rPr>
              <a:t>لويت</a:t>
            </a:r>
            <a:r>
              <a:rPr lang="en-US" sz="4000" dirty="0">
                <a:solidFill>
                  <a:srgbClr val="293A83"/>
                </a:solidFill>
                <a:cs typeface="B Nazanin" pitchFamily="2" charset="-78"/>
              </a:rPr>
              <a:t>)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15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1) Parenthesis </a:t>
            </a:r>
          </a:p>
          <a:p>
            <a:pPr eaLnBrk="1" hangingPunct="1">
              <a:lnSpc>
                <a:spcPct val="80000"/>
              </a:lnSpc>
              <a:spcBef>
                <a:spcPts val="15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2) Unary + - (for sign):  +4, -8</a:t>
            </a:r>
          </a:p>
          <a:p>
            <a:pPr eaLnBrk="1" hangingPunct="1">
              <a:lnSpc>
                <a:spcPct val="80000"/>
              </a:lnSpc>
              <a:spcBef>
                <a:spcPts val="15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3) Explicit casting </a:t>
            </a:r>
          </a:p>
          <a:p>
            <a:pPr eaLnBrk="1" hangingPunct="1">
              <a:lnSpc>
                <a:spcPct val="80000"/>
              </a:lnSpc>
              <a:spcBef>
                <a:spcPts val="15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4) / * %</a:t>
            </a:r>
          </a:p>
          <a:p>
            <a:pPr eaLnBrk="1" hangingPunct="1">
              <a:lnSpc>
                <a:spcPct val="80000"/>
              </a:lnSpc>
              <a:spcBef>
                <a:spcPts val="15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5) Binary + -: 4+8</a:t>
            </a:r>
          </a:p>
          <a:p>
            <a:pPr eaLnBrk="1" hangingPunct="1">
              <a:lnSpc>
                <a:spcPct val="80000"/>
              </a:lnSpc>
              <a:spcBef>
                <a:spcPts val="12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6) If multiple + - or / * %: from left to right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ts val="1250"/>
              </a:spcBef>
              <a:buClrTx/>
              <a:buFontTx/>
              <a:buNone/>
            </a:pPr>
            <a:endParaRPr lang="en-US" sz="20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125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</a:rPr>
              <a:t>	-5 + 2 / 4.0 * (-7 / 8)  </a:t>
            </a:r>
            <a:r>
              <a:rPr lang="en-US" sz="2000" dirty="0">
                <a:solidFill>
                  <a:srgbClr val="000000"/>
                </a:solidFill>
                <a:latin typeface="Wingdings" pitchFamily="2" charset="2"/>
              </a:rPr>
              <a:t></a:t>
            </a:r>
            <a:r>
              <a:rPr lang="en-US" sz="2000" dirty="0">
                <a:solidFill>
                  <a:srgbClr val="000000"/>
                </a:solidFill>
              </a:rPr>
              <a:t> -5 + 2 / 4.0 *  (0)</a:t>
            </a:r>
          </a:p>
          <a:p>
            <a:pPr eaLnBrk="1" hangingPunct="1">
              <a:lnSpc>
                <a:spcPct val="80000"/>
              </a:lnSpc>
              <a:spcBef>
                <a:spcPts val="125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</a:rPr>
              <a:t>				      </a:t>
            </a:r>
            <a:r>
              <a:rPr lang="en-US" sz="2000" dirty="0">
                <a:solidFill>
                  <a:srgbClr val="000000"/>
                </a:solidFill>
                <a:latin typeface="Wingdings" pitchFamily="2" charset="2"/>
              </a:rPr>
              <a:t></a:t>
            </a:r>
            <a:r>
              <a:rPr lang="en-US" sz="2000" dirty="0">
                <a:solidFill>
                  <a:srgbClr val="000000"/>
                </a:solidFill>
              </a:rPr>
              <a:t>  -5 + 0.5 * 0</a:t>
            </a:r>
          </a:p>
          <a:p>
            <a:pPr eaLnBrk="1" hangingPunct="1">
              <a:lnSpc>
                <a:spcPct val="80000"/>
              </a:lnSpc>
              <a:spcBef>
                <a:spcPts val="125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</a:rPr>
              <a:t>				      </a:t>
            </a:r>
            <a:r>
              <a:rPr lang="en-US" sz="2000" dirty="0">
                <a:solidFill>
                  <a:srgbClr val="000000"/>
                </a:solidFill>
                <a:latin typeface="Wingdings" pitchFamily="2" charset="2"/>
              </a:rPr>
              <a:t></a:t>
            </a:r>
            <a:r>
              <a:rPr lang="en-US" sz="2000" dirty="0">
                <a:solidFill>
                  <a:srgbClr val="000000"/>
                </a:solidFill>
              </a:rPr>
              <a:t>  -5 + 0.0</a:t>
            </a:r>
          </a:p>
          <a:p>
            <a:pPr eaLnBrk="1" hangingPunct="1">
              <a:lnSpc>
                <a:spcPct val="80000"/>
              </a:lnSpc>
              <a:spcBef>
                <a:spcPts val="125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</a:rPr>
              <a:t>				      </a:t>
            </a:r>
            <a:r>
              <a:rPr lang="en-US" sz="2000" dirty="0">
                <a:solidFill>
                  <a:srgbClr val="000000"/>
                </a:solidFill>
                <a:latin typeface="Wingdings" pitchFamily="2" charset="2"/>
              </a:rPr>
              <a:t></a:t>
            </a:r>
            <a:r>
              <a:rPr lang="en-US" sz="2000" dirty="0">
                <a:solidFill>
                  <a:srgbClr val="000000"/>
                </a:solidFill>
              </a:rPr>
              <a:t>  -5.0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0" dur="500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3" dur="500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6" dur="500"/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76103698-1DD9-4B59-A0DC-1D2D9AB8186B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 eaLnBrk="1" hangingPunct="1">
                <a:buClrTx/>
                <a:buFontTx/>
                <a:buNone/>
              </a:pPr>
              <a:t>15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Precedence 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457200" y="1108075"/>
            <a:ext cx="8686800" cy="498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41313" eaLnBrk="0" hangingPunct="0"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1438"/>
              </a:spcBef>
              <a:buClrTx/>
              <a:buFontTx/>
              <a:buNone/>
            </a:pPr>
            <a:r>
              <a:rPr lang="en-US" sz="2300" dirty="0">
                <a:solidFill>
                  <a:srgbClr val="000000"/>
                </a:solidFill>
              </a:rPr>
              <a:t>(7 + (float) (2 + (</a:t>
            </a:r>
            <a:r>
              <a:rPr lang="en-US" sz="2300" dirty="0" err="1">
                <a:solidFill>
                  <a:srgbClr val="000000"/>
                </a:solidFill>
              </a:rPr>
              <a:t>int</a:t>
            </a:r>
            <a:r>
              <a:rPr lang="en-US" sz="2300" dirty="0">
                <a:solidFill>
                  <a:srgbClr val="000000"/>
                </a:solidFill>
              </a:rPr>
              <a:t>) 1.005)) / (</a:t>
            </a:r>
            <a:r>
              <a:rPr lang="en-US" sz="2300" dirty="0" err="1">
                <a:solidFill>
                  <a:srgbClr val="000000"/>
                </a:solidFill>
              </a:rPr>
              <a:t>int</a:t>
            </a:r>
            <a:r>
              <a:rPr lang="en-US" sz="2300" dirty="0">
                <a:solidFill>
                  <a:srgbClr val="000000"/>
                </a:solidFill>
              </a:rPr>
              <a:t>) 20	</a:t>
            </a:r>
            <a:r>
              <a:rPr lang="en-US" sz="2300" dirty="0">
                <a:solidFill>
                  <a:srgbClr val="000000"/>
                </a:solidFill>
                <a:latin typeface="Wingdings" pitchFamily="2" charset="2"/>
              </a:rPr>
              <a:t></a:t>
            </a:r>
          </a:p>
          <a:p>
            <a:pPr eaLnBrk="1" hangingPunct="1">
              <a:lnSpc>
                <a:spcPct val="90000"/>
              </a:lnSpc>
              <a:spcBef>
                <a:spcPts val="1438"/>
              </a:spcBef>
              <a:buClrTx/>
              <a:buFontTx/>
              <a:buNone/>
            </a:pPr>
            <a:r>
              <a:rPr lang="en-US" sz="2300" dirty="0">
                <a:solidFill>
                  <a:srgbClr val="000000"/>
                </a:solidFill>
              </a:rPr>
              <a:t>		(7 + (float) (2 + 1)) / (</a:t>
            </a:r>
            <a:r>
              <a:rPr lang="en-US" sz="2300" dirty="0" err="1">
                <a:solidFill>
                  <a:srgbClr val="000000"/>
                </a:solidFill>
              </a:rPr>
              <a:t>int</a:t>
            </a:r>
            <a:r>
              <a:rPr lang="en-US" sz="2300" dirty="0">
                <a:solidFill>
                  <a:srgbClr val="000000"/>
                </a:solidFill>
              </a:rPr>
              <a:t>) 20 </a:t>
            </a:r>
            <a:r>
              <a:rPr lang="en-US" sz="2300" dirty="0">
                <a:solidFill>
                  <a:srgbClr val="000000"/>
                </a:solidFill>
                <a:latin typeface="Wingdings" pitchFamily="2" charset="2"/>
              </a:rPr>
              <a:t></a:t>
            </a:r>
          </a:p>
          <a:p>
            <a:pPr eaLnBrk="1" hangingPunct="1">
              <a:lnSpc>
                <a:spcPct val="90000"/>
              </a:lnSpc>
              <a:spcBef>
                <a:spcPts val="1438"/>
              </a:spcBef>
              <a:buClrTx/>
              <a:buFontTx/>
              <a:buNone/>
            </a:pPr>
            <a:r>
              <a:rPr lang="en-US" sz="2300" dirty="0">
                <a:solidFill>
                  <a:srgbClr val="000000"/>
                </a:solidFill>
              </a:rPr>
              <a:t>		(7 + (float) (3)) / (</a:t>
            </a:r>
            <a:r>
              <a:rPr lang="en-US" sz="2300" dirty="0" err="1">
                <a:solidFill>
                  <a:srgbClr val="000000"/>
                </a:solidFill>
              </a:rPr>
              <a:t>int</a:t>
            </a:r>
            <a:r>
              <a:rPr lang="en-US" sz="2300" dirty="0">
                <a:solidFill>
                  <a:srgbClr val="000000"/>
                </a:solidFill>
              </a:rPr>
              <a:t>) 20 </a:t>
            </a:r>
            <a:r>
              <a:rPr lang="en-US" sz="2300" dirty="0">
                <a:solidFill>
                  <a:srgbClr val="000000"/>
                </a:solidFill>
                <a:latin typeface="Wingdings" pitchFamily="2" charset="2"/>
              </a:rPr>
              <a:t></a:t>
            </a:r>
          </a:p>
          <a:p>
            <a:pPr eaLnBrk="1" hangingPunct="1">
              <a:lnSpc>
                <a:spcPct val="90000"/>
              </a:lnSpc>
              <a:spcBef>
                <a:spcPts val="1438"/>
              </a:spcBef>
              <a:buClrTx/>
              <a:buFontTx/>
              <a:buNone/>
            </a:pPr>
            <a:r>
              <a:rPr lang="en-US" sz="2300" dirty="0">
                <a:solidFill>
                  <a:srgbClr val="000000"/>
                </a:solidFill>
              </a:rPr>
              <a:t>		(7 + 3.0f) / (</a:t>
            </a:r>
            <a:r>
              <a:rPr lang="en-US" sz="2300" dirty="0" err="1">
                <a:solidFill>
                  <a:srgbClr val="000000"/>
                </a:solidFill>
              </a:rPr>
              <a:t>int</a:t>
            </a:r>
            <a:r>
              <a:rPr lang="en-US" sz="2300" dirty="0">
                <a:solidFill>
                  <a:srgbClr val="000000"/>
                </a:solidFill>
              </a:rPr>
              <a:t>) 20 </a:t>
            </a:r>
            <a:r>
              <a:rPr lang="en-US" sz="2300" dirty="0">
                <a:solidFill>
                  <a:srgbClr val="000000"/>
                </a:solidFill>
                <a:latin typeface="Wingdings" pitchFamily="2" charset="2"/>
              </a:rPr>
              <a:t></a:t>
            </a:r>
          </a:p>
          <a:p>
            <a:pPr eaLnBrk="1" hangingPunct="1">
              <a:lnSpc>
                <a:spcPct val="90000"/>
              </a:lnSpc>
              <a:spcBef>
                <a:spcPts val="1438"/>
              </a:spcBef>
              <a:buClrTx/>
              <a:buFontTx/>
              <a:buNone/>
            </a:pPr>
            <a:r>
              <a:rPr lang="en-US" sz="2300" dirty="0">
                <a:solidFill>
                  <a:srgbClr val="000000"/>
                </a:solidFill>
              </a:rPr>
              <a:t>		10.0f / (</a:t>
            </a:r>
            <a:r>
              <a:rPr lang="en-US" sz="2300" dirty="0" err="1">
                <a:solidFill>
                  <a:srgbClr val="000000"/>
                </a:solidFill>
              </a:rPr>
              <a:t>int</a:t>
            </a:r>
            <a:r>
              <a:rPr lang="en-US" sz="2300" dirty="0">
                <a:solidFill>
                  <a:srgbClr val="000000"/>
                </a:solidFill>
              </a:rPr>
              <a:t>) 20 </a:t>
            </a:r>
            <a:r>
              <a:rPr lang="en-US" sz="2300" dirty="0">
                <a:solidFill>
                  <a:srgbClr val="000000"/>
                </a:solidFill>
                <a:latin typeface="Wingdings" pitchFamily="2" charset="2"/>
              </a:rPr>
              <a:t></a:t>
            </a:r>
            <a:r>
              <a:rPr lang="en-US" sz="2300" dirty="0">
                <a:solidFill>
                  <a:srgbClr val="000000"/>
                </a:solidFill>
              </a:rPr>
              <a:t>  0.5 		 	// Result is float</a:t>
            </a:r>
          </a:p>
          <a:p>
            <a:pPr eaLnBrk="1" hangingPunct="1">
              <a:lnSpc>
                <a:spcPct val="90000"/>
              </a:lnSpc>
              <a:spcBef>
                <a:spcPts val="1438"/>
              </a:spcBef>
              <a:buClrTx/>
              <a:buFontTx/>
              <a:buNone/>
            </a:pPr>
            <a:endParaRPr lang="en-US" sz="23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ts val="1438"/>
              </a:spcBef>
              <a:buClrTx/>
              <a:buFontTx/>
              <a:buNone/>
            </a:pPr>
            <a:r>
              <a:rPr lang="en-US" sz="2300" dirty="0">
                <a:solidFill>
                  <a:srgbClr val="000000"/>
                </a:solidFill>
              </a:rPr>
              <a:t>5 + (double)(7 / (</a:t>
            </a:r>
            <a:r>
              <a:rPr lang="en-US" sz="2300" dirty="0" err="1">
                <a:solidFill>
                  <a:srgbClr val="000000"/>
                </a:solidFill>
              </a:rPr>
              <a:t>int</a:t>
            </a:r>
            <a:r>
              <a:rPr lang="en-US" sz="2300" dirty="0">
                <a:solidFill>
                  <a:srgbClr val="000000"/>
                </a:solidFill>
              </a:rPr>
              <a:t>) 8.5 / 7.0 * 6) </a:t>
            </a:r>
            <a:r>
              <a:rPr lang="en-US" sz="2300" dirty="0">
                <a:solidFill>
                  <a:srgbClr val="000000"/>
                </a:solidFill>
                <a:latin typeface="Wingdings" pitchFamily="2" charset="2"/>
              </a:rPr>
              <a:t></a:t>
            </a:r>
          </a:p>
          <a:p>
            <a:pPr eaLnBrk="1" hangingPunct="1">
              <a:lnSpc>
                <a:spcPct val="90000"/>
              </a:lnSpc>
              <a:spcBef>
                <a:spcPts val="1438"/>
              </a:spcBef>
              <a:buClrTx/>
              <a:buFontTx/>
              <a:buNone/>
            </a:pPr>
            <a:r>
              <a:rPr lang="en-US" sz="2300" dirty="0">
                <a:solidFill>
                  <a:srgbClr val="000000"/>
                </a:solidFill>
              </a:rPr>
              <a:t>		5 + (double)(7 / 8 / 7.0 * 6) </a:t>
            </a:r>
            <a:r>
              <a:rPr lang="en-US" sz="2300" dirty="0">
                <a:solidFill>
                  <a:srgbClr val="000000"/>
                </a:solidFill>
                <a:latin typeface="Wingdings" pitchFamily="2" charset="2"/>
              </a:rPr>
              <a:t></a:t>
            </a:r>
          </a:p>
          <a:p>
            <a:pPr eaLnBrk="1" hangingPunct="1">
              <a:lnSpc>
                <a:spcPct val="90000"/>
              </a:lnSpc>
              <a:spcBef>
                <a:spcPts val="1438"/>
              </a:spcBef>
              <a:buClrTx/>
              <a:buFontTx/>
              <a:buNone/>
            </a:pPr>
            <a:r>
              <a:rPr lang="en-US" sz="2300" dirty="0">
                <a:solidFill>
                  <a:srgbClr val="000000"/>
                </a:solidFill>
              </a:rPr>
              <a:t>		5 + (double)(0 / 7.0 * 6) </a:t>
            </a:r>
            <a:r>
              <a:rPr lang="en-US" sz="2300" dirty="0">
                <a:solidFill>
                  <a:srgbClr val="000000"/>
                </a:solidFill>
                <a:latin typeface="Wingdings" pitchFamily="2" charset="2"/>
              </a:rPr>
              <a:t></a:t>
            </a:r>
          </a:p>
          <a:p>
            <a:pPr eaLnBrk="1" hangingPunct="1">
              <a:lnSpc>
                <a:spcPct val="90000"/>
              </a:lnSpc>
              <a:spcBef>
                <a:spcPts val="1438"/>
              </a:spcBef>
              <a:buClrTx/>
              <a:buFontTx/>
              <a:buNone/>
            </a:pPr>
            <a:r>
              <a:rPr lang="en-US" sz="2300" dirty="0">
                <a:solidFill>
                  <a:srgbClr val="000000"/>
                </a:solidFill>
              </a:rPr>
              <a:t>		5 + (double)(0.0 * 6) </a:t>
            </a:r>
            <a:r>
              <a:rPr lang="en-US" sz="2300" dirty="0">
                <a:solidFill>
                  <a:srgbClr val="000000"/>
                </a:solidFill>
                <a:latin typeface="Wingdings" pitchFamily="2" charset="2"/>
              </a:rPr>
              <a:t></a:t>
            </a:r>
            <a:r>
              <a:rPr lang="en-US" sz="2300" dirty="0">
                <a:solidFill>
                  <a:srgbClr val="000000"/>
                </a:solidFill>
              </a:rPr>
              <a:t> 5 + 0.0 </a:t>
            </a:r>
            <a:r>
              <a:rPr lang="en-US" sz="2300" dirty="0">
                <a:solidFill>
                  <a:srgbClr val="000000"/>
                </a:solidFill>
                <a:latin typeface="Wingdings" pitchFamily="2" charset="2"/>
              </a:rPr>
              <a:t></a:t>
            </a:r>
            <a:r>
              <a:rPr lang="en-US" sz="2300" dirty="0">
                <a:solidFill>
                  <a:srgbClr val="000000"/>
                </a:solidFill>
              </a:rPr>
              <a:t> 5.0  // Result is double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0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3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6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9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4" dur="500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7" dur="500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30" dur="500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33" dur="500"/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CE795619-E25A-4399-888D-69C29BAA32E6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 eaLnBrk="1" hangingPunct="1">
                <a:buClrTx/>
                <a:buFontTx/>
                <a:buNone/>
              </a:pPr>
              <a:t>16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>
              <a:buClrTx/>
              <a:buFontTx/>
              <a:buNone/>
            </a:pPr>
            <a:r>
              <a:rPr lang="ar-SA" sz="4000" dirty="0">
                <a:solidFill>
                  <a:srgbClr val="293A83"/>
                </a:solidFill>
                <a:cs typeface="B Nazanin" pitchFamily="2" charset="-78"/>
              </a:rPr>
              <a:t>برنامه چاپ جمع قسمت صحيح دو عدد اعشاري</a:t>
            </a:r>
            <a:endParaRPr lang="en-US" sz="4000" dirty="0">
              <a:solidFill>
                <a:srgbClr val="293A83"/>
              </a:solidFill>
              <a:cs typeface="B Nazanin" pitchFamily="2" charset="-78"/>
            </a:endParaRP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457200" y="1108075"/>
            <a:ext cx="8305800" cy="599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41313"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125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ts val="1250"/>
              </a:spcBef>
              <a:buClrTx/>
              <a:buFontTx/>
              <a:buNone/>
            </a:pPr>
            <a:endParaRPr lang="fa-IR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ts val="1250"/>
              </a:spcBef>
              <a:buClrTx/>
              <a:buFontTx/>
              <a:buNone/>
            </a:pP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main(void){</a:t>
            </a:r>
          </a:p>
          <a:p>
            <a:pPr eaLnBrk="1" hangingPunct="1">
              <a:lnSpc>
                <a:spcPct val="90000"/>
              </a:lnSpc>
              <a:spcBef>
                <a:spcPts val="125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float num1, num2; //</a:t>
            </a:r>
            <a:r>
              <a:rPr lang="fa-IR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a-IR" sz="1700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ورودي‌ها</a:t>
            </a:r>
            <a:r>
              <a:rPr lang="fa-IR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</a:t>
            </a:r>
            <a:endParaRPr lang="en-US" dirty="0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125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sum;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fa-IR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a-IR" sz="1700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حاصل‌ جمع</a:t>
            </a:r>
            <a:r>
              <a:rPr lang="fa-IR" sz="17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</a:t>
            </a:r>
            <a:endParaRPr lang="en-US" sz="17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ts val="125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("Enter 2 number: \n");</a:t>
            </a:r>
          </a:p>
          <a:p>
            <a:pPr eaLnBrk="1" hangingPunct="1">
              <a:lnSpc>
                <a:spcPct val="90000"/>
              </a:lnSpc>
              <a:spcBef>
                <a:spcPts val="125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("%f",&amp;num1);</a:t>
            </a:r>
          </a:p>
          <a:p>
            <a:pPr eaLnBrk="1" hangingPunct="1">
              <a:lnSpc>
                <a:spcPct val="90000"/>
              </a:lnSpc>
              <a:spcBef>
                <a:spcPts val="125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("%f",&amp;num2);</a:t>
            </a:r>
          </a:p>
          <a:p>
            <a:pPr eaLnBrk="1" hangingPunct="1">
              <a:lnSpc>
                <a:spcPct val="90000"/>
              </a:lnSpc>
              <a:spcBef>
                <a:spcPts val="125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sum = (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)num1 + (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)num2;</a:t>
            </a:r>
          </a:p>
          <a:p>
            <a:pPr eaLnBrk="1" hangingPunct="1">
              <a:lnSpc>
                <a:spcPct val="90000"/>
              </a:lnSpc>
              <a:spcBef>
                <a:spcPts val="125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("%d\n", sum);</a:t>
            </a:r>
          </a:p>
          <a:p>
            <a:pPr eaLnBrk="1" hangingPunct="1">
              <a:lnSpc>
                <a:spcPct val="90000"/>
              </a:lnSpc>
              <a:spcBef>
                <a:spcPts val="125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return 0;</a:t>
            </a:r>
          </a:p>
          <a:p>
            <a:pPr eaLnBrk="1" hangingPunct="1">
              <a:lnSpc>
                <a:spcPct val="90000"/>
              </a:lnSpc>
              <a:spcBef>
                <a:spcPts val="125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eaLnBrk="1" hangingPunct="1">
              <a:lnSpc>
                <a:spcPct val="90000"/>
              </a:lnSpc>
              <a:spcBef>
                <a:spcPts val="1250"/>
              </a:spcBef>
              <a:buClrTx/>
              <a:buFontTx/>
              <a:buNone/>
            </a:pPr>
            <a:endParaRPr lang="en-US" sz="2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DDEE10B2-2A64-4D44-8021-E65291D630FB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 eaLnBrk="1" hangingPunct="1">
                <a:buClrTx/>
                <a:buFontTx/>
                <a:buNone/>
              </a:pPr>
              <a:t>17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>
              <a:buClrTx/>
              <a:buFontTx/>
              <a:buNone/>
            </a:pPr>
            <a:r>
              <a:rPr lang="ar-SA" sz="4000" dirty="0">
                <a:solidFill>
                  <a:srgbClr val="293A83"/>
                </a:solidFill>
                <a:cs typeface="B Nazanin" pitchFamily="2" charset="-78"/>
              </a:rPr>
              <a:t>برنامه چاپ جمع قسمت اعشاري دو عدد اعشاري</a:t>
            </a:r>
            <a:endParaRPr lang="en-US" sz="4000" dirty="0">
              <a:solidFill>
                <a:srgbClr val="293A83"/>
              </a:solidFill>
              <a:cs typeface="B Nazanin" pitchFamily="2" charset="-78"/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457200" y="1108075"/>
            <a:ext cx="8686800" cy="555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41313"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125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ts val="1250"/>
              </a:spcBef>
              <a:buClrTx/>
              <a:buFontTx/>
              <a:buNone/>
            </a:pP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main(void){</a:t>
            </a:r>
          </a:p>
          <a:p>
            <a:pPr eaLnBrk="1" hangingPunct="1">
              <a:lnSpc>
                <a:spcPct val="90000"/>
              </a:lnSpc>
              <a:spcBef>
                <a:spcPts val="125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float num1, num2, fpart1, fpart2, sum;</a:t>
            </a:r>
          </a:p>
          <a:p>
            <a:pPr eaLnBrk="1" hangingPunct="1">
              <a:lnSpc>
                <a:spcPct val="90000"/>
              </a:lnSpc>
              <a:spcBef>
                <a:spcPts val="125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("Enter 2 number: \n");</a:t>
            </a:r>
          </a:p>
          <a:p>
            <a:pPr eaLnBrk="1" hangingPunct="1">
              <a:lnSpc>
                <a:spcPct val="90000"/>
              </a:lnSpc>
              <a:spcBef>
                <a:spcPts val="125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("%f",&amp;num1);</a:t>
            </a:r>
          </a:p>
          <a:p>
            <a:pPr eaLnBrk="1" hangingPunct="1">
              <a:lnSpc>
                <a:spcPct val="90000"/>
              </a:lnSpc>
              <a:spcBef>
                <a:spcPts val="125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("%f",&amp;num2);</a:t>
            </a:r>
          </a:p>
          <a:p>
            <a:pPr eaLnBrk="1" hangingPunct="1">
              <a:lnSpc>
                <a:spcPct val="90000"/>
              </a:lnSpc>
              <a:spcBef>
                <a:spcPts val="125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fpart1 = num1 - (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)num1;</a:t>
            </a:r>
          </a:p>
          <a:p>
            <a:pPr eaLnBrk="1" hangingPunct="1">
              <a:lnSpc>
                <a:spcPct val="90000"/>
              </a:lnSpc>
              <a:spcBef>
                <a:spcPts val="125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fpart2 = num2 - (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)num2;</a:t>
            </a:r>
          </a:p>
          <a:p>
            <a:pPr eaLnBrk="1" hangingPunct="1">
              <a:lnSpc>
                <a:spcPct val="90000"/>
              </a:lnSpc>
              <a:spcBef>
                <a:spcPts val="125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sum = fpart1 + fpart2;</a:t>
            </a:r>
          </a:p>
          <a:p>
            <a:pPr eaLnBrk="1" hangingPunct="1">
              <a:lnSpc>
                <a:spcPct val="90000"/>
              </a:lnSpc>
              <a:spcBef>
                <a:spcPts val="125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("%f\n", sum);</a:t>
            </a:r>
          </a:p>
          <a:p>
            <a:pPr eaLnBrk="1" hangingPunct="1">
              <a:lnSpc>
                <a:spcPct val="90000"/>
              </a:lnSpc>
              <a:spcBef>
                <a:spcPts val="125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return 0;</a:t>
            </a:r>
          </a:p>
          <a:p>
            <a:pPr eaLnBrk="1" hangingPunct="1">
              <a:lnSpc>
                <a:spcPct val="90000"/>
              </a:lnSpc>
              <a:spcBef>
                <a:spcPts val="125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eaLnBrk="1" hangingPunct="1">
              <a:lnSpc>
                <a:spcPct val="90000"/>
              </a:lnSpc>
              <a:spcBef>
                <a:spcPts val="1250"/>
              </a:spcBef>
              <a:buClrTx/>
              <a:buFontTx/>
              <a:buNone/>
            </a:pPr>
            <a:endParaRPr lang="en-US" sz="2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128C7A01-86FE-40CE-8394-B4FD6A772E2A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 eaLnBrk="1" hangingPunct="1">
                <a:buClrTx/>
                <a:buFontTx/>
                <a:buNone/>
              </a:pPr>
              <a:t>18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What We Will Learn </a:t>
            </a:r>
          </a:p>
        </p:txBody>
      </p:sp>
      <p:sp>
        <p:nvSpPr>
          <p:cNvPr id="21508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668338" indent="-325438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Basic mathematic operations in C</a:t>
            </a:r>
          </a:p>
          <a:p>
            <a:pPr eaLnBrk="1" hangingPunct="1"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Effect of type and type conversion</a:t>
            </a:r>
          </a:p>
          <a:p>
            <a:pPr eaLnBrk="1" hangingPunct="1"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Precedence </a:t>
            </a:r>
          </a:p>
          <a:p>
            <a:pPr eaLnBrk="1" hangingPunct="1"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0000"/>
                </a:solidFill>
              </a:rPr>
              <a:t>Advanced mathematical operations</a:t>
            </a:r>
            <a:r>
              <a:rPr lang="en-US" sz="3200" dirty="0">
                <a:solidFill>
                  <a:srgbClr val="C2C2C2"/>
                </a:solidFill>
              </a:rPr>
              <a:t> </a:t>
            </a:r>
          </a:p>
          <a:p>
            <a:pPr eaLnBrk="1" hangingPunct="1">
              <a:spcBef>
                <a:spcPts val="2313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Mathematic library</a:t>
            </a:r>
            <a:r>
              <a:rPr lang="en-US" sz="3700" dirty="0">
                <a:solidFill>
                  <a:srgbClr val="C2C2C2"/>
                </a:solidFill>
              </a:rPr>
              <a:t> </a:t>
            </a:r>
          </a:p>
          <a:p>
            <a:pPr lvl="1" eaLnBrk="1" hangingPunct="1">
              <a:spcBef>
                <a:spcPts val="7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800" dirty="0">
                <a:solidFill>
                  <a:srgbClr val="C2C2C2"/>
                </a:solidFill>
              </a:rPr>
              <a:t>Random numbers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9B6B2E0C-C089-410E-BC74-0FBC1CAD0259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 eaLnBrk="1" hangingPunct="1">
                <a:buClrTx/>
                <a:buFontTx/>
                <a:buNone/>
              </a:pPr>
              <a:t>19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sz="3800">
                <a:solidFill>
                  <a:srgbClr val="293A83"/>
                </a:solidFill>
              </a:rPr>
              <a:t>Increment &amp; Decrement of </a:t>
            </a:r>
            <a:r>
              <a:rPr lang="en-US" sz="3800">
                <a:solidFill>
                  <a:srgbClr val="CC0000"/>
                </a:solidFill>
              </a:rPr>
              <a:t>Variables</a:t>
            </a:r>
            <a:r>
              <a:rPr lang="en-US" sz="4000">
                <a:solidFill>
                  <a:srgbClr val="293A83"/>
                </a:solidFill>
              </a:rPr>
              <a:t> 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229600" cy="514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8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0000"/>
                </a:solidFill>
              </a:rPr>
              <a:t>Unary operators only for variables </a:t>
            </a:r>
          </a:p>
          <a:p>
            <a:pPr eaLnBrk="1" hangingPunct="1">
              <a:lnSpc>
                <a:spcPct val="80000"/>
              </a:lnSpc>
              <a:spcBef>
                <a:spcPts val="8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0000"/>
                </a:solidFill>
              </a:rPr>
              <a:t>++ : increase by one</a:t>
            </a:r>
          </a:p>
          <a:p>
            <a:pPr eaLnBrk="1" hangingPunct="1">
              <a:lnSpc>
                <a:spcPct val="80000"/>
              </a:lnSpc>
              <a:spcBef>
                <a:spcPts val="8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0000"/>
                </a:solidFill>
              </a:rPr>
              <a:t>-- : decrease by one </a:t>
            </a:r>
          </a:p>
          <a:p>
            <a:pPr eaLnBrk="1" hangingPunct="1">
              <a:lnSpc>
                <a:spcPct val="80000"/>
              </a:lnSpc>
              <a:spcBef>
                <a:spcPts val="875"/>
              </a:spcBef>
              <a:buClrTx/>
              <a:buFontTx/>
              <a:buNone/>
            </a:pPr>
            <a:endParaRPr lang="en-US" sz="14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1438"/>
              </a:spcBef>
              <a:buClrTx/>
              <a:buFontTx/>
              <a:buNone/>
            </a:pPr>
            <a:r>
              <a:rPr lang="en-US" sz="23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3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3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3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eaLnBrk="1" hangingPunct="1">
              <a:lnSpc>
                <a:spcPct val="80000"/>
              </a:lnSpc>
              <a:spcBef>
                <a:spcPts val="938"/>
              </a:spcBef>
              <a:buClrTx/>
              <a:buFontTx/>
              <a:buNone/>
            </a:pPr>
            <a:endParaRPr lang="en-US" sz="15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ts val="1438"/>
              </a:spcBef>
              <a:buClrTx/>
              <a:buFontTx/>
              <a:buNone/>
            </a:pPr>
            <a:r>
              <a:rPr lang="en-US" sz="23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3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3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3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+ 1; // </a:t>
            </a:r>
            <a:r>
              <a:rPr lang="en-US" sz="23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3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11</a:t>
            </a:r>
          </a:p>
          <a:p>
            <a:pPr eaLnBrk="1" hangingPunct="1">
              <a:lnSpc>
                <a:spcPct val="80000"/>
              </a:lnSpc>
              <a:spcBef>
                <a:spcPts val="1438"/>
              </a:spcBef>
              <a:buClrTx/>
              <a:buFontTx/>
              <a:buNone/>
            </a:pPr>
            <a:r>
              <a:rPr lang="en-US" sz="23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3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++; 		// </a:t>
            </a:r>
            <a:r>
              <a:rPr lang="en-US" sz="23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3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12</a:t>
            </a:r>
          </a:p>
          <a:p>
            <a:pPr eaLnBrk="1" hangingPunct="1">
              <a:lnSpc>
                <a:spcPct val="80000"/>
              </a:lnSpc>
              <a:spcBef>
                <a:spcPts val="1438"/>
              </a:spcBef>
              <a:buClrTx/>
              <a:buFontTx/>
              <a:buNone/>
            </a:pPr>
            <a:r>
              <a:rPr lang="en-US" sz="23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++</a:t>
            </a:r>
            <a:r>
              <a:rPr lang="en-US" sz="23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3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		// </a:t>
            </a:r>
            <a:r>
              <a:rPr lang="en-US" sz="23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3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13</a:t>
            </a:r>
          </a:p>
          <a:p>
            <a:pPr eaLnBrk="1" hangingPunct="1">
              <a:lnSpc>
                <a:spcPct val="80000"/>
              </a:lnSpc>
              <a:spcBef>
                <a:spcPts val="1438"/>
              </a:spcBef>
              <a:buClrTx/>
              <a:buFontTx/>
              <a:buNone/>
            </a:pPr>
            <a:r>
              <a:rPr lang="en-US" sz="23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3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--; 		// </a:t>
            </a:r>
            <a:r>
              <a:rPr lang="en-US" sz="23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3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12</a:t>
            </a:r>
          </a:p>
          <a:p>
            <a:pPr eaLnBrk="1" hangingPunct="1">
              <a:lnSpc>
                <a:spcPct val="80000"/>
              </a:lnSpc>
              <a:spcBef>
                <a:spcPts val="1438"/>
              </a:spcBef>
              <a:buClrTx/>
              <a:buFontTx/>
              <a:buNone/>
            </a:pPr>
            <a:r>
              <a:rPr lang="en-US" sz="23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--</a:t>
            </a:r>
            <a:r>
              <a:rPr lang="en-US" sz="23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3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		// </a:t>
            </a:r>
            <a:r>
              <a:rPr lang="en-US" sz="23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3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11</a:t>
            </a:r>
          </a:p>
          <a:p>
            <a:pPr eaLnBrk="1" hangingPunct="1">
              <a:lnSpc>
                <a:spcPct val="80000"/>
              </a:lnSpc>
              <a:spcBef>
                <a:spcPts val="1438"/>
              </a:spcBef>
              <a:buClrTx/>
              <a:buFontTx/>
              <a:buNone/>
            </a:pPr>
            <a:r>
              <a:rPr lang="en-US" sz="23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3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3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3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- 1;	// </a:t>
            </a:r>
            <a:r>
              <a:rPr lang="en-US" sz="23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3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10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0" dur="500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3" dur="500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6" dur="500"/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9" dur="500"/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2" dur="500"/>
                                        <p:tgtEl>
                                          <p:spTgt spid="23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5" dur="500"/>
                                        <p:tgtEl>
                                          <p:spTgt spid="235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DA250250-FE0E-4C16-A3C4-D225F7A5683A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 eaLnBrk="1" hangingPunct="1">
                <a:buClrTx/>
                <a:buFontTx/>
                <a:buNone/>
              </a:pPr>
              <a:t>2</a:t>
            </a:fld>
            <a:endParaRPr lang="en-US" sz="1200" dirty="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What We Will Learn </a:t>
            </a:r>
          </a:p>
        </p:txBody>
      </p:sp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668338" indent="-325438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0000"/>
                </a:solidFill>
              </a:rPr>
              <a:t>Basic mathematic operations in C</a:t>
            </a:r>
          </a:p>
          <a:p>
            <a:pPr eaLnBrk="1" hangingPunct="1"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Effect of type and type conversion</a:t>
            </a:r>
          </a:p>
          <a:p>
            <a:pPr eaLnBrk="1" hangingPunct="1"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Precedence </a:t>
            </a:r>
          </a:p>
          <a:p>
            <a:pPr eaLnBrk="1" hangingPunct="1"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Advanced mathematical operations </a:t>
            </a:r>
          </a:p>
          <a:p>
            <a:pPr eaLnBrk="1" hangingPunct="1">
              <a:spcBef>
                <a:spcPts val="2313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Mathematic library</a:t>
            </a:r>
            <a:r>
              <a:rPr lang="en-US" sz="3700" dirty="0">
                <a:solidFill>
                  <a:srgbClr val="C2C2C2"/>
                </a:solidFill>
              </a:rPr>
              <a:t> </a:t>
            </a:r>
          </a:p>
          <a:p>
            <a:pPr lvl="1" eaLnBrk="1" hangingPunct="1">
              <a:spcBef>
                <a:spcPts val="7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800" dirty="0">
                <a:solidFill>
                  <a:srgbClr val="C2C2C2"/>
                </a:solidFill>
              </a:rPr>
              <a:t>Random numbers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AACE1888-7108-447C-974D-526C53E6EA88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 eaLnBrk="1" hangingPunct="1">
                <a:buClrTx/>
                <a:buFontTx/>
                <a:buNone/>
              </a:pPr>
              <a:t>20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Increment &amp; Decrement (cont’d)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000" dirty="0">
                <a:solidFill>
                  <a:srgbClr val="CC0000"/>
                </a:solidFill>
              </a:rPr>
              <a:t>Postfix</a:t>
            </a:r>
            <a:r>
              <a:rPr lang="en-US" sz="3000" dirty="0">
                <a:solidFill>
                  <a:srgbClr val="000000"/>
                </a:solidFill>
              </a:rPr>
              <a:t>: Use the value then apply the operator</a:t>
            </a:r>
          </a:p>
          <a:p>
            <a:pPr eaLnBrk="1" hangingPunct="1">
              <a:lnSpc>
                <a:spcPct val="80000"/>
              </a:lnSpc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000" dirty="0">
                <a:solidFill>
                  <a:srgbClr val="CC0000"/>
                </a:solidFill>
              </a:rPr>
              <a:t>Prefix</a:t>
            </a:r>
            <a:r>
              <a:rPr lang="en-US" sz="3000" dirty="0">
                <a:solidFill>
                  <a:srgbClr val="000000"/>
                </a:solidFill>
              </a:rPr>
              <a:t>: Apply the operator then use the value</a:t>
            </a:r>
          </a:p>
          <a:p>
            <a:pPr eaLnBrk="1" hangingPunct="1">
              <a:lnSpc>
                <a:spcPct val="80000"/>
              </a:lnSpc>
              <a:spcBef>
                <a:spcPts val="1000"/>
              </a:spcBef>
              <a:buClrTx/>
              <a:buFontTx/>
              <a:buNone/>
            </a:pPr>
            <a:endParaRPr lang="en-US" sz="16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1375"/>
              </a:spcBef>
              <a:buClrTx/>
              <a:buFontTx/>
              <a:buNone/>
            </a:pPr>
            <a:r>
              <a:rPr lang="en-US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10, j;</a:t>
            </a:r>
          </a:p>
          <a:p>
            <a:pPr eaLnBrk="1" hangingPunct="1">
              <a:lnSpc>
                <a:spcPct val="80000"/>
              </a:lnSpc>
              <a:spcBef>
                <a:spcPts val="1375"/>
              </a:spcBef>
              <a:buClrTx/>
              <a:buFontTx/>
              <a:buNone/>
            </a:pP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 = </a:t>
            </a:r>
            <a:r>
              <a:rPr lang="en-US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+ 1; 	// </a:t>
            </a:r>
            <a:r>
              <a:rPr lang="en-US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10, j = 11</a:t>
            </a:r>
          </a:p>
          <a:p>
            <a:pPr eaLnBrk="1" hangingPunct="1">
              <a:lnSpc>
                <a:spcPct val="80000"/>
              </a:lnSpc>
              <a:spcBef>
                <a:spcPts val="1375"/>
              </a:spcBef>
              <a:buClrTx/>
              <a:buFontTx/>
              <a:buNone/>
            </a:pP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 = </a:t>
            </a:r>
            <a:r>
              <a:rPr lang="en-US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++; 		// </a:t>
            </a:r>
            <a:r>
              <a:rPr lang="en-US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11, j = 10</a:t>
            </a:r>
          </a:p>
          <a:p>
            <a:pPr eaLnBrk="1" hangingPunct="1">
              <a:lnSpc>
                <a:spcPct val="80000"/>
              </a:lnSpc>
              <a:spcBef>
                <a:spcPts val="1375"/>
              </a:spcBef>
              <a:buClrTx/>
              <a:buFontTx/>
              <a:buNone/>
            </a:pP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 = ++</a:t>
            </a:r>
            <a:r>
              <a:rPr lang="en-US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		// </a:t>
            </a:r>
            <a:r>
              <a:rPr lang="en-US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12, j = 12</a:t>
            </a:r>
          </a:p>
          <a:p>
            <a:pPr eaLnBrk="1" hangingPunct="1">
              <a:lnSpc>
                <a:spcPct val="80000"/>
              </a:lnSpc>
              <a:spcBef>
                <a:spcPts val="1375"/>
              </a:spcBef>
              <a:buClrTx/>
              <a:buFontTx/>
              <a:buNone/>
            </a:pP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 = </a:t>
            </a:r>
            <a:r>
              <a:rPr lang="en-US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--; 		// </a:t>
            </a:r>
            <a:r>
              <a:rPr lang="en-US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11, j = 12</a:t>
            </a:r>
          </a:p>
          <a:p>
            <a:pPr eaLnBrk="1" hangingPunct="1">
              <a:lnSpc>
                <a:spcPct val="80000"/>
              </a:lnSpc>
              <a:spcBef>
                <a:spcPts val="1375"/>
              </a:spcBef>
              <a:buClrTx/>
              <a:buFontTx/>
              <a:buNone/>
            </a:pP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 = --</a:t>
            </a:r>
            <a:r>
              <a:rPr lang="en-US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		// </a:t>
            </a:r>
            <a:r>
              <a:rPr lang="en-US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10, j = 10</a:t>
            </a:r>
          </a:p>
          <a:p>
            <a:pPr eaLnBrk="1" hangingPunct="1">
              <a:lnSpc>
                <a:spcPct val="80000"/>
              </a:lnSpc>
              <a:spcBef>
                <a:spcPts val="1375"/>
              </a:spcBef>
              <a:buClrTx/>
              <a:buFontTx/>
              <a:buNone/>
            </a:pP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 = </a:t>
            </a:r>
            <a:r>
              <a:rPr lang="en-US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- 1;		// </a:t>
            </a:r>
            <a:r>
              <a:rPr lang="en-US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10, j = 9</a:t>
            </a:r>
          </a:p>
          <a:p>
            <a:pPr eaLnBrk="1" hangingPunct="1">
              <a:lnSpc>
                <a:spcPct val="80000"/>
              </a:lnSpc>
              <a:spcBef>
                <a:spcPts val="1375"/>
              </a:spcBef>
              <a:buClrTx/>
              <a:buFontTx/>
              <a:buNone/>
            </a:pPr>
            <a:endParaRPr lang="en-US" sz="22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0" dur="5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3" dur="50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6" dur="500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9" dur="500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2" dur="500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5" dur="500"/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642E3EBA-782F-4BE8-8458-2FF1957F861D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 eaLnBrk="1" hangingPunct="1">
                <a:buClrTx/>
                <a:buFontTx/>
                <a:buNone/>
              </a:pPr>
              <a:t>21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sz="3600" dirty="0">
                <a:solidFill>
                  <a:srgbClr val="293A83"/>
                </a:solidFill>
              </a:rPr>
              <a:t>Assignment Combined with Operation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839200" cy="544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668338" indent="-325438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1875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0000"/>
                </a:solidFill>
              </a:rPr>
              <a:t>These are equal</a:t>
            </a:r>
          </a:p>
          <a:p>
            <a:pPr lvl="1" eaLnBrk="1" hangingPunct="1">
              <a:lnSpc>
                <a:spcPct val="90000"/>
              </a:lnSpc>
              <a:spcBef>
                <a:spcPts val="65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&lt;variable&gt; &lt;op&gt;= &lt;expression&gt;</a:t>
            </a:r>
          </a:p>
          <a:p>
            <a:pPr lvl="1" eaLnBrk="1" hangingPunct="1">
              <a:lnSpc>
                <a:spcPct val="90000"/>
              </a:lnSpc>
              <a:spcBef>
                <a:spcPts val="65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&lt;variable&gt; = &lt;variable&gt; &lt;op&gt; (&lt;expression&gt;)</a:t>
            </a:r>
          </a:p>
          <a:p>
            <a:pPr eaLnBrk="1" hangingPunct="1">
              <a:lnSpc>
                <a:spcPct val="90000"/>
              </a:lnSpc>
              <a:spcBef>
                <a:spcPts val="1125"/>
              </a:spcBef>
              <a:buClrTx/>
              <a:buFontTx/>
              <a:buNone/>
            </a:pPr>
            <a:endParaRPr lang="en-US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9, j = 20;</a:t>
            </a:r>
          </a:p>
          <a:p>
            <a:pPr eaLnBrk="1" hangingPunct="1">
              <a:lnSpc>
                <a:spcPct val="90000"/>
              </a:lnSpc>
              <a:spcBef>
                <a:spcPts val="750"/>
              </a:spcBef>
              <a:buClrTx/>
              <a:buFontTx/>
              <a:buNone/>
            </a:pPr>
            <a:endParaRPr lang="en-US" sz="12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+= 1;		// 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+ 1; 	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10</a:t>
            </a:r>
          </a:p>
          <a:p>
            <a:pPr eaLnBrk="1" hangingPunct="1">
              <a:lnSpc>
                <a:spcPct val="9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 /= 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		// j = j / 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	j = 2</a:t>
            </a:r>
          </a:p>
          <a:p>
            <a:pPr eaLnBrk="1" hangingPunct="1">
              <a:lnSpc>
                <a:spcPct val="90000"/>
              </a:lnSpc>
              <a:spcBef>
                <a:spcPts val="875"/>
              </a:spcBef>
              <a:buClrTx/>
              <a:buFontTx/>
              <a:buNone/>
            </a:pP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*= 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+ j - 6 + 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/ j; </a:t>
            </a:r>
          </a:p>
          <a:p>
            <a:pPr eaLnBrk="1" hangingPunct="1">
              <a:lnSpc>
                <a:spcPct val="9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/*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* (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+ j - 6 + (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/ j)); 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110*/</a:t>
            </a:r>
          </a:p>
          <a:p>
            <a:pPr eaLnBrk="1" hangingPunct="1">
              <a:lnSpc>
                <a:spcPct val="90000"/>
              </a:lnSpc>
              <a:spcBef>
                <a:spcPts val="1500"/>
              </a:spcBef>
              <a:buClrTx/>
              <a:buFontTx/>
              <a:buNone/>
            </a:pPr>
            <a:endParaRPr lang="en-US" sz="2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0" dur="500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3" dur="500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6" dur="500"/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9" dur="500"/>
                                        <p:tgtEl>
                                          <p:spTgt spid="25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FC1B62C9-3C62-4B0A-BBB1-0A3316FBE2F4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 eaLnBrk="1" hangingPunct="1">
                <a:buClrTx/>
                <a:buFontTx/>
                <a:buNone/>
              </a:pPr>
              <a:t>22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Multiple assignment 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686800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668338" indent="-325438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1875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000" dirty="0">
                <a:solidFill>
                  <a:srgbClr val="000000"/>
                </a:solidFill>
              </a:rPr>
              <a:t>More than one assignment in a statement </a:t>
            </a:r>
          </a:p>
          <a:p>
            <a:pPr lvl="1" eaLnBrk="1" hangingPunct="1">
              <a:lnSpc>
                <a:spcPct val="80000"/>
              </a:lnSpc>
              <a:spcBef>
                <a:spcPts val="65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600" dirty="0">
                <a:solidFill>
                  <a:srgbClr val="CC0000"/>
                </a:solidFill>
              </a:rPr>
              <a:t>From right to left</a:t>
            </a:r>
          </a:p>
          <a:p>
            <a:pPr eaLnBrk="1" hangingPunct="1">
              <a:lnSpc>
                <a:spcPct val="80000"/>
              </a:lnSpc>
              <a:spcBef>
                <a:spcPts val="1375"/>
              </a:spcBef>
              <a:buClrTx/>
              <a:buFontTx/>
              <a:buNone/>
            </a:pPr>
            <a:r>
              <a:rPr lang="en-US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j, k, l;</a:t>
            </a:r>
          </a:p>
          <a:p>
            <a:pPr eaLnBrk="1" hangingPunct="1">
              <a:lnSpc>
                <a:spcPct val="80000"/>
              </a:lnSpc>
              <a:spcBef>
                <a:spcPts val="1375"/>
              </a:spcBef>
              <a:buClrTx/>
              <a:buFontTx/>
              <a:buNone/>
            </a:pPr>
            <a:r>
              <a:rPr lang="pl-PL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 = j = k = l = 1;</a:t>
            </a:r>
          </a:p>
          <a:p>
            <a:pPr eaLnBrk="1" hangingPunct="1">
              <a:lnSpc>
                <a:spcPct val="80000"/>
              </a:lnSpc>
              <a:spcBef>
                <a:spcPts val="1375"/>
              </a:spcBef>
              <a:buClrTx/>
              <a:buFontTx/>
              <a:buNone/>
            </a:pPr>
            <a:r>
              <a:rPr lang="pl-PL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 += j *= --k -= 3 / l; </a:t>
            </a: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ts val="1375"/>
              </a:spcBef>
              <a:buClrTx/>
              <a:buFontTx/>
              <a:buNone/>
            </a:pP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/*</a:t>
            </a:r>
            <a:r>
              <a:rPr lang="en-US" sz="2200" b="1" dirty="0">
                <a:solidFill>
                  <a:srgbClr val="000000"/>
                </a:solidFill>
                <a:latin typeface="Wingdings" pitchFamily="2" charset="2"/>
                <a:cs typeface="Courier New" pitchFamily="49" charset="0"/>
              </a:rPr>
              <a:t></a:t>
            </a: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l-PL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 += j *= --k -= </a:t>
            </a: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  <a:p>
            <a:pPr eaLnBrk="1" hangingPunct="1">
              <a:lnSpc>
                <a:spcPct val="80000"/>
              </a:lnSpc>
              <a:spcBef>
                <a:spcPts val="1375"/>
              </a:spcBef>
              <a:buClrTx/>
              <a:buFontTx/>
              <a:buNone/>
            </a:pP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>
                <a:solidFill>
                  <a:srgbClr val="000000"/>
                </a:solidFill>
                <a:latin typeface="Wingdings" pitchFamily="2" charset="2"/>
                <a:cs typeface="Courier New" pitchFamily="49" charset="0"/>
              </a:rPr>
              <a:t></a:t>
            </a: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l-PL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 += j *= --</a:t>
            </a: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pl-PL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k -= </a:t>
            </a: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3) </a:t>
            </a:r>
            <a:r>
              <a:rPr lang="en-US" sz="22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[k = -2]</a:t>
            </a:r>
          </a:p>
          <a:p>
            <a:pPr eaLnBrk="1" hangingPunct="1">
              <a:lnSpc>
                <a:spcPct val="80000"/>
              </a:lnSpc>
              <a:spcBef>
                <a:spcPts val="1375"/>
              </a:spcBef>
              <a:buClrTx/>
              <a:buFontTx/>
              <a:buNone/>
            </a:pP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>
                <a:solidFill>
                  <a:srgbClr val="000000"/>
                </a:solidFill>
                <a:latin typeface="Wingdings" pitchFamily="2" charset="2"/>
                <a:cs typeface="Courier New" pitchFamily="49" charset="0"/>
              </a:rPr>
              <a:t></a:t>
            </a: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l-PL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 += j *= --</a:t>
            </a: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k </a:t>
            </a:r>
            <a:r>
              <a:rPr lang="en-US" sz="22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[k = -3]</a:t>
            </a: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ts val="1375"/>
              </a:spcBef>
              <a:buClrTx/>
              <a:buFontTx/>
              <a:buNone/>
            </a:pP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>
                <a:solidFill>
                  <a:srgbClr val="000000"/>
                </a:solidFill>
                <a:latin typeface="Wingdings" pitchFamily="2" charset="2"/>
                <a:cs typeface="Courier New" pitchFamily="49" charset="0"/>
              </a:rPr>
              <a:t></a:t>
            </a: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l-PL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 += j *=</a:t>
            </a: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-3 </a:t>
            </a:r>
            <a:r>
              <a:rPr lang="en-US" sz="22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[j = -3]</a:t>
            </a:r>
          </a:p>
          <a:p>
            <a:pPr eaLnBrk="1" hangingPunct="1">
              <a:lnSpc>
                <a:spcPct val="80000"/>
              </a:lnSpc>
              <a:spcBef>
                <a:spcPts val="1375"/>
              </a:spcBef>
              <a:buClrTx/>
              <a:buFontTx/>
              <a:buNone/>
            </a:pPr>
            <a:r>
              <a:rPr lang="en-US" sz="22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>
                <a:solidFill>
                  <a:srgbClr val="000000"/>
                </a:solidFill>
                <a:latin typeface="Wingdings" pitchFamily="2" charset="2"/>
                <a:cs typeface="Courier New" pitchFamily="49" charset="0"/>
              </a:rPr>
              <a:t></a:t>
            </a: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l-PL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 += </a:t>
            </a: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-3 </a:t>
            </a:r>
            <a:r>
              <a:rPr lang="en-US" sz="22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2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 = -2]</a:t>
            </a:r>
          </a:p>
          <a:p>
            <a:pPr eaLnBrk="1" hangingPunct="1">
              <a:lnSpc>
                <a:spcPct val="80000"/>
              </a:lnSpc>
              <a:spcBef>
                <a:spcPts val="1375"/>
              </a:spcBef>
              <a:buClrTx/>
              <a:buFontTx/>
              <a:buNone/>
            </a:pP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pl-PL" sz="22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i = -2, j = -3, k = -3, l = 1</a:t>
            </a:r>
          </a:p>
          <a:p>
            <a:pPr eaLnBrk="1" hangingPunct="1">
              <a:lnSpc>
                <a:spcPct val="80000"/>
              </a:lnSpc>
              <a:spcBef>
                <a:spcPts val="1375"/>
              </a:spcBef>
              <a:buClrTx/>
              <a:buFontTx/>
              <a:buNone/>
            </a:pP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*/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D159D660-92EE-4615-84C3-ECB534985618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 eaLnBrk="1" hangingPunct="1">
                <a:buClrTx/>
                <a:buFontTx/>
                <a:buNone/>
              </a:pPr>
              <a:t>23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Precedence </a:t>
            </a:r>
          </a:p>
        </p:txBody>
      </p:sp>
      <p:graphicFrame>
        <p:nvGraphicFramePr>
          <p:cNvPr id="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1098725"/>
              </p:ext>
            </p:extLst>
          </p:nvPr>
        </p:nvGraphicFramePr>
        <p:xfrm>
          <a:off x="570706" y="1397000"/>
          <a:ext cx="8002588" cy="4120234"/>
        </p:xfrm>
        <a:graphic>
          <a:graphicData uri="http://schemas.openxmlformats.org/drawingml/2006/table">
            <a:tbl>
              <a:tblPr/>
              <a:tblGrid>
                <a:gridCol w="4754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8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611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Operator</a:t>
                      </a:r>
                    </a:p>
                  </a:txBody>
                  <a:tcPr marL="90000" marR="90000" marT="62675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Direction </a:t>
                      </a:r>
                    </a:p>
                  </a:txBody>
                  <a:tcPr marL="90000" marR="90000" marT="62675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788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( )</a:t>
                      </a:r>
                    </a:p>
                  </a:txBody>
                  <a:tcPr marL="90000" marR="90000" marT="64944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67968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611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- + ++ -- (type)</a:t>
                      </a:r>
                    </a:p>
                  </a:txBody>
                  <a:tcPr marL="90000" marR="90000" marT="64944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67968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611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* / %</a:t>
                      </a:r>
                    </a:p>
                  </a:txBody>
                  <a:tcPr marL="90000" marR="90000" marT="64944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Left to right</a:t>
                      </a:r>
                    </a:p>
                  </a:txBody>
                  <a:tcPr marL="90000" marR="90000" marT="67968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788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+ -   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add. sub.</a:t>
                      </a:r>
                    </a:p>
                  </a:txBody>
                  <a:tcPr marL="90000" marR="90000" marT="64944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Left to right</a:t>
                      </a:r>
                    </a:p>
                  </a:txBody>
                  <a:tcPr marL="90000" marR="90000" marT="67968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611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= +=  -=  *=  /= %=</a:t>
                      </a:r>
                    </a:p>
                  </a:txBody>
                  <a:tcPr marL="90000" marR="90000" marT="64944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Right to left</a:t>
                      </a:r>
                    </a:p>
                  </a:txBody>
                  <a:tcPr marL="90000" marR="90000" marT="67968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C683D497-6434-430E-9B19-B566E8E1B574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 eaLnBrk="1" hangingPunct="1">
                <a:buClrTx/>
                <a:buFontTx/>
                <a:buNone/>
              </a:pPr>
              <a:t>24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27651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Arithmetic on characters 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229600" cy="516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3200" dirty="0">
                <a:solidFill>
                  <a:srgbClr val="000000"/>
                </a:solidFill>
              </a:rPr>
              <a:t> can be used as 8-bit integer </a:t>
            </a:r>
          </a:p>
          <a:p>
            <a:pPr eaLnBrk="1" hangingPunct="1">
              <a:lnSpc>
                <a:spcPct val="90000"/>
              </a:lnSpc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0000"/>
                </a:solidFill>
              </a:rPr>
              <a:t>All arithmetic operation can be used with characters</a:t>
            </a:r>
          </a:p>
          <a:p>
            <a:pPr eaLnBrk="1" hangingPunct="1">
              <a:lnSpc>
                <a:spcPct val="9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/* A: 65, B: 66, C: 67, … */</a:t>
            </a:r>
          </a:p>
          <a:p>
            <a:pPr eaLnBrk="1" hangingPunct="1">
              <a:lnSpc>
                <a:spcPct val="9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char c = 'A', 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ch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lnSpc>
                <a:spcPct val="9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	</a:t>
            </a:r>
          </a:p>
          <a:p>
            <a:pPr eaLnBrk="1" hangingPunct="1">
              <a:lnSpc>
                <a:spcPct val="9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c++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		// c = 66, c = 'B'</a:t>
            </a:r>
          </a:p>
          <a:p>
            <a:pPr eaLnBrk="1" hangingPunct="1">
              <a:lnSpc>
                <a:spcPct val="9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ch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c;</a:t>
            </a:r>
          </a:p>
          <a:p>
            <a:pPr eaLnBrk="1" hangingPunct="1">
              <a:lnSpc>
                <a:spcPct val="9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ch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+= 3;	// 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ch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69, 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ch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'E'</a:t>
            </a:r>
          </a:p>
          <a:p>
            <a:pPr eaLnBrk="1" hangingPunct="1">
              <a:lnSpc>
                <a:spcPct val="9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c - 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ch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+ 'X' - 'Z'; // 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-5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0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3" dur="5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6" dur="500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9" dur="500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2" dur="500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5" dur="500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CA9C686D-8519-4F5D-B476-9BBF439710CE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 eaLnBrk="1" hangingPunct="1">
                <a:buClrTx/>
                <a:buFontTx/>
                <a:buNone/>
              </a:pPr>
              <a:t>25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sz="4000" b="1">
                <a:solidFill>
                  <a:srgbClr val="293A83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4000">
                <a:solidFill>
                  <a:srgbClr val="293A83"/>
                </a:solidFill>
              </a:rPr>
              <a:t> operator</a:t>
            </a:r>
          </a:p>
        </p:txBody>
      </p:sp>
      <p:sp>
        <p:nvSpPr>
          <p:cNvPr id="28676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686800" cy="509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668338" indent="-325438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020763" indent="-34925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3200">
                <a:solidFill>
                  <a:srgbClr val="000000"/>
                </a:solidFill>
              </a:rPr>
              <a:t> is a unary operator</a:t>
            </a:r>
          </a:p>
          <a:p>
            <a:pPr lvl="1" eaLnBrk="1" hangingPunct="1">
              <a:spcBef>
                <a:spcPts val="7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800">
                <a:solidFill>
                  <a:srgbClr val="000000"/>
                </a:solidFill>
                <a:cs typeface="Courier New" pitchFamily="49" charset="0"/>
              </a:rPr>
              <a:t>Return the size of operand </a:t>
            </a:r>
          </a:p>
          <a:p>
            <a:pPr lvl="1" eaLnBrk="1" hangingPunct="1">
              <a:spcBef>
                <a:spcPts val="7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800">
                <a:solidFill>
                  <a:srgbClr val="000000"/>
                </a:solidFill>
                <a:cs typeface="Courier New" pitchFamily="49" charset="0"/>
              </a:rPr>
              <a:t>Operand can be</a:t>
            </a:r>
          </a:p>
          <a:p>
            <a:pPr lvl="2" eaLnBrk="1" hangingPunct="1">
              <a:spcBef>
                <a:spcPts val="650"/>
              </a:spcBef>
              <a:buClr>
                <a:srgbClr val="CC0000"/>
              </a:buClr>
              <a:buSzPct val="75000"/>
              <a:buFont typeface="Wingdings" pitchFamily="2" charset="2"/>
              <a:buChar char=""/>
            </a:pPr>
            <a:r>
              <a:rPr lang="en-US" sz="2600">
                <a:solidFill>
                  <a:srgbClr val="000000"/>
                </a:solidFill>
                <a:cs typeface="Courier New" pitchFamily="49" charset="0"/>
              </a:rPr>
              <a:t>Variable, value or type</a:t>
            </a:r>
          </a:p>
          <a:p>
            <a:pPr eaLnBrk="1" hangingPunct="1">
              <a:spcBef>
                <a:spcPts val="1625"/>
              </a:spcBef>
              <a:buClrTx/>
              <a:buFontTx/>
              <a:buNone/>
            </a:pPr>
            <a:r>
              <a:rPr lang="en-US" sz="2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 size, i = 10;</a:t>
            </a:r>
          </a:p>
          <a:p>
            <a:pPr eaLnBrk="1" hangingPunct="1">
              <a:spcBef>
                <a:spcPts val="1625"/>
              </a:spcBef>
              <a:buClrTx/>
              <a:buFontTx/>
              <a:buNone/>
            </a:pPr>
            <a:r>
              <a:rPr lang="en-US" sz="2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size = sizeof i;</a:t>
            </a:r>
          </a:p>
          <a:p>
            <a:pPr eaLnBrk="1" hangingPunct="1">
              <a:spcBef>
                <a:spcPts val="1625"/>
              </a:spcBef>
              <a:buClrTx/>
              <a:buFontTx/>
              <a:buNone/>
            </a:pPr>
            <a:r>
              <a:rPr lang="en-US" sz="2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size = sizeof(i);</a:t>
            </a:r>
          </a:p>
          <a:p>
            <a:pPr eaLnBrk="1" hangingPunct="1">
              <a:spcBef>
                <a:spcPts val="1625"/>
              </a:spcBef>
              <a:buClrTx/>
              <a:buFontTx/>
              <a:buNone/>
            </a:pPr>
            <a:r>
              <a:rPr lang="en-US" sz="2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size = sizeof(2000);</a:t>
            </a:r>
          </a:p>
          <a:p>
            <a:pPr eaLnBrk="1" hangingPunct="1">
              <a:spcBef>
                <a:spcPts val="1625"/>
              </a:spcBef>
              <a:buClrTx/>
              <a:buFontTx/>
              <a:buNone/>
            </a:pPr>
            <a:r>
              <a:rPr lang="en-US" sz="2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size = sizeof(char)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1B39A3AC-92EA-40F6-B70A-D13FB2149155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 eaLnBrk="1" hangingPunct="1">
                <a:buClrTx/>
                <a:buFontTx/>
                <a:buNone/>
              </a:pPr>
              <a:t>26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29699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Precedence </a:t>
            </a:r>
          </a:p>
        </p:txBody>
      </p:sp>
      <p:graphicFrame>
        <p:nvGraphicFramePr>
          <p:cNvPr id="30723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830368"/>
              </p:ext>
            </p:extLst>
          </p:nvPr>
        </p:nvGraphicFramePr>
        <p:xfrm>
          <a:off x="570706" y="1397000"/>
          <a:ext cx="8002588" cy="3708402"/>
        </p:xfrm>
        <a:graphic>
          <a:graphicData uri="http://schemas.openxmlformats.org/drawingml/2006/table">
            <a:tbl>
              <a:tblPr/>
              <a:tblGrid>
                <a:gridCol w="4754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8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75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Operator</a:t>
                      </a:r>
                    </a:p>
                  </a:txBody>
                  <a:tcPr marL="90000" marR="90000" marT="62675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Direction </a:t>
                      </a:r>
                    </a:p>
                  </a:txBody>
                  <a:tcPr marL="90000" marR="90000" marT="62675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( )</a:t>
                      </a:r>
                    </a:p>
                  </a:txBody>
                  <a:tcPr marL="90000" marR="90000" marT="64944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67968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75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- + ++ -- (type)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sizeof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64944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67968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75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* / %</a:t>
                      </a:r>
                    </a:p>
                  </a:txBody>
                  <a:tcPr marL="90000" marR="90000" marT="64944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Left to right</a:t>
                      </a:r>
                    </a:p>
                  </a:txBody>
                  <a:tcPr marL="90000" marR="90000" marT="67968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+ -   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add. sub.</a:t>
                      </a:r>
                    </a:p>
                  </a:txBody>
                  <a:tcPr marL="90000" marR="90000" marT="64944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Left to right</a:t>
                      </a:r>
                    </a:p>
                  </a:txBody>
                  <a:tcPr marL="90000" marR="90000" marT="67968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75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= +=  -=  *=  /= %=</a:t>
                      </a:r>
                    </a:p>
                  </a:txBody>
                  <a:tcPr marL="90000" marR="90000" marT="64944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Right to left</a:t>
                      </a:r>
                    </a:p>
                  </a:txBody>
                  <a:tcPr marL="90000" marR="90000" marT="67968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5C51FB5B-1145-4671-8806-A3A9DEBAFEA9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 eaLnBrk="1" hangingPunct="1">
                <a:buClrTx/>
                <a:buFontTx/>
                <a:buNone/>
              </a:pPr>
              <a:t>27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30723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Complicated examples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251520" y="1143000"/>
            <a:ext cx="8892480" cy="491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41313"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j, k, n;</a:t>
            </a: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j = k = n = 1;</a:t>
            </a: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+ 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(char) + 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10;</a:t>
            </a: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					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//i:9 </a:t>
            </a: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j = k = n = 1;    </a:t>
            </a: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+= j * k++ + 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n;</a:t>
            </a: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					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//i:6 j:1 k:2 n:1</a:t>
            </a: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j = k = n = 2;</a:t>
            </a: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j + (k = ++n);		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//i:5 j:2 k:3 n:3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6018891B-213A-4D8F-AE83-107A3AA45B7D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 eaLnBrk="1" hangingPunct="1">
                <a:buClrTx/>
                <a:buFontTx/>
                <a:buNone/>
              </a:pPr>
              <a:t>28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31747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Undefined Statements</a:t>
            </a:r>
          </a:p>
        </p:txBody>
      </p:sp>
      <p:sp>
        <p:nvSpPr>
          <p:cNvPr id="31748" name="Text Box 3"/>
          <p:cNvSpPr txBox="1">
            <a:spLocks noChangeArrowheads="1"/>
          </p:cNvSpPr>
          <p:nvPr/>
        </p:nvSpPr>
        <p:spPr bwMode="auto">
          <a:xfrm>
            <a:off x="458272" y="1124744"/>
            <a:ext cx="8686800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875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000" dirty="0">
                <a:solidFill>
                  <a:srgbClr val="000000"/>
                </a:solidFill>
              </a:rPr>
              <a:t>When standard does </a:t>
            </a:r>
            <a:r>
              <a:rPr lang="en-US" sz="3000" dirty="0">
                <a:solidFill>
                  <a:srgbClr val="CC0000"/>
                </a:solidFill>
              </a:rPr>
              <a:t>not</a:t>
            </a:r>
            <a:r>
              <a:rPr lang="en-US" sz="3000" dirty="0">
                <a:solidFill>
                  <a:srgbClr val="000000"/>
                </a:solidFill>
              </a:rPr>
              <a:t> tell what will happen</a:t>
            </a:r>
          </a:p>
          <a:p>
            <a:pPr eaLnBrk="1" hangingPunct="1">
              <a:spcBef>
                <a:spcPts val="1875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  <a:cs typeface="Arial" charset="0"/>
              </a:rPr>
              <a:t>Linux</a:t>
            </a:r>
            <a:r>
              <a:rPr lang="en-US" sz="2400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  <a:cs typeface="Arial" charset="0"/>
              </a:rPr>
              <a:t> GCC &amp; Code::Blocks outputs are different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Arial" charset="0"/>
              <a:cs typeface="Arial" charset="0"/>
            </a:endParaRPr>
          </a:p>
          <a:p>
            <a:pPr eaLnBrk="1" hangingPunct="1">
              <a:spcBef>
                <a:spcPts val="1875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Examples</a:t>
            </a:r>
          </a:p>
          <a:p>
            <a:pPr eaLnBrk="1" hangingPunct="1">
              <a:spcBef>
                <a:spcPts val="750"/>
              </a:spcBef>
              <a:buClrTx/>
              <a:buFontTx/>
              <a:buNone/>
            </a:pPr>
            <a:endParaRPr lang="en-US" sz="12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ts val="175"/>
              </a:spcBef>
              <a:buClrTx/>
              <a:buFontTx/>
              <a:buNone/>
            </a:pPr>
            <a:r>
              <a:rPr lang="en-US" sz="28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j, k;</a:t>
            </a:r>
          </a:p>
          <a:p>
            <a:pPr eaLnBrk="1" hangingPunct="1">
              <a:spcBef>
                <a:spcPts val="175"/>
              </a:spcBef>
              <a:buClrTx/>
              <a:buFontTx/>
              <a:buNone/>
            </a:pPr>
            <a:endParaRPr lang="en-US" sz="28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ts val="175"/>
              </a:spcBef>
              <a:buClrTx/>
              <a:buFontTx/>
              <a:buNone/>
            </a:pP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k = </a:t>
            </a:r>
            <a:r>
              <a:rPr lang="en-US" sz="28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eaLnBrk="1" hangingPunct="1">
              <a:spcBef>
                <a:spcPts val="175"/>
              </a:spcBef>
              <a:buClrTx/>
              <a:buFontTx/>
              <a:buNone/>
            </a:pP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 = </a:t>
            </a:r>
            <a:r>
              <a:rPr lang="en-US" sz="28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++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+ k + </a:t>
            </a:r>
            <a:r>
              <a:rPr lang="en-US" sz="2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--</a:t>
            </a:r>
            <a:r>
              <a:rPr lang="en-US" sz="28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	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//j = 29 or 30?</a:t>
            </a:r>
          </a:p>
          <a:p>
            <a:pPr eaLnBrk="1" hangingPunct="1">
              <a:spcBef>
                <a:spcPts val="175"/>
              </a:spcBef>
              <a:buClrTx/>
              <a:buFontTx/>
              <a:buNone/>
            </a:pPr>
            <a:endParaRPr lang="en-US" sz="28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ts val="175"/>
              </a:spcBef>
              <a:buClrTx/>
              <a:buFontTx/>
              <a:buNone/>
            </a:pPr>
            <a:r>
              <a:rPr lang="en-US" sz="28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j = 10;</a:t>
            </a:r>
          </a:p>
          <a:p>
            <a:pPr eaLnBrk="1" hangingPunct="1">
              <a:spcBef>
                <a:spcPts val="175"/>
              </a:spcBef>
              <a:buClrTx/>
              <a:buFontTx/>
              <a:buNone/>
            </a:pPr>
            <a:r>
              <a:rPr lang="en-US" sz="28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j + </a:t>
            </a:r>
            <a:r>
              <a:rPr lang="en-US" sz="28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++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			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8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= 11 or 20?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733A73F9-C5D0-4690-B4AA-135EE977FC3A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 eaLnBrk="1" hangingPunct="1">
                <a:buClrTx/>
                <a:buFontTx/>
                <a:buNone/>
              </a:pPr>
              <a:t>29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32771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Overflow and Underflow 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229600" cy="491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668338" indent="-325438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1679575" indent="-338138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136775" indent="-338138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593975" indent="-338138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051175" indent="-338138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508375" indent="-338138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>
                <a:solidFill>
                  <a:srgbClr val="000000"/>
                </a:solidFill>
              </a:rPr>
              <a:t>Computer’s precision is limited 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400">
                <a:solidFill>
                  <a:srgbClr val="CC0000"/>
                </a:solidFill>
              </a:rPr>
              <a:t>The number of bits</a:t>
            </a:r>
            <a:r>
              <a:rPr lang="en-US" sz="2400">
                <a:solidFill>
                  <a:srgbClr val="000000"/>
                </a:solidFill>
              </a:rPr>
              <a:t> in each type is limited 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400">
                <a:solidFill>
                  <a:srgbClr val="000000"/>
                </a:solidFill>
              </a:rPr>
              <a:t>double [-1e308, 1e308]</a:t>
            </a:r>
          </a:p>
          <a:p>
            <a:pPr lvl="4" eaLnBrk="1" hangingPunct="1">
              <a:lnSpc>
                <a:spcPct val="90000"/>
              </a:lnSpc>
              <a:spcBef>
                <a:spcPts val="450"/>
              </a:spcBef>
              <a:buClr>
                <a:srgbClr val="CC9900"/>
              </a:buClr>
              <a:buSzPct val="75000"/>
              <a:buFont typeface="Wingdings" pitchFamily="2" charset="2"/>
              <a:buNone/>
            </a:pPr>
            <a:endParaRPr lang="en-US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>
                <a:solidFill>
                  <a:srgbClr val="000000"/>
                </a:solidFill>
              </a:rPr>
              <a:t>Overflow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400">
                <a:solidFill>
                  <a:srgbClr val="000000"/>
                </a:solidFill>
              </a:rPr>
              <a:t>When result is larger than specified ranges 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ClrTx/>
              <a:buSzPct val="85000"/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	1e300 * 1e200</a:t>
            </a:r>
          </a:p>
          <a:p>
            <a:pPr lvl="4" eaLnBrk="1" hangingPunct="1">
              <a:lnSpc>
                <a:spcPct val="90000"/>
              </a:lnSpc>
              <a:spcBef>
                <a:spcPts val="450"/>
              </a:spcBef>
              <a:buClr>
                <a:srgbClr val="CC9900"/>
              </a:buClr>
              <a:buSzPct val="75000"/>
              <a:buFont typeface="Wingdings" pitchFamily="2" charset="2"/>
              <a:buNone/>
            </a:pPr>
            <a:endParaRPr lang="en-US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>
                <a:solidFill>
                  <a:srgbClr val="000000"/>
                </a:solidFill>
              </a:rPr>
              <a:t>Underflow 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400">
                <a:solidFill>
                  <a:srgbClr val="000000"/>
                </a:solidFill>
              </a:rPr>
              <a:t>When the result is too smaller than precision 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ClrTx/>
              <a:buSzPct val="85000"/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   1e-300 * 1e-200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0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3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8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1" dur="5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4" dur="500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9" dur="500"/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2" dur="500"/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5" dur="500"/>
                                        <p:tgtEl>
                                          <p:spTgt spid="33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640E94D7-133F-4FFB-A184-2E8A6E3754D5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 eaLnBrk="1" hangingPunct="1">
                <a:buClrTx/>
                <a:buFontTx/>
                <a:buNone/>
              </a:pPr>
              <a:t>3</a:t>
            </a:fld>
            <a:endParaRPr lang="en-US" sz="1200" dirty="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Basic operations</a:t>
            </a: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229600" cy="502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2000"/>
              </a:spcBef>
              <a:buClr>
                <a:srgbClr val="003399"/>
              </a:buClr>
              <a:buFont typeface="Wingdings" pitchFamily="2" charset="2"/>
              <a:buNone/>
            </a:pPr>
            <a:endParaRPr lang="en-US" sz="3200" dirty="0">
              <a:solidFill>
                <a:srgbClr val="000000"/>
              </a:solidFill>
            </a:endParaRPr>
          </a:p>
          <a:p>
            <a:pPr eaLnBrk="1" hangingPunct="1">
              <a:spcBef>
                <a:spcPts val="2000"/>
              </a:spcBef>
              <a:buClr>
                <a:srgbClr val="003399"/>
              </a:buClr>
              <a:buFont typeface="Wingdings" pitchFamily="2" charset="2"/>
              <a:buNone/>
            </a:pPr>
            <a:endParaRPr lang="en-US" sz="3200" dirty="0">
              <a:solidFill>
                <a:srgbClr val="000000"/>
              </a:solidFill>
            </a:endParaRPr>
          </a:p>
          <a:p>
            <a:pPr eaLnBrk="1" hangingPunct="1">
              <a:spcBef>
                <a:spcPts val="2000"/>
              </a:spcBef>
              <a:buClr>
                <a:srgbClr val="003399"/>
              </a:buClr>
              <a:buFont typeface="Wingdings" pitchFamily="2" charset="2"/>
              <a:buNone/>
            </a:pPr>
            <a:endParaRPr lang="en-US" sz="3200" dirty="0">
              <a:solidFill>
                <a:srgbClr val="000000"/>
              </a:solidFill>
            </a:endParaRPr>
          </a:p>
          <a:p>
            <a:pPr eaLnBrk="1" hangingPunct="1">
              <a:spcBef>
                <a:spcPts val="2000"/>
              </a:spcBef>
              <a:buClr>
                <a:srgbClr val="003399"/>
              </a:buClr>
              <a:buFont typeface="Wingdings" pitchFamily="2" charset="2"/>
              <a:buNone/>
            </a:pPr>
            <a:endParaRPr lang="en-US" sz="3200" dirty="0">
              <a:solidFill>
                <a:srgbClr val="000000"/>
              </a:solidFill>
            </a:endParaRPr>
          </a:p>
          <a:p>
            <a:pPr eaLnBrk="1" hangingPunct="1">
              <a:spcBef>
                <a:spcPts val="2000"/>
              </a:spcBef>
              <a:buClr>
                <a:srgbClr val="003399"/>
              </a:buClr>
              <a:buFont typeface="Wingdings" pitchFamily="2" charset="2"/>
              <a:buNone/>
            </a:pPr>
            <a:endParaRPr lang="en-US" sz="3200" dirty="0">
              <a:solidFill>
                <a:srgbClr val="000000"/>
              </a:solidFill>
            </a:endParaRPr>
          </a:p>
          <a:p>
            <a:pPr eaLnBrk="1" hangingPunct="1">
              <a:spcBef>
                <a:spcPts val="2000"/>
              </a:spcBef>
              <a:buClr>
                <a:srgbClr val="003399"/>
              </a:buClr>
              <a:buFont typeface="Wingdings" pitchFamily="2" charset="2"/>
              <a:buNone/>
            </a:pPr>
            <a:endParaRPr lang="en-US" sz="3200" dirty="0">
              <a:solidFill>
                <a:srgbClr val="000000"/>
              </a:solidFill>
            </a:endParaRPr>
          </a:p>
          <a:p>
            <a:pPr eaLnBrk="1" hangingPunct="1">
              <a:spcBef>
                <a:spcPts val="2000"/>
              </a:spcBef>
              <a:buClr>
                <a:srgbClr val="003399"/>
              </a:buClr>
              <a:buFont typeface="Wingdings" pitchFamily="2" charset="2"/>
              <a:buNone/>
            </a:pPr>
            <a:endParaRPr lang="en-US" sz="3200" dirty="0">
              <a:solidFill>
                <a:srgbClr val="000000"/>
              </a:solidFill>
            </a:endParaRPr>
          </a:p>
        </p:txBody>
      </p:sp>
      <p:graphicFrame>
        <p:nvGraphicFramePr>
          <p:cNvPr id="717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963431"/>
              </p:ext>
            </p:extLst>
          </p:nvPr>
        </p:nvGraphicFramePr>
        <p:xfrm>
          <a:off x="1524000" y="2057400"/>
          <a:ext cx="6097588" cy="3135606"/>
        </p:xfrm>
        <a:graphic>
          <a:graphicData uri="http://schemas.openxmlformats.org/drawingml/2006/table">
            <a:tbl>
              <a:tblPr/>
              <a:tblGrid>
                <a:gridCol w="3049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ar-SA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B Nazanin" pitchFamily="2" charset="-78"/>
                        </a:rPr>
                        <a:t>مفهوم محاسباتي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B Nazanin" pitchFamily="2" charset="-78"/>
                      </a:endParaRP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ar-SA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B Nazanin" pitchFamily="2" charset="-78"/>
                        </a:rPr>
                        <a:t>عملگر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B Nazanin" pitchFamily="2" charset="-78"/>
                        </a:rPr>
                        <a:t> (operator)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ar-SA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B Nazanin" pitchFamily="2" charset="-78"/>
                        </a:rPr>
                        <a:t>جمع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B Nazanin" pitchFamily="2" charset="-78"/>
                      </a:endParaRP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B Nazanin" pitchFamily="2" charset="-78"/>
                        </a:rPr>
                        <a:t>+</a:t>
                      </a:r>
                    </a:p>
                  </a:txBody>
                  <a:tcPr marL="90000" marR="90000" marT="67968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ar-SA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B Nazanin" pitchFamily="2" charset="-78"/>
                        </a:rPr>
                        <a:t>تفريق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B Nazanin" pitchFamily="2" charset="-78"/>
                      </a:endParaRP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B Nazanin" pitchFamily="2" charset="-78"/>
                        </a:rPr>
                        <a:t>-</a:t>
                      </a:r>
                    </a:p>
                  </a:txBody>
                  <a:tcPr marL="90000" marR="90000" marT="67968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ar-SA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B Nazanin" pitchFamily="2" charset="-78"/>
                        </a:rPr>
                        <a:t>تقسيم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B Nazanin" pitchFamily="2" charset="-78"/>
                      </a:endParaRP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B Nazanin" pitchFamily="2" charset="-78"/>
                        </a:rPr>
                        <a:t>/</a:t>
                      </a:r>
                    </a:p>
                  </a:txBody>
                  <a:tcPr marL="90000" marR="90000" marT="67968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ar-SA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B Nazanin" pitchFamily="2" charset="-78"/>
                        </a:rPr>
                        <a:t>ضرب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B Nazanin" pitchFamily="2" charset="-78"/>
                      </a:endParaRP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B Nazanin" pitchFamily="2" charset="-78"/>
                        </a:rPr>
                        <a:t>*</a:t>
                      </a:r>
                    </a:p>
                  </a:txBody>
                  <a:tcPr marL="90000" marR="90000" marT="67968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ar-SA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B Nazanin" pitchFamily="2" charset="-78"/>
                        </a:rPr>
                        <a:t>باقيمانده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B Nazanin" pitchFamily="2" charset="-78"/>
                      </a:endParaRP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B Nazanin" pitchFamily="2" charset="-78"/>
                        </a:rPr>
                        <a:t>%</a:t>
                      </a:r>
                    </a:p>
                  </a:txBody>
                  <a:tcPr marL="90000" marR="90000" marT="67968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4B155EB5-ABDE-40DC-8902-EED79C4F5DAC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 eaLnBrk="1" hangingPunct="1">
                <a:buClrTx/>
                <a:buFontTx/>
                <a:buNone/>
              </a:pPr>
              <a:t>30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33795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>
              <a:buClrTx/>
              <a:buFontTx/>
              <a:buNone/>
            </a:pPr>
            <a:r>
              <a:rPr lang="ar-SA" sz="4000" dirty="0">
                <a:solidFill>
                  <a:srgbClr val="293A83"/>
                </a:solidFill>
                <a:cs typeface="B Nazanin" pitchFamily="2" charset="-78"/>
              </a:rPr>
              <a:t>برنامه </a:t>
            </a:r>
            <a:r>
              <a:rPr lang="fa-IR" sz="4000" dirty="0">
                <a:solidFill>
                  <a:srgbClr val="293A83"/>
                </a:solidFill>
                <a:cs typeface="B Nazanin" pitchFamily="2" charset="-78"/>
              </a:rPr>
              <a:t>محاسبه</a:t>
            </a:r>
            <a:r>
              <a:rPr lang="ar-SA" sz="4000" dirty="0">
                <a:solidFill>
                  <a:srgbClr val="293A83"/>
                </a:solidFill>
                <a:cs typeface="B Nazanin" pitchFamily="2" charset="-78"/>
              </a:rPr>
              <a:t> </a:t>
            </a:r>
            <a:r>
              <a:rPr lang="fa-IR" sz="4000" dirty="0">
                <a:solidFill>
                  <a:srgbClr val="293A83"/>
                </a:solidFill>
                <a:cs typeface="B Nazanin" pitchFamily="2" charset="-78"/>
              </a:rPr>
              <a:t>مقدار چند </a:t>
            </a:r>
            <a:r>
              <a:rPr lang="fa-IR" sz="4000" dirty="0" err="1">
                <a:solidFill>
                  <a:srgbClr val="293A83"/>
                </a:solidFill>
                <a:cs typeface="B Nazanin" pitchFamily="2" charset="-78"/>
              </a:rPr>
              <a:t>جمله‌ای</a:t>
            </a:r>
            <a:r>
              <a:rPr lang="ar-SA" sz="4000" dirty="0">
                <a:solidFill>
                  <a:srgbClr val="293A83"/>
                </a:solidFill>
                <a:cs typeface="B Nazanin" pitchFamily="2" charset="-78"/>
              </a:rPr>
              <a:t> درجه</a:t>
            </a:r>
            <a:r>
              <a:rPr lang="fa-IR" sz="4000" dirty="0">
                <a:solidFill>
                  <a:srgbClr val="293A83"/>
                </a:solidFill>
                <a:cs typeface="B Nazanin" pitchFamily="2" charset="-78"/>
              </a:rPr>
              <a:t> 2</a:t>
            </a:r>
            <a:endParaRPr lang="en-US" sz="4000" dirty="0">
              <a:solidFill>
                <a:srgbClr val="293A83"/>
              </a:solidFill>
              <a:cs typeface="B Nazanin" pitchFamily="2" charset="-78"/>
            </a:endParaRP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229600" cy="573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41313"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include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main(void){</a:t>
            </a:r>
          </a:p>
          <a:p>
            <a:pPr eaLnBrk="1" hangingPunct="1"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float a, b, c, x, result;</a:t>
            </a:r>
          </a:p>
          <a:p>
            <a:pPr eaLnBrk="1" hangingPunct="1"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("Enter a, b, c, x: ");</a:t>
            </a:r>
          </a:p>
          <a:p>
            <a:pPr eaLnBrk="1" hangingPunct="1"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("%f", &amp;a);</a:t>
            </a:r>
          </a:p>
          <a:p>
            <a:pPr eaLnBrk="1" hangingPunct="1"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("%f", &amp;b);</a:t>
            </a:r>
          </a:p>
          <a:p>
            <a:pPr eaLnBrk="1" hangingPunct="1"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("%f", &amp;c);</a:t>
            </a:r>
          </a:p>
          <a:p>
            <a:pPr eaLnBrk="1" hangingPunct="1"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("%f", &amp;x);        </a:t>
            </a:r>
          </a:p>
          <a:p>
            <a:pPr eaLnBrk="1" hangingPunct="1"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result = a * x * x + b * x + c;</a:t>
            </a:r>
          </a:p>
          <a:p>
            <a:pPr eaLnBrk="1" hangingPunct="1"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("%f\n", result);</a:t>
            </a:r>
          </a:p>
          <a:p>
            <a:pPr eaLnBrk="1" hangingPunct="1"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   return 0;</a:t>
            </a:r>
          </a:p>
          <a:p>
            <a:pPr eaLnBrk="1" hangingPunct="1"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eaLnBrk="1" hangingPunct="1"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endParaRPr lang="en-US" sz="2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48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A92CEC63-CD21-4024-AEA1-73559A044EE5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 eaLnBrk="1" hangingPunct="1">
                <a:buClrTx/>
                <a:buFontTx/>
                <a:buNone/>
              </a:pPr>
              <a:t>31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34819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What We Will Learn </a:t>
            </a:r>
          </a:p>
        </p:txBody>
      </p:sp>
      <p:sp>
        <p:nvSpPr>
          <p:cNvPr id="34820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668338" indent="-325438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Basic mathematic operations in C</a:t>
            </a:r>
          </a:p>
          <a:p>
            <a:pPr eaLnBrk="1" hangingPunct="1"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Effect of type and type conversion</a:t>
            </a:r>
          </a:p>
          <a:p>
            <a:pPr eaLnBrk="1" hangingPunct="1"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Precedence </a:t>
            </a:r>
          </a:p>
          <a:p>
            <a:pPr eaLnBrk="1" hangingPunct="1"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Advanced mathematical operations </a:t>
            </a:r>
          </a:p>
          <a:p>
            <a:pPr eaLnBrk="1" hangingPunct="1">
              <a:spcBef>
                <a:spcPts val="2313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0000"/>
                </a:solidFill>
              </a:rPr>
              <a:t>Mathematic library</a:t>
            </a:r>
            <a:r>
              <a:rPr lang="en-US" sz="3700" dirty="0">
                <a:solidFill>
                  <a:srgbClr val="000000"/>
                </a:solidFill>
              </a:rPr>
              <a:t> </a:t>
            </a:r>
          </a:p>
          <a:p>
            <a:pPr lvl="1" eaLnBrk="1" hangingPunct="1">
              <a:spcBef>
                <a:spcPts val="7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Random numbers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50375A81-5346-47D3-A466-EEBB77AB87D2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 eaLnBrk="1" hangingPunct="1">
                <a:buClrTx/>
                <a:buFontTx/>
                <a:buNone/>
              </a:pPr>
              <a:t>32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35843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Math Library </a:t>
            </a:r>
          </a:p>
        </p:txBody>
      </p:sp>
      <p:sp>
        <p:nvSpPr>
          <p:cNvPr id="35844" name="Text Box 3"/>
          <p:cNvSpPr txBox="1">
            <a:spLocks noChangeArrowheads="1"/>
          </p:cNvSpPr>
          <p:nvPr/>
        </p:nvSpPr>
        <p:spPr bwMode="auto">
          <a:xfrm>
            <a:off x="457200" y="1066800"/>
            <a:ext cx="8229600" cy="5314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8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math.h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eaLnBrk="1" hangingPunct="1">
              <a:spcBef>
                <a:spcPts val="1063"/>
              </a:spcBef>
              <a:buClrTx/>
              <a:buFontTx/>
              <a:buNone/>
            </a:pPr>
            <a:r>
              <a:rPr lang="en-US" sz="1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double f = 36;</a:t>
            </a:r>
          </a:p>
          <a:p>
            <a:pPr eaLnBrk="1" hangingPunct="1">
              <a:spcBef>
                <a:spcPts val="1063"/>
              </a:spcBef>
              <a:buClrTx/>
              <a:buFontTx/>
              <a:buNone/>
            </a:pPr>
            <a:r>
              <a:rPr lang="en-US" sz="17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fabs</a:t>
            </a:r>
            <a:r>
              <a:rPr lang="en-US" sz="1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(-f) 		36.000000</a:t>
            </a:r>
          </a:p>
          <a:p>
            <a:pPr eaLnBrk="1" hangingPunct="1">
              <a:spcBef>
                <a:spcPts val="1063"/>
              </a:spcBef>
              <a:buClrTx/>
              <a:buFontTx/>
              <a:buNone/>
            </a:pPr>
            <a:r>
              <a:rPr lang="en-US" sz="17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sqrt</a:t>
            </a:r>
            <a:r>
              <a:rPr lang="en-US" sz="1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(f)		6.00000</a:t>
            </a:r>
          </a:p>
          <a:p>
            <a:pPr eaLnBrk="1" hangingPunct="1">
              <a:spcBef>
                <a:spcPts val="1063"/>
              </a:spcBef>
              <a:buClrTx/>
              <a:buFontTx/>
              <a:buNone/>
            </a:pPr>
            <a:r>
              <a:rPr lang="en-US" sz="17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pow</a:t>
            </a:r>
            <a:r>
              <a:rPr lang="en-US" sz="1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(f, 0.5)		6.000000</a:t>
            </a:r>
          </a:p>
          <a:p>
            <a:pPr eaLnBrk="1" hangingPunct="1">
              <a:spcBef>
                <a:spcPts val="1063"/>
              </a:spcBef>
              <a:buClrTx/>
              <a:buFontTx/>
              <a:buNone/>
            </a:pPr>
            <a:r>
              <a:rPr lang="en-US" sz="17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ceil</a:t>
            </a:r>
            <a:r>
              <a:rPr lang="en-US" sz="1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(-10.2)		-10.000000</a:t>
            </a:r>
          </a:p>
          <a:p>
            <a:pPr eaLnBrk="1" hangingPunct="1">
              <a:spcBef>
                <a:spcPts val="1063"/>
              </a:spcBef>
              <a:buClrTx/>
              <a:buFontTx/>
              <a:buNone/>
            </a:pPr>
            <a:r>
              <a:rPr lang="en-US" sz="17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ceil</a:t>
            </a:r>
            <a:r>
              <a:rPr lang="en-US" sz="1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(10.2)		11.000000</a:t>
            </a:r>
          </a:p>
          <a:p>
            <a:pPr eaLnBrk="1" hangingPunct="1">
              <a:spcBef>
                <a:spcPts val="1063"/>
              </a:spcBef>
              <a:buClrTx/>
              <a:buFontTx/>
              <a:buNone/>
            </a:pPr>
            <a:r>
              <a:rPr lang="en-US" sz="17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floor</a:t>
            </a:r>
            <a:r>
              <a:rPr lang="en-US" sz="1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(-10.2)		-11.000000</a:t>
            </a:r>
          </a:p>
          <a:p>
            <a:pPr eaLnBrk="1" hangingPunct="1">
              <a:spcBef>
                <a:spcPts val="1063"/>
              </a:spcBef>
              <a:buClrTx/>
              <a:buFontTx/>
              <a:buNone/>
            </a:pPr>
            <a:r>
              <a:rPr lang="en-US" sz="17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floor</a:t>
            </a:r>
            <a:r>
              <a:rPr lang="en-US" sz="1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(10.2)		10.000000</a:t>
            </a:r>
          </a:p>
          <a:p>
            <a:pPr eaLnBrk="1" hangingPunct="1">
              <a:spcBef>
                <a:spcPts val="1063"/>
              </a:spcBef>
              <a:buClrTx/>
              <a:buFontTx/>
              <a:buNone/>
            </a:pPr>
            <a:r>
              <a:rPr lang="en-US" sz="17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fmax</a:t>
            </a:r>
            <a:r>
              <a:rPr lang="en-US" sz="1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(10.1, 20.2)	20.2</a:t>
            </a:r>
          </a:p>
          <a:p>
            <a:pPr eaLnBrk="1" hangingPunct="1">
              <a:spcBef>
                <a:spcPts val="1063"/>
              </a:spcBef>
              <a:buClrTx/>
              <a:buFontTx/>
              <a:buNone/>
            </a:pPr>
            <a:r>
              <a:rPr lang="en-US" sz="17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fmin</a:t>
            </a:r>
            <a:r>
              <a:rPr lang="en-US" sz="1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(10.1, 20.2)	10.1</a:t>
            </a:r>
          </a:p>
          <a:p>
            <a:pPr eaLnBrk="1" hangingPunct="1">
              <a:spcBef>
                <a:spcPts val="1063"/>
              </a:spcBef>
              <a:buClrTx/>
              <a:buFontTx/>
              <a:buNone/>
            </a:pPr>
            <a:r>
              <a:rPr lang="en-US" sz="17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rint</a:t>
            </a:r>
            <a:r>
              <a:rPr lang="en-US" sz="1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(10.2)		10.0		</a:t>
            </a:r>
            <a:r>
              <a:rPr lang="en-US" sz="17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rint</a:t>
            </a:r>
            <a:r>
              <a:rPr lang="en-US" sz="1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(-10.2)		-10.0</a:t>
            </a:r>
          </a:p>
          <a:p>
            <a:pPr eaLnBrk="1" hangingPunct="1">
              <a:spcBef>
                <a:spcPts val="1063"/>
              </a:spcBef>
              <a:buClrTx/>
              <a:buFontTx/>
              <a:buNone/>
            </a:pPr>
            <a:r>
              <a:rPr lang="en-US" sz="17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rint</a:t>
            </a:r>
            <a:r>
              <a:rPr lang="en-US" sz="1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(20.6)		21		</a:t>
            </a:r>
            <a:r>
              <a:rPr lang="en-US" sz="17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rint</a:t>
            </a:r>
            <a:r>
              <a:rPr lang="en-US" sz="1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(-20.6)		-21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593F09B2-270B-44D8-8835-82E25F751888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 eaLnBrk="1" hangingPunct="1">
                <a:buClrTx/>
                <a:buFontTx/>
                <a:buNone/>
              </a:pPr>
              <a:t>33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36867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Math Library </a:t>
            </a:r>
          </a:p>
        </p:txBody>
      </p:sp>
      <p:sp>
        <p:nvSpPr>
          <p:cNvPr id="36868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229600" cy="491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41313"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1500"/>
              </a:spcBef>
              <a:buClrTx/>
              <a:buFontTx/>
              <a:buNone/>
            </a:pPr>
            <a:r>
              <a:rPr lang="fr-FR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fr-FR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double PI = 3.141592653589793;</a:t>
            </a:r>
          </a:p>
          <a:p>
            <a:pPr eaLnBrk="1" hangingPunct="1">
              <a:lnSpc>
                <a:spcPct val="90000"/>
              </a:lnSpc>
              <a:spcBef>
                <a:spcPts val="1500"/>
              </a:spcBef>
              <a:buClrTx/>
              <a:buFontTx/>
              <a:buNone/>
            </a:pPr>
            <a:r>
              <a:rPr lang="fr-FR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fr-FR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double E = 2.7182818284590451;</a:t>
            </a:r>
          </a:p>
          <a:p>
            <a:pPr eaLnBrk="1" hangingPunct="1">
              <a:lnSpc>
                <a:spcPct val="90000"/>
              </a:lnSpc>
              <a:spcBef>
                <a:spcPts val="1000"/>
              </a:spcBef>
              <a:buClrTx/>
              <a:buFontTx/>
              <a:buNone/>
            </a:pPr>
            <a:endParaRPr lang="fr-FR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ts val="1500"/>
              </a:spcBef>
              <a:buClrTx/>
              <a:buFontTx/>
              <a:buNone/>
            </a:pPr>
            <a:r>
              <a:rPr lang="es-ES" sz="2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sin</a:t>
            </a:r>
            <a:r>
              <a:rPr lang="es-E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(PI) 		0.000000</a:t>
            </a:r>
          </a:p>
          <a:p>
            <a:pPr eaLnBrk="1" hangingPunct="1">
              <a:lnSpc>
                <a:spcPct val="90000"/>
              </a:lnSpc>
              <a:spcBef>
                <a:spcPts val="1500"/>
              </a:spcBef>
              <a:buClrTx/>
              <a:buFontTx/>
              <a:buNone/>
            </a:pPr>
            <a:r>
              <a:rPr lang="es-ES" sz="2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cos</a:t>
            </a:r>
            <a:r>
              <a:rPr lang="es-E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(PI/2) 		0.000000</a:t>
            </a:r>
          </a:p>
          <a:p>
            <a:pPr eaLnBrk="1" hangingPunct="1">
              <a:lnSpc>
                <a:spcPct val="90000"/>
              </a:lnSpc>
              <a:spcBef>
                <a:spcPts val="1500"/>
              </a:spcBef>
              <a:buClrTx/>
              <a:buFontTx/>
              <a:buNone/>
            </a:pPr>
            <a:r>
              <a:rPr lang="es-ES" sz="2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acos</a:t>
            </a:r>
            <a:r>
              <a:rPr lang="es-E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(1)		0.000000</a:t>
            </a:r>
          </a:p>
          <a:p>
            <a:pPr eaLnBrk="1" hangingPunct="1">
              <a:lnSpc>
                <a:spcPct val="90000"/>
              </a:lnSpc>
              <a:spcBef>
                <a:spcPts val="1500"/>
              </a:spcBef>
              <a:buClrTx/>
              <a:buFontTx/>
              <a:buNone/>
            </a:pPr>
            <a:r>
              <a:rPr lang="pt-BR" sz="2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log</a:t>
            </a:r>
            <a:r>
              <a:rPr lang="pt-BR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(E)		1.000000</a:t>
            </a:r>
          </a:p>
          <a:p>
            <a:pPr eaLnBrk="1" hangingPunct="1">
              <a:lnSpc>
                <a:spcPct val="90000"/>
              </a:lnSpc>
              <a:spcBef>
                <a:spcPts val="1500"/>
              </a:spcBef>
              <a:buClrTx/>
              <a:buFontTx/>
              <a:buNone/>
            </a:pPr>
            <a:r>
              <a:rPr lang="pt-BR" sz="2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log</a:t>
            </a:r>
            <a:r>
              <a:rPr lang="pt-BR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(10)		2.30258</a:t>
            </a:r>
          </a:p>
          <a:p>
            <a:pPr eaLnBrk="1" hangingPunct="1">
              <a:lnSpc>
                <a:spcPct val="90000"/>
              </a:lnSpc>
              <a:spcBef>
                <a:spcPts val="1500"/>
              </a:spcBef>
              <a:buClrTx/>
              <a:buFontTx/>
              <a:buNone/>
            </a:pPr>
            <a:r>
              <a:rPr lang="pt-BR" sz="2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exp</a:t>
            </a:r>
            <a:r>
              <a:rPr lang="pt-BR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(1)		2.718282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/>
          <p:cNvSpPr txBox="1">
            <a:spLocks noChangeArrowheads="1"/>
          </p:cNvSpPr>
          <p:nvPr/>
        </p:nvSpPr>
        <p:spPr bwMode="auto">
          <a:xfrm>
            <a:off x="304800" y="150813"/>
            <a:ext cx="838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>
              <a:buClrTx/>
              <a:buFontTx/>
              <a:buNone/>
            </a:pPr>
            <a:r>
              <a:rPr lang="ar-SA" sz="4000" dirty="0">
                <a:solidFill>
                  <a:srgbClr val="293A83"/>
                </a:solidFill>
                <a:cs typeface="B Nazanin" pitchFamily="2" charset="-78"/>
              </a:rPr>
              <a:t>برنامه محاسبه محيط و مساحت دايره</a:t>
            </a:r>
            <a:endParaRPr lang="en-US" sz="4000" dirty="0">
              <a:solidFill>
                <a:srgbClr val="293A83"/>
              </a:solidFill>
              <a:cs typeface="B Nazanin" pitchFamily="2" charset="-78"/>
            </a:endParaRPr>
          </a:p>
        </p:txBody>
      </p:sp>
      <p:sp>
        <p:nvSpPr>
          <p:cNvPr id="37891" name="Text Box 2"/>
          <p:cNvSpPr txBox="1">
            <a:spLocks noChangeArrowheads="1"/>
          </p:cNvSpPr>
          <p:nvPr/>
        </p:nvSpPr>
        <p:spPr bwMode="auto">
          <a:xfrm>
            <a:off x="304800" y="1000125"/>
            <a:ext cx="8382000" cy="595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41313"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313"/>
              </a:spcBef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include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eaLnBrk="1" hangingPunct="1">
              <a:spcBef>
                <a:spcPts val="1313"/>
              </a:spcBef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include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math.h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eaLnBrk="1" hangingPunct="1">
              <a:spcBef>
                <a:spcPts val="1313"/>
              </a:spcBef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define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PI 3.141592653589793</a:t>
            </a:r>
          </a:p>
          <a:p>
            <a:pPr eaLnBrk="1" hangingPunct="1">
              <a:spcBef>
                <a:spcPts val="500"/>
              </a:spcBef>
              <a:buClrTx/>
              <a:buFontTx/>
              <a:buNone/>
            </a:pPr>
            <a:endParaRPr lang="en-US" sz="5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ts val="1313"/>
              </a:spcBef>
              <a:buClrTx/>
              <a:buFontTx/>
              <a:buNone/>
            </a:pP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main(void){        </a:t>
            </a:r>
          </a:p>
          <a:p>
            <a:pPr eaLnBrk="1" hangingPunct="1">
              <a:spcBef>
                <a:spcPts val="1313"/>
              </a:spcBef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float r;</a:t>
            </a:r>
          </a:p>
          <a:p>
            <a:pPr eaLnBrk="1" hangingPunct="1">
              <a:spcBef>
                <a:spcPts val="1313"/>
              </a:spcBef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("Enter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shoa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eaLnBrk="1" hangingPunct="1">
              <a:spcBef>
                <a:spcPts val="1313"/>
              </a:spcBef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("%f", &amp;r);</a:t>
            </a:r>
          </a:p>
          <a:p>
            <a:pPr eaLnBrk="1" hangingPunct="1">
              <a:spcBef>
                <a:spcPts val="1313"/>
              </a:spcBef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double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masahat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PI * pow(r, 2);</a:t>
            </a:r>
          </a:p>
          <a:p>
            <a:pPr eaLnBrk="1" hangingPunct="1">
              <a:spcBef>
                <a:spcPts val="1313"/>
              </a:spcBef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double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mohit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2 * PI * r;</a:t>
            </a:r>
          </a:p>
          <a:p>
            <a:pPr eaLnBrk="1" hangingPunct="1">
              <a:spcBef>
                <a:spcPts val="1313"/>
              </a:spcBef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masahat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%f\n",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masahat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eaLnBrk="1" hangingPunct="1">
              <a:spcBef>
                <a:spcPts val="1313"/>
              </a:spcBef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mohit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%f\n",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mohit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eaLnBrk="1" hangingPunct="1">
              <a:spcBef>
                <a:spcPts val="1313"/>
              </a:spcBef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eaLnBrk="1" hangingPunct="1">
              <a:spcBef>
                <a:spcPts val="1313"/>
              </a:spcBef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eaLnBrk="1" hangingPunct="1">
              <a:spcBef>
                <a:spcPts val="1313"/>
              </a:spcBef>
              <a:buClrTx/>
              <a:buFontTx/>
              <a:buNone/>
            </a:pP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7892" name="Text Box 3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72A76D1B-0CF4-4B38-9673-B917202A8711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 eaLnBrk="1" hangingPunct="1">
                <a:buClrTx/>
                <a:buFontTx/>
                <a:buNone/>
              </a:pPr>
              <a:t>34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/>
          <p:cNvSpPr txBox="1">
            <a:spLocks noChangeArrowheads="1"/>
          </p:cNvSpPr>
          <p:nvPr/>
        </p:nvSpPr>
        <p:spPr bwMode="auto">
          <a:xfrm>
            <a:off x="304800" y="150813"/>
            <a:ext cx="838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>
              <a:buClrTx/>
              <a:buFontTx/>
              <a:buNone/>
            </a:pPr>
            <a:r>
              <a:rPr lang="ar-SA" sz="4000" dirty="0">
                <a:solidFill>
                  <a:srgbClr val="293A83"/>
                </a:solidFill>
                <a:cs typeface="B Nazanin" pitchFamily="2" charset="-78"/>
              </a:rPr>
              <a:t>برنامه حل معادله درجه</a:t>
            </a:r>
            <a:r>
              <a:rPr lang="fa-IR" sz="4000" dirty="0">
                <a:solidFill>
                  <a:srgbClr val="293A83"/>
                </a:solidFill>
                <a:cs typeface="B Nazanin" pitchFamily="2" charset="-78"/>
              </a:rPr>
              <a:t> دو (</a:t>
            </a:r>
            <a:r>
              <a:rPr lang="ar-SA" sz="4000" dirty="0">
                <a:solidFill>
                  <a:srgbClr val="293A83"/>
                </a:solidFill>
                <a:cs typeface="B Nazanin" pitchFamily="2" charset="-78"/>
              </a:rPr>
              <a:t>با فرض وجود ريشه</a:t>
            </a:r>
            <a:r>
              <a:rPr lang="fa-IR" sz="4000" dirty="0">
                <a:solidFill>
                  <a:srgbClr val="293A83"/>
                </a:solidFill>
                <a:cs typeface="B Nazanin" pitchFamily="2" charset="-78"/>
              </a:rPr>
              <a:t>)</a:t>
            </a:r>
            <a:endParaRPr lang="en-US" sz="4000" dirty="0">
              <a:solidFill>
                <a:srgbClr val="293A83"/>
              </a:solidFill>
              <a:cs typeface="B Nazanin" pitchFamily="2" charset="-78"/>
            </a:endParaRPr>
          </a:p>
        </p:txBody>
      </p:sp>
      <p:sp>
        <p:nvSpPr>
          <p:cNvPr id="38915" name="Text Box 2"/>
          <p:cNvSpPr txBox="1">
            <a:spLocks noChangeArrowheads="1"/>
          </p:cNvSpPr>
          <p:nvPr/>
        </p:nvSpPr>
        <p:spPr bwMode="auto">
          <a:xfrm>
            <a:off x="304800" y="1044575"/>
            <a:ext cx="83820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41313"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5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eaLnBrk="1" hangingPunct="1">
              <a:spcBef>
                <a:spcPts val="125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math.h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eaLnBrk="1" hangingPunct="1">
              <a:spcBef>
                <a:spcPts val="1250"/>
              </a:spcBef>
              <a:buClrTx/>
              <a:buFontTx/>
              <a:buNone/>
            </a:pPr>
            <a:endParaRPr lang="en-US" sz="2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ts val="1250"/>
              </a:spcBef>
              <a:buClrTx/>
              <a:buFontTx/>
              <a:buNone/>
            </a:pP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main(void){</a:t>
            </a:r>
          </a:p>
          <a:p>
            <a:pPr eaLnBrk="1" hangingPunct="1">
              <a:spcBef>
                <a:spcPts val="125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float a, b, c, delta, root1, root2;</a:t>
            </a:r>
          </a:p>
          <a:p>
            <a:pPr eaLnBrk="1" hangingPunct="1">
              <a:spcBef>
                <a:spcPts val="125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("Enter a, b, c: ");</a:t>
            </a:r>
          </a:p>
          <a:p>
            <a:pPr eaLnBrk="1" hangingPunct="1">
              <a:spcBef>
                <a:spcPts val="125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("%f", &amp;a);</a:t>
            </a:r>
          </a:p>
          <a:p>
            <a:pPr eaLnBrk="1" hangingPunct="1">
              <a:spcBef>
                <a:spcPts val="125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("%f", &amp;b);</a:t>
            </a:r>
          </a:p>
          <a:p>
            <a:pPr eaLnBrk="1" hangingPunct="1">
              <a:spcBef>
                <a:spcPts val="125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("%f", &amp;c);</a:t>
            </a:r>
          </a:p>
        </p:txBody>
      </p:sp>
      <p:sp>
        <p:nvSpPr>
          <p:cNvPr id="38916" name="Text Box 3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96121384-89BC-4807-B350-2C4F2CF2C94C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 eaLnBrk="1" hangingPunct="1">
                <a:buClrTx/>
                <a:buFontTx/>
                <a:buNone/>
              </a:pPr>
              <a:t>35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/>
          <p:cNvSpPr txBox="1">
            <a:spLocks noChangeArrowheads="1"/>
          </p:cNvSpPr>
          <p:nvPr/>
        </p:nvSpPr>
        <p:spPr bwMode="auto">
          <a:xfrm>
            <a:off x="304800" y="150813"/>
            <a:ext cx="838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>
              <a:buClrTx/>
              <a:buFontTx/>
              <a:buNone/>
            </a:pPr>
            <a:r>
              <a:rPr lang="ar-SA" sz="4000" dirty="0">
                <a:solidFill>
                  <a:srgbClr val="293A83"/>
                </a:solidFill>
                <a:cs typeface="B Nazanin" pitchFamily="2" charset="-78"/>
              </a:rPr>
              <a:t>برنامه حل معادله درجه</a:t>
            </a:r>
            <a:r>
              <a:rPr lang="fa-IR" sz="4000" dirty="0">
                <a:solidFill>
                  <a:srgbClr val="293A83"/>
                </a:solidFill>
                <a:cs typeface="B Nazanin" pitchFamily="2" charset="-78"/>
              </a:rPr>
              <a:t> دو (</a:t>
            </a:r>
            <a:r>
              <a:rPr lang="ar-SA" sz="4000" dirty="0">
                <a:solidFill>
                  <a:srgbClr val="293A83"/>
                </a:solidFill>
                <a:cs typeface="B Nazanin" pitchFamily="2" charset="-78"/>
              </a:rPr>
              <a:t>با فرض وجود ريشه</a:t>
            </a:r>
            <a:r>
              <a:rPr lang="fa-IR" sz="4000" dirty="0">
                <a:solidFill>
                  <a:srgbClr val="293A83"/>
                </a:solidFill>
                <a:cs typeface="B Nazanin" pitchFamily="2" charset="-78"/>
              </a:rPr>
              <a:t>)</a:t>
            </a:r>
            <a:endParaRPr lang="en-US" sz="4000" dirty="0">
              <a:solidFill>
                <a:srgbClr val="293A83"/>
              </a:solidFill>
              <a:cs typeface="B Nazanin" pitchFamily="2" charset="-78"/>
            </a:endParaRPr>
          </a:p>
        </p:txBody>
      </p:sp>
      <p:sp>
        <p:nvSpPr>
          <p:cNvPr id="39939" name="Text Box 2"/>
          <p:cNvSpPr txBox="1">
            <a:spLocks noChangeArrowheads="1"/>
          </p:cNvSpPr>
          <p:nvPr/>
        </p:nvSpPr>
        <p:spPr bwMode="auto">
          <a:xfrm>
            <a:off x="304800" y="1044575"/>
            <a:ext cx="8382000" cy="657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41313" eaLnBrk="0" hangingPunct="0"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   delta = 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sqrt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((b * b) - (4 * a * c));</a:t>
            </a: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root1 = (-b + delta) / (2 * a);</a:t>
            </a: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root2 = (-b - delta) / (2 * a);</a:t>
            </a: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("root1 = ");</a:t>
            </a: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("%f\n", root1);</a:t>
            </a: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("root2 = ");</a:t>
            </a: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("%f\n", root2);</a:t>
            </a: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   return 0;</a:t>
            </a: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endParaRPr lang="en-US" sz="2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endParaRPr lang="en-US" sz="2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9940" name="Text Box 3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74F73A65-35A7-4121-8525-CB6C85D7AABE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 eaLnBrk="1" hangingPunct="1">
                <a:buClrTx/>
                <a:buFontTx/>
                <a:buNone/>
              </a:pPr>
              <a:t>36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323A660B-FE02-4370-8DB7-B3F778A721C1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 eaLnBrk="1" hangingPunct="1">
                <a:buClrTx/>
                <a:buFontTx/>
                <a:buNone/>
              </a:pPr>
              <a:t>37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40963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Random Numbers 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457200" y="1066800"/>
            <a:ext cx="8229600" cy="534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668338" indent="-325438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020763" indent="-34925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#include &lt;stdlib.h&gt;</a:t>
            </a:r>
          </a:p>
          <a:p>
            <a:pPr eaLnBrk="1" hangingPunct="1"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rand();</a:t>
            </a:r>
          </a:p>
          <a:p>
            <a:pPr lvl="1" eaLnBrk="1" hangingPunct="1">
              <a:spcBef>
                <a:spcPts val="7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800">
                <a:solidFill>
                  <a:srgbClr val="000000"/>
                </a:solidFill>
              </a:rPr>
              <a:t>A random number in [0, RAND_MAX]</a:t>
            </a:r>
          </a:p>
          <a:p>
            <a:pPr eaLnBrk="1" hangingPunct="1"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>
                <a:solidFill>
                  <a:srgbClr val="000000"/>
                </a:solidFill>
              </a:rPr>
              <a:t>How does it work</a:t>
            </a:r>
          </a:p>
          <a:p>
            <a:pPr lvl="1" eaLnBrk="1" hangingPunct="1">
              <a:spcBef>
                <a:spcPts val="7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800">
                <a:solidFill>
                  <a:srgbClr val="000000"/>
                </a:solidFill>
              </a:rPr>
              <a:t>Start from a </a:t>
            </a:r>
            <a:r>
              <a:rPr lang="en-US" sz="2800">
                <a:solidFill>
                  <a:srgbClr val="CC0000"/>
                </a:solidFill>
              </a:rPr>
              <a:t>seed</a:t>
            </a:r>
            <a:r>
              <a:rPr lang="en-US" sz="2800">
                <a:solidFill>
                  <a:srgbClr val="000000"/>
                </a:solidFill>
              </a:rPr>
              <a:t> number</a:t>
            </a:r>
          </a:p>
          <a:p>
            <a:pPr lvl="2" eaLnBrk="1" hangingPunct="1">
              <a:spcBef>
                <a:spcPts val="650"/>
              </a:spcBef>
              <a:buClr>
                <a:srgbClr val="CC0000"/>
              </a:buClr>
              <a:buSzPct val="75000"/>
              <a:buFont typeface="Wingdings" pitchFamily="2" charset="2"/>
              <a:buChar char=""/>
            </a:pPr>
            <a:r>
              <a:rPr lang="en-US" sz="2600">
                <a:solidFill>
                  <a:srgbClr val="000000"/>
                </a:solidFill>
              </a:rPr>
              <a:t>X0 </a:t>
            </a:r>
            <a:r>
              <a:rPr lang="en-US" sz="2600">
                <a:solidFill>
                  <a:srgbClr val="000000"/>
                </a:solidFill>
                <a:latin typeface="Wingdings" pitchFamily="2" charset="2"/>
              </a:rPr>
              <a:t></a:t>
            </a:r>
            <a:r>
              <a:rPr lang="en-US" sz="2600">
                <a:solidFill>
                  <a:srgbClr val="000000"/>
                </a:solidFill>
              </a:rPr>
              <a:t> F(seed number)</a:t>
            </a:r>
          </a:p>
          <a:p>
            <a:pPr lvl="1" eaLnBrk="1" hangingPunct="1">
              <a:spcBef>
                <a:spcPts val="7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800">
                <a:solidFill>
                  <a:srgbClr val="000000"/>
                </a:solidFill>
              </a:rPr>
              <a:t>Xn+1 = F(Xn)</a:t>
            </a:r>
          </a:p>
          <a:p>
            <a:pPr eaLnBrk="1" hangingPunct="1"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>
                <a:solidFill>
                  <a:srgbClr val="000000"/>
                </a:solidFill>
              </a:rPr>
              <a:t>Same seed </a:t>
            </a:r>
          </a:p>
          <a:p>
            <a:pPr lvl="1" eaLnBrk="1" hangingPunct="1">
              <a:spcBef>
                <a:spcPts val="7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800">
                <a:solidFill>
                  <a:srgbClr val="000000"/>
                </a:solidFill>
              </a:rPr>
              <a:t>Same random number sequence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0" dur="5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3" dur="500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6" dur="500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9" dur="500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2" dur="500"/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304800" y="1143000"/>
            <a:ext cx="8382000" cy="665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668338" indent="-325438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>
                <a:solidFill>
                  <a:srgbClr val="000000"/>
                </a:solidFill>
              </a:rPr>
              <a:t>We usually want different random number</a:t>
            </a:r>
          </a:p>
          <a:p>
            <a:pPr lvl="1" eaLnBrk="1" hangingPunct="1">
              <a:spcBef>
                <a:spcPts val="7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800">
                <a:solidFill>
                  <a:srgbClr val="000000"/>
                </a:solidFill>
              </a:rPr>
              <a:t>Run 1: 10, 20, 17, 1000, 23, 345, 30</a:t>
            </a:r>
          </a:p>
          <a:p>
            <a:pPr lvl="1" eaLnBrk="1" hangingPunct="1">
              <a:spcBef>
                <a:spcPts val="7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800">
                <a:solidFill>
                  <a:srgbClr val="000000"/>
                </a:solidFill>
              </a:rPr>
              <a:t>Run 2: 23, 904, 23, 346, 85,  234, 63</a:t>
            </a:r>
          </a:p>
          <a:p>
            <a:pPr eaLnBrk="1" hangingPunct="1"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>
                <a:solidFill>
                  <a:srgbClr val="000000"/>
                </a:solidFill>
              </a:rPr>
              <a:t>We should use different seed in each run</a:t>
            </a:r>
          </a:p>
          <a:p>
            <a:pPr lvl="1" eaLnBrk="1" hangingPunct="1">
              <a:spcBef>
                <a:spcPts val="7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800">
                <a:solidFill>
                  <a:srgbClr val="000000"/>
                </a:solidFill>
              </a:rPr>
              <a:t>How?</a:t>
            </a:r>
          </a:p>
          <a:p>
            <a:pPr lvl="1" eaLnBrk="1" hangingPunct="1">
              <a:spcBef>
                <a:spcPts val="7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800">
                <a:solidFill>
                  <a:srgbClr val="000000"/>
                </a:solidFill>
              </a:rPr>
              <a:t>Initialize seed by system time </a:t>
            </a:r>
          </a:p>
          <a:p>
            <a:pPr lvl="1" eaLnBrk="1" hangingPunct="1">
              <a:spcBef>
                <a:spcPts val="275"/>
              </a:spcBef>
              <a:buClr>
                <a:srgbClr val="006633"/>
              </a:buClr>
              <a:buSzPct val="85000"/>
              <a:buFont typeface="Wingdings" pitchFamily="2" charset="2"/>
              <a:buNone/>
            </a:pPr>
            <a:endParaRPr lang="en-US" sz="1100">
              <a:solidFill>
                <a:srgbClr val="000000"/>
              </a:solidFill>
            </a:endParaRPr>
          </a:p>
          <a:p>
            <a:pPr lvl="1">
              <a:spcBef>
                <a:spcPts val="700"/>
              </a:spcBef>
              <a:buClrTx/>
              <a:buSzPct val="85000"/>
              <a:buFontTx/>
              <a:buNone/>
            </a:pPr>
            <a:r>
              <a:rPr lang="pt-BR" sz="28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#include &lt;time.h&gt;</a:t>
            </a:r>
          </a:p>
          <a:p>
            <a:pPr lvl="1">
              <a:spcBef>
                <a:spcPts val="700"/>
              </a:spcBef>
              <a:buClrTx/>
              <a:buSzPct val="85000"/>
              <a:buFontTx/>
              <a:buNone/>
            </a:pPr>
            <a:r>
              <a:rPr lang="pt-BR" sz="2800" b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time_t t = time(NULL);</a:t>
            </a:r>
          </a:p>
          <a:p>
            <a:pPr eaLnBrk="1" hangingPunct="1">
              <a:lnSpc>
                <a:spcPct val="80000"/>
              </a:lnSpc>
              <a:spcBef>
                <a:spcPts val="1750"/>
              </a:spcBef>
              <a:buClrTx/>
              <a:buFontTx/>
              <a:buNone/>
            </a:pPr>
            <a:r>
              <a:rPr lang="pt-BR" sz="28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srand(t);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None/>
            </a:pPr>
            <a:endParaRPr lang="pt-BR" sz="3200" b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None/>
            </a:pPr>
            <a:endParaRPr lang="pt-BR" sz="3200" b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1987" name="Text Box 2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25BD029E-1A2C-43A8-A7D1-36D263A2E272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 eaLnBrk="1" hangingPunct="1">
                <a:buClrTx/>
                <a:buFontTx/>
                <a:buNone/>
              </a:pPr>
              <a:t>38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41988" name="Text Box 3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Random Numbers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430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0" dur="500"/>
                                        <p:tgtEl>
                                          <p:spTgt spid="430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3" dur="500"/>
                                        <p:tgtEl>
                                          <p:spTgt spid="430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6" dur="500"/>
                                        <p:tgtEl>
                                          <p:spTgt spid="430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9" dur="500"/>
                                        <p:tgtEl>
                                          <p:spTgt spid="430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2" dur="500"/>
                                        <p:tgtEl>
                                          <p:spTgt spid="4300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3348CB90-5EEF-42C7-B4A4-6E3D3228121C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 eaLnBrk="1" hangingPunct="1">
                <a:buClrTx/>
                <a:buFontTx/>
                <a:buNone/>
              </a:pPr>
              <a:t>39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43011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Random Numbers </a:t>
            </a:r>
          </a:p>
        </p:txBody>
      </p:sp>
      <p:sp>
        <p:nvSpPr>
          <p:cNvPr id="43012" name="Text Box 3"/>
          <p:cNvSpPr txBox="1">
            <a:spLocks noChangeArrowheads="1"/>
          </p:cNvSpPr>
          <p:nvPr/>
        </p:nvSpPr>
        <p:spPr bwMode="auto">
          <a:xfrm>
            <a:off x="381000" y="1066800"/>
            <a:ext cx="4800600" cy="509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41313"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1125"/>
              </a:spcBef>
              <a:buClrTx/>
              <a:buFontTx/>
              <a:buNone/>
            </a:pPr>
            <a:r>
              <a:rPr lang="pt-BR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#include &lt;stdio.h&gt;</a:t>
            </a:r>
          </a:p>
          <a:p>
            <a:pPr eaLnBrk="1" hangingPunct="1">
              <a:lnSpc>
                <a:spcPct val="80000"/>
              </a:lnSpc>
              <a:spcBef>
                <a:spcPts val="1125"/>
              </a:spcBef>
              <a:buClrTx/>
              <a:buFontTx/>
              <a:buNone/>
            </a:pPr>
            <a:r>
              <a:rPr lang="pt-BR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#include &lt;stdlib.h&gt;</a:t>
            </a:r>
          </a:p>
          <a:p>
            <a:pPr eaLnBrk="1" hangingPunct="1">
              <a:lnSpc>
                <a:spcPct val="80000"/>
              </a:lnSpc>
              <a:spcBef>
                <a:spcPts val="1125"/>
              </a:spcBef>
              <a:buClrTx/>
              <a:buFontTx/>
              <a:buNone/>
            </a:pPr>
            <a:r>
              <a:rPr lang="pt-BR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#include &lt;time.h&gt;</a:t>
            </a:r>
          </a:p>
          <a:p>
            <a:pPr eaLnBrk="1" hangingPunct="1">
              <a:lnSpc>
                <a:spcPct val="80000"/>
              </a:lnSpc>
              <a:spcBef>
                <a:spcPts val="250"/>
              </a:spcBef>
              <a:buClrTx/>
              <a:buFontTx/>
              <a:buNone/>
            </a:pPr>
            <a:endParaRPr lang="pt-BR" sz="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ts val="1125"/>
              </a:spcBef>
              <a:buClrTx/>
              <a:buFontTx/>
              <a:buNone/>
            </a:pPr>
            <a:r>
              <a:rPr lang="pt-BR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 main(void){</a:t>
            </a:r>
          </a:p>
          <a:p>
            <a:pPr eaLnBrk="1" hangingPunct="1">
              <a:lnSpc>
                <a:spcPct val="80000"/>
              </a:lnSpc>
              <a:spcBef>
                <a:spcPts val="1125"/>
              </a:spcBef>
              <a:buClrTx/>
              <a:buFontTx/>
              <a:buNone/>
            </a:pPr>
            <a:r>
              <a:rPr lang="pt-BR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int r1, r2;</a:t>
            </a:r>
          </a:p>
          <a:p>
            <a:pPr eaLnBrk="1" hangingPunct="1">
              <a:lnSpc>
                <a:spcPct val="80000"/>
              </a:lnSpc>
              <a:spcBef>
                <a:spcPts val="1125"/>
              </a:spcBef>
              <a:buClrTx/>
              <a:buFontTx/>
              <a:buNone/>
            </a:pPr>
            <a:r>
              <a:rPr lang="pt-BR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srand(0);</a:t>
            </a:r>
          </a:p>
          <a:p>
            <a:pPr eaLnBrk="1" hangingPunct="1">
              <a:lnSpc>
                <a:spcPct val="80000"/>
              </a:lnSpc>
              <a:spcBef>
                <a:spcPts val="1125"/>
              </a:spcBef>
              <a:buClrTx/>
              <a:buFontTx/>
              <a:buNone/>
            </a:pPr>
            <a:r>
              <a:rPr lang="pt-BR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r1 = rand();</a:t>
            </a:r>
          </a:p>
          <a:p>
            <a:pPr eaLnBrk="1" hangingPunct="1">
              <a:lnSpc>
                <a:spcPct val="80000"/>
              </a:lnSpc>
              <a:spcBef>
                <a:spcPts val="1125"/>
              </a:spcBef>
              <a:buClrTx/>
              <a:buFontTx/>
              <a:buNone/>
            </a:pPr>
            <a:r>
              <a:rPr lang="pt-BR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printf("r1 = %d\n", r1); </a:t>
            </a:r>
          </a:p>
          <a:p>
            <a:pPr eaLnBrk="1" hangingPunct="1">
              <a:lnSpc>
                <a:spcPct val="80000"/>
              </a:lnSpc>
              <a:spcBef>
                <a:spcPts val="1125"/>
              </a:spcBef>
              <a:buClrTx/>
              <a:buFontTx/>
              <a:buNone/>
            </a:pPr>
            <a:r>
              <a:rPr lang="pt-BR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pt-BR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time_t t = time(NULL);</a:t>
            </a:r>
          </a:p>
          <a:p>
            <a:pPr eaLnBrk="1" hangingPunct="1">
              <a:lnSpc>
                <a:spcPct val="80000"/>
              </a:lnSpc>
              <a:spcBef>
                <a:spcPts val="1125"/>
              </a:spcBef>
              <a:buClrTx/>
              <a:buFontTx/>
              <a:buNone/>
            </a:pPr>
            <a:r>
              <a:rPr lang="pt-BR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srand(</a:t>
            </a:r>
            <a:r>
              <a:rPr lang="pt-BR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pt-BR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eaLnBrk="1" hangingPunct="1">
              <a:lnSpc>
                <a:spcPct val="80000"/>
              </a:lnSpc>
              <a:spcBef>
                <a:spcPts val="1125"/>
              </a:spcBef>
              <a:buClrTx/>
              <a:buFontTx/>
              <a:buNone/>
            </a:pPr>
            <a:r>
              <a:rPr lang="pt-BR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r2 = rand();</a:t>
            </a:r>
          </a:p>
          <a:p>
            <a:pPr eaLnBrk="1" hangingPunct="1">
              <a:lnSpc>
                <a:spcPct val="80000"/>
              </a:lnSpc>
              <a:spcBef>
                <a:spcPts val="1125"/>
              </a:spcBef>
              <a:buClrTx/>
              <a:buFontTx/>
              <a:buNone/>
            </a:pPr>
            <a:r>
              <a:rPr lang="pt-BR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printf("r2 = %d\n", r2); </a:t>
            </a:r>
          </a:p>
          <a:p>
            <a:pPr eaLnBrk="1" hangingPunct="1">
              <a:lnSpc>
                <a:spcPct val="80000"/>
              </a:lnSpc>
              <a:spcBef>
                <a:spcPts val="1125"/>
              </a:spcBef>
              <a:buClrTx/>
              <a:buFontTx/>
              <a:buNone/>
            </a:pPr>
            <a:r>
              <a:rPr lang="pt-BR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eaLnBrk="1" hangingPunct="1">
              <a:lnSpc>
                <a:spcPct val="80000"/>
              </a:lnSpc>
              <a:spcBef>
                <a:spcPts val="1125"/>
              </a:spcBef>
              <a:buClrTx/>
              <a:buFontTx/>
              <a:buNone/>
            </a:pPr>
            <a:r>
              <a:rPr lang="pt-BR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6172200" y="1143000"/>
            <a:ext cx="2057400" cy="375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50"/>
              </a:spcBef>
              <a:buClrTx/>
              <a:buFontTx/>
              <a:buNone/>
            </a:pPr>
            <a:r>
              <a:rPr lang="en-US" sz="2000">
                <a:solidFill>
                  <a:srgbClr val="000000"/>
                </a:solidFill>
              </a:rPr>
              <a:t>First Run</a:t>
            </a:r>
          </a:p>
          <a:p>
            <a:pPr eaLnBrk="1" hangingPunct="1">
              <a:buClrTx/>
              <a:buFontTx/>
              <a:buNone/>
            </a:pPr>
            <a:r>
              <a:rPr lang="en-US" sz="2000">
                <a:solidFill>
                  <a:srgbClr val="000000"/>
                </a:solidFill>
              </a:rPr>
              <a:t>r1 = 38</a:t>
            </a:r>
          </a:p>
          <a:p>
            <a:pPr eaLnBrk="1" hangingPunct="1">
              <a:buClrTx/>
              <a:buFontTx/>
              <a:buNone/>
            </a:pPr>
            <a:r>
              <a:rPr lang="en-US" sz="2000">
                <a:solidFill>
                  <a:srgbClr val="000000"/>
                </a:solidFill>
              </a:rPr>
              <a:t>r2 = 1873</a:t>
            </a:r>
          </a:p>
          <a:p>
            <a:pPr eaLnBrk="1" hangingPunct="1">
              <a:buClrTx/>
              <a:buFontTx/>
              <a:buNone/>
            </a:pPr>
            <a:endParaRPr lang="en-US" sz="20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en-US" sz="2000">
                <a:solidFill>
                  <a:srgbClr val="000000"/>
                </a:solidFill>
              </a:rPr>
              <a:t>Second Run </a:t>
            </a:r>
          </a:p>
          <a:p>
            <a:pPr eaLnBrk="1" hangingPunct="1">
              <a:buClrTx/>
              <a:buFontTx/>
              <a:buNone/>
            </a:pPr>
            <a:r>
              <a:rPr lang="en-US" sz="2000">
                <a:solidFill>
                  <a:srgbClr val="000000"/>
                </a:solidFill>
              </a:rPr>
              <a:t>r1 = 38</a:t>
            </a:r>
          </a:p>
          <a:p>
            <a:pPr eaLnBrk="1" hangingPunct="1">
              <a:buClrTx/>
              <a:buFontTx/>
              <a:buNone/>
            </a:pPr>
            <a:r>
              <a:rPr lang="en-US" sz="2000">
                <a:solidFill>
                  <a:srgbClr val="000000"/>
                </a:solidFill>
              </a:rPr>
              <a:t>r2 = 1866</a:t>
            </a:r>
          </a:p>
          <a:p>
            <a:pPr eaLnBrk="1" hangingPunct="1">
              <a:buClrTx/>
              <a:buFontTx/>
              <a:buNone/>
            </a:pPr>
            <a:endParaRPr lang="en-US" sz="20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en-US" sz="20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en-US" sz="2000">
                <a:solidFill>
                  <a:srgbClr val="000000"/>
                </a:solidFill>
              </a:rPr>
              <a:t>Third Run</a:t>
            </a:r>
          </a:p>
          <a:p>
            <a:pPr eaLnBrk="1" hangingPunct="1">
              <a:buClrTx/>
              <a:buFontTx/>
              <a:buNone/>
            </a:pPr>
            <a:r>
              <a:rPr lang="en-US" sz="2000">
                <a:solidFill>
                  <a:srgbClr val="000000"/>
                </a:solidFill>
              </a:rPr>
              <a:t>r1 = 38</a:t>
            </a:r>
          </a:p>
          <a:p>
            <a:pPr eaLnBrk="1" hangingPunct="1">
              <a:buClrTx/>
              <a:buFontTx/>
              <a:buNone/>
            </a:pPr>
            <a:r>
              <a:rPr lang="en-US" sz="2000">
                <a:solidFill>
                  <a:srgbClr val="000000"/>
                </a:solidFill>
              </a:rPr>
              <a:t>r2 = 1860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8A6FCA98-6CF7-4425-8269-7228DEDA51ED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 eaLnBrk="1" hangingPunct="1">
                <a:buClrTx/>
                <a:buFontTx/>
                <a:buNone/>
              </a:pPr>
              <a:t>4</a:t>
            </a:fld>
            <a:endParaRPr lang="en-US" sz="1200" dirty="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Example </a:t>
            </a: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marL="342900" indent="-341313" eaLnBrk="0" hangingPunct="0"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175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1 + 2 			</a:t>
            </a:r>
            <a:r>
              <a:rPr lang="en-US" sz="2800" dirty="0">
                <a:solidFill>
                  <a:srgbClr val="000000"/>
                </a:solidFill>
                <a:latin typeface="Wingdings" pitchFamily="2" charset="2"/>
              </a:rPr>
              <a:t></a:t>
            </a:r>
            <a:r>
              <a:rPr lang="en-US" sz="2800" dirty="0">
                <a:solidFill>
                  <a:srgbClr val="000000"/>
                </a:solidFill>
              </a:rPr>
              <a:t> 3</a:t>
            </a:r>
          </a:p>
          <a:p>
            <a:pPr eaLnBrk="1" hangingPunct="1">
              <a:lnSpc>
                <a:spcPct val="80000"/>
              </a:lnSpc>
              <a:spcBef>
                <a:spcPts val="1750"/>
              </a:spcBef>
              <a:buClrTx/>
              <a:buFontTx/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175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1 + 2 + 3 + 4 	</a:t>
            </a:r>
            <a:r>
              <a:rPr lang="en-US" sz="2800" dirty="0">
                <a:solidFill>
                  <a:srgbClr val="000000"/>
                </a:solidFill>
                <a:latin typeface="Wingdings" pitchFamily="2" charset="2"/>
              </a:rPr>
              <a:t></a:t>
            </a:r>
            <a:r>
              <a:rPr lang="en-US" sz="2800" dirty="0">
                <a:solidFill>
                  <a:srgbClr val="000000"/>
                </a:solidFill>
              </a:rPr>
              <a:t> 3 + 3 + 4</a:t>
            </a:r>
          </a:p>
          <a:p>
            <a:pPr eaLnBrk="1" hangingPunct="1">
              <a:lnSpc>
                <a:spcPct val="80000"/>
              </a:lnSpc>
              <a:spcBef>
                <a:spcPts val="175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				</a:t>
            </a:r>
            <a:r>
              <a:rPr lang="en-US" sz="2800" dirty="0">
                <a:solidFill>
                  <a:srgbClr val="000000"/>
                </a:solidFill>
                <a:latin typeface="Wingdings" pitchFamily="2" charset="2"/>
              </a:rPr>
              <a:t></a:t>
            </a:r>
            <a:r>
              <a:rPr lang="en-US" sz="2800" dirty="0">
                <a:solidFill>
                  <a:srgbClr val="000000"/>
                </a:solidFill>
              </a:rPr>
              <a:t> 6 + 4</a:t>
            </a:r>
          </a:p>
          <a:p>
            <a:pPr eaLnBrk="1" hangingPunct="1">
              <a:lnSpc>
                <a:spcPct val="80000"/>
              </a:lnSpc>
              <a:spcBef>
                <a:spcPts val="175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				</a:t>
            </a:r>
            <a:r>
              <a:rPr lang="en-US" sz="2800" dirty="0">
                <a:solidFill>
                  <a:srgbClr val="000000"/>
                </a:solidFill>
                <a:latin typeface="Wingdings" pitchFamily="2" charset="2"/>
              </a:rPr>
              <a:t></a:t>
            </a:r>
            <a:r>
              <a:rPr lang="en-US" sz="2800" dirty="0">
                <a:solidFill>
                  <a:srgbClr val="000000"/>
                </a:solidFill>
              </a:rPr>
              <a:t> 10</a:t>
            </a:r>
          </a:p>
          <a:p>
            <a:pPr eaLnBrk="1" hangingPunct="1">
              <a:lnSpc>
                <a:spcPct val="80000"/>
              </a:lnSpc>
              <a:spcBef>
                <a:spcPts val="1750"/>
              </a:spcBef>
              <a:buClrTx/>
              <a:buFontTx/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175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10 * 20 		</a:t>
            </a:r>
            <a:r>
              <a:rPr lang="en-US" sz="2800" dirty="0">
                <a:solidFill>
                  <a:srgbClr val="000000"/>
                </a:solidFill>
                <a:latin typeface="Wingdings" pitchFamily="2" charset="2"/>
              </a:rPr>
              <a:t></a:t>
            </a:r>
            <a:r>
              <a:rPr lang="en-US" sz="2800" dirty="0">
                <a:solidFill>
                  <a:srgbClr val="000000"/>
                </a:solidFill>
              </a:rPr>
              <a:t> 200</a:t>
            </a:r>
          </a:p>
          <a:p>
            <a:pPr eaLnBrk="1" hangingPunct="1">
              <a:lnSpc>
                <a:spcPct val="80000"/>
              </a:lnSpc>
              <a:spcBef>
                <a:spcPts val="1750"/>
              </a:spcBef>
              <a:buClrTx/>
              <a:buFontTx/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175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100 / 20		</a:t>
            </a:r>
            <a:r>
              <a:rPr lang="en-US" sz="2800" dirty="0">
                <a:solidFill>
                  <a:srgbClr val="000000"/>
                </a:solidFill>
                <a:latin typeface="Wingdings" pitchFamily="2" charset="2"/>
              </a:rPr>
              <a:t></a:t>
            </a:r>
            <a:r>
              <a:rPr lang="en-US" sz="2800" dirty="0">
                <a:solidFill>
                  <a:srgbClr val="000000"/>
                </a:solidFill>
              </a:rPr>
              <a:t> 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1"/>
          <p:cNvSpPr txBox="1">
            <a:spLocks noChangeArrowheads="1"/>
          </p:cNvSpPr>
          <p:nvPr/>
        </p:nvSpPr>
        <p:spPr bwMode="auto">
          <a:xfrm>
            <a:off x="304800" y="150813"/>
            <a:ext cx="838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>
              <a:buClrTx/>
              <a:buFontTx/>
              <a:buNone/>
            </a:pPr>
            <a:r>
              <a:rPr lang="ar-SA" sz="4000" dirty="0">
                <a:solidFill>
                  <a:srgbClr val="293A83"/>
                </a:solidFill>
                <a:cs typeface="B Nazanin" pitchFamily="2" charset="-78"/>
              </a:rPr>
              <a:t>برنامه‌ چاپ يك عدد اعشاري تصادفي در بازه</a:t>
            </a:r>
            <a:r>
              <a:rPr lang="fa-IR" sz="4000" dirty="0">
                <a:solidFill>
                  <a:srgbClr val="293A83"/>
                </a:solidFill>
                <a:cs typeface="B Nazanin" pitchFamily="2" charset="-78"/>
              </a:rPr>
              <a:t> </a:t>
            </a:r>
            <a:r>
              <a:rPr lang="hi-IN" sz="3600" dirty="0">
                <a:solidFill>
                  <a:srgbClr val="293A83"/>
                </a:solidFill>
                <a:cs typeface="Zar" pitchFamily="2" charset="-78"/>
              </a:rPr>
              <a:t> </a:t>
            </a:r>
            <a:r>
              <a:rPr lang="en-US" sz="3600" dirty="0">
                <a:solidFill>
                  <a:srgbClr val="293A83"/>
                </a:solidFill>
                <a:cs typeface="B Nazanin" pitchFamily="2" charset="-78"/>
              </a:rPr>
              <a:t>(0, 1)</a:t>
            </a:r>
            <a:endParaRPr lang="en-US" sz="4000" dirty="0">
              <a:solidFill>
                <a:srgbClr val="293A83"/>
              </a:solidFill>
              <a:cs typeface="B Nazanin" pitchFamily="2" charset="-78"/>
            </a:endParaRPr>
          </a:p>
        </p:txBody>
      </p:sp>
      <p:sp>
        <p:nvSpPr>
          <p:cNvPr id="44035" name="Text Box 2"/>
          <p:cNvSpPr txBox="1">
            <a:spLocks noChangeArrowheads="1"/>
          </p:cNvSpPr>
          <p:nvPr/>
        </p:nvSpPr>
        <p:spPr bwMode="auto">
          <a:xfrm>
            <a:off x="304800" y="1044575"/>
            <a:ext cx="8382000" cy="5264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41313"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5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eaLnBrk="1" hangingPunct="1">
              <a:spcBef>
                <a:spcPts val="5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eaLnBrk="1" hangingPunct="1">
              <a:spcBef>
                <a:spcPts val="5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time.h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eaLnBrk="1" hangingPunct="1">
              <a:spcBef>
                <a:spcPts val="500"/>
              </a:spcBef>
              <a:buClrTx/>
              <a:buFontTx/>
              <a:buNone/>
            </a:pPr>
            <a:endParaRPr lang="en-US" sz="105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ts val="500"/>
              </a:spcBef>
              <a:buClrTx/>
              <a:buFontTx/>
              <a:buNone/>
            </a:pP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main(void){</a:t>
            </a:r>
          </a:p>
          <a:p>
            <a:pPr eaLnBrk="1" hangingPunct="1">
              <a:spcBef>
                <a:spcPts val="5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time_t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t = time(NULL);</a:t>
            </a:r>
          </a:p>
          <a:p>
            <a:pPr eaLnBrk="1" hangingPunct="1">
              <a:spcBef>
                <a:spcPts val="5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srand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(t);</a:t>
            </a:r>
          </a:p>
          <a:p>
            <a:pPr eaLnBrk="1" hangingPunct="1">
              <a:spcBef>
                <a:spcPts val="500"/>
              </a:spcBef>
              <a:buClrTx/>
              <a:buFontTx/>
              <a:buNone/>
            </a:pPr>
            <a:endParaRPr lang="en-US" sz="12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ts val="5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ir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rand();</a:t>
            </a:r>
          </a:p>
          <a:p>
            <a:pPr eaLnBrk="1" hangingPunct="1">
              <a:spcBef>
                <a:spcPts val="5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double 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fr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ir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+ 1) / (RAND_MAX + 2.0);</a:t>
            </a:r>
          </a:p>
          <a:p>
            <a:pPr eaLnBrk="1" hangingPunct="1">
              <a:spcBef>
                <a:spcPts val="5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("%f\n", 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fr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eaLnBrk="1" hangingPunct="1">
              <a:spcBef>
                <a:spcPts val="500"/>
              </a:spcBef>
              <a:buClrTx/>
              <a:buFontTx/>
              <a:buNone/>
            </a:pPr>
            <a:endParaRPr lang="en-US" sz="105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ts val="5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 eaLnBrk="1" hangingPunct="1">
              <a:spcBef>
                <a:spcPts val="5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eaLnBrk="1" hangingPunct="1">
              <a:spcBef>
                <a:spcPts val="500"/>
              </a:spcBef>
              <a:buClrTx/>
              <a:buFontTx/>
              <a:buNone/>
            </a:pPr>
            <a:endParaRPr lang="en-US" sz="2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4036" name="Text Box 3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FBECCEF3-4605-4A76-A229-0E2D496ECDB6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 eaLnBrk="1" hangingPunct="1">
                <a:buClrTx/>
                <a:buFontTx/>
                <a:buNone/>
              </a:pPr>
              <a:t>40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4FA6B-07D8-4719-981D-E0E4B5350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6200"/>
            <a:ext cx="8515672" cy="760413"/>
          </a:xfrm>
        </p:spPr>
        <p:txBody>
          <a:bodyPr/>
          <a:lstStyle/>
          <a:p>
            <a:r>
              <a:rPr lang="en-US" sz="3600" dirty="0"/>
              <a:t>Print 3 random numbers between 0 &amp; 49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BB2E7AA-DD2D-4B0A-BB95-C552E8B00BB6}"/>
              </a:ext>
            </a:extLst>
          </p:cNvPr>
          <p:cNvSpPr>
            <a:spLocks noGrp="1"/>
          </p:cNvSpPr>
          <p:nvPr>
            <p:ph type="sldNum" idx="10"/>
          </p:nvPr>
        </p:nvSpPr>
        <p:spPr>
          <a:xfrm>
            <a:off x="4279586" y="6415087"/>
            <a:ext cx="608013" cy="366713"/>
          </a:xfrm>
        </p:spPr>
        <p:txBody>
          <a:bodyPr/>
          <a:lstStyle/>
          <a:p>
            <a:pPr>
              <a:defRPr/>
            </a:pPr>
            <a:fld id="{CB88BDA3-B792-45F4-BE1D-E52095F2478C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F6599B8-2E2D-4773-93F8-6CB99B2B7C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sz="2400" b="1" kern="1200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400" b="1" kern="1200" dirty="0" err="1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400" b="1" kern="12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spcBef>
                <a:spcPts val="0"/>
              </a:spcBef>
            </a:pPr>
            <a:r>
              <a:rPr lang="en-US" sz="2400" b="1" kern="1200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400" b="1" kern="1200" dirty="0" err="1"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sz="2400" b="1" kern="12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spcBef>
                <a:spcPts val="0"/>
              </a:spcBef>
            </a:pPr>
            <a:r>
              <a:rPr lang="en-US" sz="2400" b="1" kern="1200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400" b="1" kern="1200" dirty="0" err="1">
                <a:latin typeface="Courier New" pitchFamily="49" charset="0"/>
                <a:cs typeface="Courier New" pitchFamily="49" charset="0"/>
              </a:rPr>
              <a:t>time.h</a:t>
            </a:r>
            <a:r>
              <a:rPr lang="en-US" sz="2400" b="1" kern="12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spcBef>
                <a:spcPts val="0"/>
              </a:spcBef>
            </a:pPr>
            <a:r>
              <a:rPr lang="en-US" sz="2400" b="1" kern="1200" dirty="0">
                <a:latin typeface="Courier New" pitchFamily="49" charset="0"/>
                <a:cs typeface="Courier New" pitchFamily="49" charset="0"/>
              </a:rPr>
              <a:t>int main (){    </a:t>
            </a:r>
          </a:p>
          <a:p>
            <a:pPr>
              <a:spcBef>
                <a:spcPts val="0"/>
              </a:spcBef>
            </a:pPr>
            <a:r>
              <a:rPr lang="en-US" sz="2400" b="1" kern="1200" dirty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n-US" sz="2400" b="1" kern="12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kern="1200" dirty="0">
                <a:latin typeface="Courier New" pitchFamily="49" charset="0"/>
                <a:cs typeface="Courier New" pitchFamily="49" charset="0"/>
              </a:rPr>
              <a:t>, n;   </a:t>
            </a:r>
          </a:p>
          <a:p>
            <a:pPr>
              <a:spcBef>
                <a:spcPts val="0"/>
              </a:spcBef>
            </a:pPr>
            <a:r>
              <a:rPr lang="en-US" sz="2400" b="1" kern="12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kern="1200" dirty="0" err="1">
                <a:latin typeface="Courier New" pitchFamily="49" charset="0"/>
                <a:cs typeface="Courier New" pitchFamily="49" charset="0"/>
              </a:rPr>
              <a:t>time_t</a:t>
            </a:r>
            <a:r>
              <a:rPr lang="en-US" sz="2400" b="1" kern="1200" dirty="0">
                <a:latin typeface="Courier New" pitchFamily="49" charset="0"/>
                <a:cs typeface="Courier New" pitchFamily="49" charset="0"/>
              </a:rPr>
              <a:t> t;    </a:t>
            </a:r>
          </a:p>
          <a:p>
            <a:pPr>
              <a:spcBef>
                <a:spcPts val="0"/>
              </a:spcBef>
            </a:pPr>
            <a:r>
              <a:rPr lang="en-US" sz="2400" b="1" kern="12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/* </a:t>
            </a:r>
            <a:r>
              <a:rPr lang="en-US" sz="2400" b="1" kern="1200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Intializes</a:t>
            </a:r>
            <a:r>
              <a:rPr lang="en-US" sz="2400" b="1" kern="12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random number generator */</a:t>
            </a:r>
            <a:r>
              <a:rPr lang="en-US" sz="2400" b="1" kern="12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kern="1200" dirty="0" err="1">
                <a:latin typeface="Courier New" pitchFamily="49" charset="0"/>
                <a:cs typeface="Courier New" pitchFamily="49" charset="0"/>
              </a:rPr>
              <a:t>srand</a:t>
            </a:r>
            <a:r>
              <a:rPr lang="en-US" sz="2400" b="1" kern="1200" dirty="0">
                <a:latin typeface="Courier New" pitchFamily="49" charset="0"/>
                <a:cs typeface="Courier New" pitchFamily="49" charset="0"/>
              </a:rPr>
              <a:t>((unsigned) time(&amp;t));    </a:t>
            </a:r>
          </a:p>
          <a:p>
            <a:pPr>
              <a:spcBef>
                <a:spcPts val="0"/>
              </a:spcBef>
            </a:pPr>
            <a:r>
              <a:rPr lang="en-US" sz="2400" b="1" kern="12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/* Print 3 random numbers from 0 to 49 */    </a:t>
            </a:r>
            <a:r>
              <a:rPr lang="en-US" sz="2400" b="1" kern="12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kern="1200" dirty="0">
                <a:latin typeface="Courier New" pitchFamily="49" charset="0"/>
                <a:cs typeface="Courier New" pitchFamily="49" charset="0"/>
              </a:rPr>
              <a:t>("%d\n", rand() % 50);    </a:t>
            </a:r>
            <a:r>
              <a:rPr lang="en-US" sz="2400" b="1" kern="12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kern="1200" dirty="0">
                <a:latin typeface="Courier New" pitchFamily="49" charset="0"/>
                <a:cs typeface="Courier New" pitchFamily="49" charset="0"/>
              </a:rPr>
              <a:t>("%d\n", rand() % 50);    </a:t>
            </a:r>
            <a:r>
              <a:rPr lang="en-US" sz="2400" b="1" kern="12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kern="1200" dirty="0">
                <a:latin typeface="Courier New" pitchFamily="49" charset="0"/>
                <a:cs typeface="Courier New" pitchFamily="49" charset="0"/>
              </a:rPr>
              <a:t>("%d\n", rand() % 50);    </a:t>
            </a:r>
          </a:p>
          <a:p>
            <a:pPr>
              <a:spcBef>
                <a:spcPts val="0"/>
              </a:spcBef>
            </a:pPr>
            <a:r>
              <a:rPr lang="en-US" sz="2400" b="1" kern="1200" dirty="0">
                <a:latin typeface="Courier New" pitchFamily="49" charset="0"/>
                <a:cs typeface="Courier New" pitchFamily="49" charset="0"/>
              </a:rPr>
              <a:t>  return(0);</a:t>
            </a:r>
          </a:p>
          <a:p>
            <a:pPr>
              <a:spcBef>
                <a:spcPts val="0"/>
              </a:spcBef>
            </a:pPr>
            <a:r>
              <a:rPr lang="en-US" sz="2400" b="1" kern="12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0488383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457200" y="150813"/>
            <a:ext cx="792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Reference </a:t>
            </a:r>
          </a:p>
        </p:txBody>
      </p:sp>
      <p:sp>
        <p:nvSpPr>
          <p:cNvPr id="32771" name="Text Box 2"/>
          <p:cNvSpPr txBox="1">
            <a:spLocks noChangeArrowheads="1"/>
          </p:cNvSpPr>
          <p:nvPr/>
        </p:nvSpPr>
        <p:spPr bwMode="auto">
          <a:xfrm>
            <a:off x="304800" y="1143000"/>
            <a:ext cx="83820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marL="342900" lvl="0" indent="-342900" defTabSz="914400">
              <a:spcBef>
                <a:spcPts val="1200"/>
              </a:spcBef>
              <a:buClr>
                <a:srgbClr val="003399"/>
              </a:buClr>
              <a:buSzTx/>
              <a:buFont typeface="Wingdings" pitchFamily="2" charset="2"/>
              <a:buChar char="Ø"/>
              <a:tabLst/>
            </a:pPr>
            <a:r>
              <a:rPr lang="en-US" sz="3200" kern="0" dirty="0">
                <a:solidFill>
                  <a:srgbClr val="CC0000"/>
                </a:solidFill>
                <a:latin typeface="+mj-lt"/>
              </a:rPr>
              <a:t>Reading Assignment</a:t>
            </a:r>
            <a:r>
              <a:rPr lang="en-US" sz="3200" kern="0" dirty="0">
                <a:solidFill>
                  <a:srgbClr val="000000"/>
                </a:solidFill>
                <a:latin typeface="+mj-lt"/>
              </a:rPr>
              <a:t>: Section 2.1 to 2.5 of Chapter 2 of “C How to Program”</a:t>
            </a:r>
          </a:p>
        </p:txBody>
      </p:sp>
      <p:sp>
        <p:nvSpPr>
          <p:cNvPr id="32772" name="Text Box 3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49242773-A0CF-44AA-A06F-737BBBA1D179}" type="slidenum">
              <a:rPr lang="en-US" sz="1200">
                <a:solidFill>
                  <a:srgbClr val="000000"/>
                </a:solidFill>
                <a:ea typeface="MS PGothic" pitchFamily="32" charset="-128"/>
              </a:rPr>
              <a:pPr algn="r" eaLnBrk="1" hangingPunct="1">
                <a:buClrTx/>
                <a:buFontTx/>
                <a:buNone/>
              </a:pPr>
              <a:t>42</a:t>
            </a:fld>
            <a:endParaRPr lang="en-US" sz="1200">
              <a:solidFill>
                <a:srgbClr val="000000"/>
              </a:solidFill>
              <a:ea typeface="MS PGothic" pitchFamily="3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61587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1FB42BCB-62FB-4FB7-9A2D-BC8D01811228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 eaLnBrk="1" hangingPunct="1">
                <a:buClrTx/>
                <a:buFontTx/>
                <a:buNone/>
              </a:pPr>
              <a:t>5</a:t>
            </a:fld>
            <a:endParaRPr lang="en-US" sz="1200" dirty="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Modulo</a:t>
            </a:r>
          </a:p>
        </p:txBody>
      </p:sp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229600" cy="502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0000"/>
                </a:solidFill>
              </a:rPr>
              <a:t>% </a:t>
            </a:r>
          </a:p>
          <a:p>
            <a:pPr eaLnBrk="1" hangingPunct="1"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0000"/>
                </a:solidFill>
              </a:rPr>
              <a:t>Only can be used by </a:t>
            </a:r>
            <a:r>
              <a:rPr lang="en-US" sz="3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</a:rPr>
              <a:t>operands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ts val="2000"/>
              </a:spcBef>
              <a:buClrTx/>
              <a:buFontTx/>
              <a:buNone/>
            </a:pPr>
            <a:r>
              <a:rPr lang="en-US" sz="3200" dirty="0">
                <a:solidFill>
                  <a:srgbClr val="000000"/>
                </a:solidFill>
              </a:rPr>
              <a:t>	5 % 4 		</a:t>
            </a:r>
            <a:r>
              <a:rPr lang="en-US" sz="3200" dirty="0">
                <a:solidFill>
                  <a:srgbClr val="000000"/>
                </a:solidFill>
                <a:latin typeface="Wingdings" pitchFamily="2" charset="2"/>
              </a:rPr>
              <a:t></a:t>
            </a:r>
            <a:r>
              <a:rPr lang="en-US" sz="3200" dirty="0">
                <a:solidFill>
                  <a:srgbClr val="000000"/>
                </a:solidFill>
              </a:rPr>
              <a:t> 1</a:t>
            </a:r>
          </a:p>
          <a:p>
            <a:pPr eaLnBrk="1" hangingPunct="1">
              <a:spcBef>
                <a:spcPts val="2000"/>
              </a:spcBef>
              <a:buClrTx/>
              <a:buFontTx/>
              <a:buNone/>
            </a:pPr>
            <a:r>
              <a:rPr lang="en-US" sz="3200" dirty="0">
                <a:solidFill>
                  <a:srgbClr val="000000"/>
                </a:solidFill>
              </a:rPr>
              <a:t>	7 % 88 		</a:t>
            </a:r>
            <a:r>
              <a:rPr lang="en-US" sz="3200" dirty="0">
                <a:solidFill>
                  <a:srgbClr val="000000"/>
                </a:solidFill>
                <a:latin typeface="Wingdings" pitchFamily="2" charset="2"/>
              </a:rPr>
              <a:t></a:t>
            </a:r>
            <a:r>
              <a:rPr lang="en-US" sz="3200" dirty="0">
                <a:solidFill>
                  <a:srgbClr val="000000"/>
                </a:solidFill>
              </a:rPr>
              <a:t> 7</a:t>
            </a:r>
          </a:p>
          <a:p>
            <a:pPr eaLnBrk="1" hangingPunct="1">
              <a:spcBef>
                <a:spcPts val="2000"/>
              </a:spcBef>
              <a:buClrTx/>
              <a:buFontTx/>
              <a:buNone/>
            </a:pPr>
            <a:r>
              <a:rPr lang="en-US" sz="3200" dirty="0">
                <a:solidFill>
                  <a:srgbClr val="000000"/>
                </a:solidFill>
              </a:rPr>
              <a:t>	-20 % 7 	</a:t>
            </a:r>
            <a:r>
              <a:rPr lang="en-US" sz="3200" dirty="0">
                <a:solidFill>
                  <a:srgbClr val="000000"/>
                </a:solidFill>
                <a:latin typeface="Wingdings" pitchFamily="2" charset="2"/>
              </a:rPr>
              <a:t></a:t>
            </a:r>
            <a:r>
              <a:rPr lang="en-US" sz="3200" dirty="0">
                <a:solidFill>
                  <a:srgbClr val="000000"/>
                </a:solidFill>
              </a:rPr>
              <a:t> -6 </a:t>
            </a:r>
          </a:p>
          <a:p>
            <a:pPr eaLnBrk="1" hangingPunct="1">
              <a:spcBef>
                <a:spcPts val="2000"/>
              </a:spcBef>
              <a:buClrTx/>
              <a:buFontTx/>
              <a:buNone/>
            </a:pPr>
            <a:r>
              <a:rPr lang="en-US" sz="3200" dirty="0">
                <a:solidFill>
                  <a:srgbClr val="000000"/>
                </a:solidFill>
              </a:rPr>
              <a:t>	20 % -7		</a:t>
            </a:r>
            <a:r>
              <a:rPr lang="en-US" sz="3200" dirty="0">
                <a:solidFill>
                  <a:srgbClr val="000000"/>
                </a:solidFill>
                <a:latin typeface="Wingdings" pitchFamily="2" charset="2"/>
              </a:rPr>
              <a:t></a:t>
            </a:r>
            <a:r>
              <a:rPr lang="en-US" sz="3200" dirty="0">
                <a:solidFill>
                  <a:srgbClr val="000000"/>
                </a:solidFill>
              </a:rPr>
              <a:t> 6</a:t>
            </a:r>
          </a:p>
          <a:p>
            <a:pPr eaLnBrk="1" hangingPunct="1">
              <a:spcBef>
                <a:spcPts val="2000"/>
              </a:spcBef>
              <a:buClrTx/>
              <a:buFontTx/>
              <a:buNone/>
            </a:pPr>
            <a:r>
              <a:rPr lang="en-US" sz="3200" dirty="0">
                <a:solidFill>
                  <a:srgbClr val="000000"/>
                </a:solidFill>
              </a:rPr>
              <a:t>	-20 % -7 	</a:t>
            </a:r>
            <a:r>
              <a:rPr lang="en-US" sz="3200" dirty="0">
                <a:solidFill>
                  <a:srgbClr val="000000"/>
                </a:solidFill>
                <a:latin typeface="Wingdings" pitchFamily="2" charset="2"/>
              </a:rPr>
              <a:t></a:t>
            </a:r>
            <a:r>
              <a:rPr lang="en-US" sz="3200" dirty="0">
                <a:solidFill>
                  <a:srgbClr val="000000"/>
                </a:solidFill>
              </a:rPr>
              <a:t> -6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91B351B1-A119-4606-93F9-0F890E1F5A00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 eaLnBrk="1" hangingPunct="1">
                <a:buClrTx/>
                <a:buFontTx/>
                <a:buNone/>
              </a:pPr>
              <a:t>6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Parenthesis    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457200" y="1052736"/>
            <a:ext cx="82296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41313"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1125"/>
              </a:spcBef>
              <a:buClrTx/>
              <a:buFontTx/>
              <a:buNone/>
            </a:pPr>
            <a:endParaRPr lang="en-US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dirty="0">
                <a:solidFill>
                  <a:srgbClr val="000000"/>
                </a:solidFill>
              </a:rPr>
              <a:t>(</a:t>
            </a:r>
            <a:r>
              <a:rPr lang="en-US" sz="2400" dirty="0">
                <a:solidFill>
                  <a:srgbClr val="000000"/>
                </a:solidFill>
              </a:rPr>
              <a:t>2 + 5) * (7 – 1) </a:t>
            </a:r>
            <a:r>
              <a:rPr lang="en-US" sz="2400" dirty="0">
                <a:solidFill>
                  <a:srgbClr val="000000"/>
                </a:solidFill>
                <a:latin typeface="Wingdings" pitchFamily="2" charset="2"/>
              </a:rPr>
              <a:t></a:t>
            </a:r>
            <a:r>
              <a:rPr lang="en-US" sz="2400" dirty="0">
                <a:solidFill>
                  <a:srgbClr val="000000"/>
                </a:solidFill>
              </a:rPr>
              <a:t> (7) * (6) </a:t>
            </a:r>
            <a:r>
              <a:rPr lang="en-US" sz="2400" dirty="0">
                <a:solidFill>
                  <a:srgbClr val="000000"/>
                </a:solidFill>
                <a:latin typeface="Wingdings" pitchFamily="2" charset="2"/>
              </a:rPr>
              <a:t></a:t>
            </a:r>
            <a:r>
              <a:rPr lang="en-US" sz="2400" dirty="0">
                <a:solidFill>
                  <a:srgbClr val="000000"/>
                </a:solidFill>
              </a:rPr>
              <a:t> 42</a:t>
            </a:r>
          </a:p>
          <a:p>
            <a:pPr eaLnBrk="1" hangingPunct="1"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endParaRPr lang="en-US" sz="24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dirty="0">
                <a:solidFill>
                  <a:srgbClr val="000000"/>
                </a:solidFill>
              </a:rPr>
              <a:t>1 * (2 + (3  * (4 + 5)))   </a:t>
            </a:r>
            <a:r>
              <a:rPr lang="en-US" sz="2400" dirty="0">
                <a:solidFill>
                  <a:srgbClr val="000000"/>
                </a:solidFill>
                <a:latin typeface="Wingdings" pitchFamily="2" charset="2"/>
              </a:rPr>
              <a:t></a:t>
            </a:r>
            <a:r>
              <a:rPr lang="en-US" sz="2400" dirty="0">
                <a:solidFill>
                  <a:srgbClr val="000000"/>
                </a:solidFill>
              </a:rPr>
              <a:t> 1 * (2 + (3  * (9)))</a:t>
            </a:r>
          </a:p>
          <a:p>
            <a:pPr eaLnBrk="1" hangingPunct="1"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dirty="0">
                <a:solidFill>
                  <a:srgbClr val="000000"/>
                </a:solidFill>
              </a:rPr>
              <a:t>				    </a:t>
            </a:r>
            <a:r>
              <a:rPr lang="en-US" sz="2400" dirty="0">
                <a:solidFill>
                  <a:srgbClr val="000000"/>
                </a:solidFill>
                <a:latin typeface="Wingdings" pitchFamily="2" charset="2"/>
              </a:rPr>
              <a:t></a:t>
            </a:r>
            <a:r>
              <a:rPr lang="en-US" sz="2400" dirty="0">
                <a:solidFill>
                  <a:srgbClr val="000000"/>
                </a:solidFill>
              </a:rPr>
              <a:t> 1 * (2 + (27))</a:t>
            </a:r>
          </a:p>
          <a:p>
            <a:pPr eaLnBrk="1" hangingPunct="1"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dirty="0">
                <a:solidFill>
                  <a:srgbClr val="000000"/>
                </a:solidFill>
              </a:rPr>
              <a:t>				    </a:t>
            </a:r>
            <a:r>
              <a:rPr lang="en-US" sz="2400" dirty="0">
                <a:solidFill>
                  <a:srgbClr val="000000"/>
                </a:solidFill>
                <a:latin typeface="Wingdings" pitchFamily="2" charset="2"/>
              </a:rPr>
              <a:t></a:t>
            </a:r>
            <a:r>
              <a:rPr lang="en-US" sz="2400" dirty="0">
                <a:solidFill>
                  <a:srgbClr val="000000"/>
                </a:solidFill>
              </a:rPr>
              <a:t> 1 * (29) </a:t>
            </a:r>
          </a:p>
          <a:p>
            <a:pPr eaLnBrk="1" hangingPunct="1"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dirty="0">
                <a:solidFill>
                  <a:srgbClr val="000000"/>
                </a:solidFill>
              </a:rPr>
              <a:t>				    </a:t>
            </a:r>
            <a:r>
              <a:rPr lang="en-US" sz="2400" dirty="0">
                <a:solidFill>
                  <a:srgbClr val="000000"/>
                </a:solidFill>
                <a:latin typeface="Wingdings" pitchFamily="2" charset="2"/>
              </a:rPr>
              <a:t></a:t>
            </a:r>
            <a:r>
              <a:rPr lang="en-US" sz="2400" dirty="0">
                <a:solidFill>
                  <a:srgbClr val="000000"/>
                </a:solidFill>
              </a:rPr>
              <a:t> 29</a:t>
            </a:r>
          </a:p>
          <a:p>
            <a:pPr eaLnBrk="1" hangingPunct="1">
              <a:lnSpc>
                <a:spcPct val="80000"/>
              </a:lnSpc>
              <a:spcBef>
                <a:spcPts val="563"/>
              </a:spcBef>
              <a:buClrTx/>
              <a:buFontTx/>
              <a:buNone/>
            </a:pPr>
            <a:endParaRPr lang="en-US" sz="9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dirty="0">
                <a:solidFill>
                  <a:srgbClr val="000000"/>
                </a:solidFill>
              </a:rPr>
              <a:t>(((1 * 2) + 3)  * 4) + 5   </a:t>
            </a:r>
            <a:r>
              <a:rPr lang="en-US" sz="2400" dirty="0">
                <a:solidFill>
                  <a:srgbClr val="000000"/>
                </a:solidFill>
                <a:latin typeface="Wingdings" pitchFamily="2" charset="2"/>
              </a:rPr>
              <a:t></a:t>
            </a:r>
            <a:r>
              <a:rPr lang="en-US" sz="2400" dirty="0">
                <a:solidFill>
                  <a:srgbClr val="000000"/>
                </a:solidFill>
              </a:rPr>
              <a:t> (((2) + 3)  * 4) + 5</a:t>
            </a:r>
          </a:p>
          <a:p>
            <a:pPr eaLnBrk="1" hangingPunct="1"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dirty="0">
                <a:solidFill>
                  <a:srgbClr val="000000"/>
                </a:solidFill>
              </a:rPr>
              <a:t>				    </a:t>
            </a:r>
            <a:r>
              <a:rPr lang="en-US" sz="2400" dirty="0">
                <a:solidFill>
                  <a:srgbClr val="000000"/>
                </a:solidFill>
                <a:latin typeface="Wingdings" pitchFamily="2" charset="2"/>
              </a:rPr>
              <a:t></a:t>
            </a:r>
            <a:r>
              <a:rPr lang="en-US" sz="2400" dirty="0">
                <a:solidFill>
                  <a:srgbClr val="000000"/>
                </a:solidFill>
              </a:rPr>
              <a:t> ((5)  * 4) + 5</a:t>
            </a:r>
          </a:p>
          <a:p>
            <a:pPr eaLnBrk="1" hangingPunct="1"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dirty="0">
                <a:solidFill>
                  <a:srgbClr val="000000"/>
                </a:solidFill>
              </a:rPr>
              <a:t>				    </a:t>
            </a:r>
            <a:r>
              <a:rPr lang="en-US" sz="2400" dirty="0">
                <a:solidFill>
                  <a:srgbClr val="000000"/>
                </a:solidFill>
                <a:latin typeface="Wingdings" pitchFamily="2" charset="2"/>
              </a:rPr>
              <a:t></a:t>
            </a:r>
            <a:r>
              <a:rPr lang="en-US" sz="2400" dirty="0">
                <a:solidFill>
                  <a:srgbClr val="000000"/>
                </a:solidFill>
              </a:rPr>
              <a:t> (20) + 5</a:t>
            </a:r>
          </a:p>
          <a:p>
            <a:pPr eaLnBrk="1" hangingPunct="1"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dirty="0">
                <a:solidFill>
                  <a:srgbClr val="000000"/>
                </a:solidFill>
              </a:rPr>
              <a:t>				    </a:t>
            </a:r>
            <a:r>
              <a:rPr lang="en-US" sz="2400" dirty="0">
                <a:solidFill>
                  <a:srgbClr val="000000"/>
                </a:solidFill>
                <a:latin typeface="Wingdings" pitchFamily="2" charset="2"/>
              </a:rPr>
              <a:t></a:t>
            </a:r>
            <a:r>
              <a:rPr lang="en-US" sz="2400" dirty="0">
                <a:solidFill>
                  <a:srgbClr val="000000"/>
                </a:solidFill>
              </a:rPr>
              <a:t> 25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5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8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1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6" dur="500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9" dur="500"/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32" dur="500"/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35" dur="500"/>
                                        <p:tgtEl>
                                          <p:spTgt spid="10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304800" y="150813"/>
            <a:ext cx="838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>
              <a:buClrTx/>
              <a:buFontTx/>
              <a:buNone/>
            </a:pPr>
            <a:r>
              <a:rPr lang="ar-SA" sz="4000" dirty="0">
                <a:solidFill>
                  <a:srgbClr val="293A83"/>
                </a:solidFill>
                <a:cs typeface="B Nazanin" pitchFamily="2" charset="-78"/>
              </a:rPr>
              <a:t>برنامه چاپ ميانگين سه عدد</a:t>
            </a:r>
            <a:endParaRPr lang="en-US" sz="4000" dirty="0">
              <a:solidFill>
                <a:srgbClr val="293A83"/>
              </a:solidFill>
              <a:cs typeface="B Nazanin" pitchFamily="2" charset="-78"/>
            </a:endParaRPr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304800" y="1044575"/>
            <a:ext cx="83820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41313"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000"/>
              </a:spcBef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include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eaLnBrk="1" hangingPunct="1">
              <a:spcBef>
                <a:spcPts val="313"/>
              </a:spcBef>
              <a:buClrTx/>
              <a:buFontTx/>
              <a:buNone/>
            </a:pPr>
            <a:endParaRPr lang="en-US" sz="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ts val="1000"/>
              </a:spcBef>
              <a:buClrTx/>
              <a:buFontTx/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main(void){</a:t>
            </a:r>
          </a:p>
          <a:p>
            <a:pPr eaLnBrk="1" hangingPunct="1">
              <a:spcBef>
                <a:spcPts val="1000"/>
              </a:spcBef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num1, num2, num3, sum, average;</a:t>
            </a:r>
          </a:p>
          <a:p>
            <a:pPr eaLnBrk="1" hangingPunct="1">
              <a:spcBef>
                <a:spcPts val="1000"/>
              </a:spcBef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("Enter 3 number: \n");</a:t>
            </a:r>
          </a:p>
          <a:p>
            <a:pPr eaLnBrk="1" hangingPunct="1">
              <a:spcBef>
                <a:spcPts val="1000"/>
              </a:spcBef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("%f",&amp;num1);</a:t>
            </a:r>
          </a:p>
          <a:p>
            <a:pPr eaLnBrk="1" hangingPunct="1">
              <a:spcBef>
                <a:spcPts val="1000"/>
              </a:spcBef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("%f",&amp;num2);</a:t>
            </a:r>
          </a:p>
          <a:p>
            <a:pPr eaLnBrk="1" hangingPunct="1">
              <a:spcBef>
                <a:spcPts val="1000"/>
              </a:spcBef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("%f",&amp;num3);</a:t>
            </a:r>
          </a:p>
          <a:p>
            <a:pPr eaLnBrk="1" hangingPunct="1">
              <a:spcBef>
                <a:spcPts val="1000"/>
              </a:spcBef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sum = num1 + num2 + num3;</a:t>
            </a:r>
          </a:p>
          <a:p>
            <a:pPr eaLnBrk="1" hangingPunct="1">
              <a:spcBef>
                <a:spcPts val="1000"/>
              </a:spcBef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average = sum / 3;</a:t>
            </a:r>
          </a:p>
          <a:p>
            <a:pPr eaLnBrk="1" hangingPunct="1">
              <a:spcBef>
                <a:spcPts val="1000"/>
              </a:spcBef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Miangin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");</a:t>
            </a:r>
          </a:p>
          <a:p>
            <a:pPr eaLnBrk="1" hangingPunct="1">
              <a:spcBef>
                <a:spcPts val="1000"/>
              </a:spcBef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("%f\n", average);</a:t>
            </a:r>
          </a:p>
          <a:p>
            <a:pPr eaLnBrk="1" hangingPunct="1">
              <a:spcBef>
                <a:spcPts val="1000"/>
              </a:spcBef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eaLnBrk="1" hangingPunct="1">
              <a:spcBef>
                <a:spcPts val="1000"/>
              </a:spcBef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eaLnBrk="1" hangingPunct="1">
              <a:spcBef>
                <a:spcPts val="1000"/>
              </a:spcBef>
              <a:buClrTx/>
              <a:buFontTx/>
              <a:buNone/>
            </a:pP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B21C856D-4B52-4845-B6B9-EF9B46F5BF23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 eaLnBrk="1" hangingPunct="1">
                <a:buClrTx/>
                <a:buFontTx/>
                <a:buNone/>
              </a:pPr>
              <a:t>7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529032E1-D07E-4A1B-97B7-20F54C598789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 eaLnBrk="1" hangingPunct="1">
                <a:buClrTx/>
                <a:buFontTx/>
                <a:buNone/>
              </a:pPr>
              <a:t>8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What We Will Learn </a:t>
            </a:r>
          </a:p>
        </p:txBody>
      </p:sp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668338" indent="-325438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Basic mathematic operations in C</a:t>
            </a:r>
          </a:p>
          <a:p>
            <a:pPr eaLnBrk="1" hangingPunct="1"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0000"/>
                </a:solidFill>
              </a:rPr>
              <a:t>Effect of type and type conversion</a:t>
            </a:r>
          </a:p>
          <a:p>
            <a:pPr eaLnBrk="1" hangingPunct="1"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Precedence </a:t>
            </a:r>
          </a:p>
          <a:p>
            <a:pPr eaLnBrk="1" hangingPunct="1"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Advanced mathematical operations </a:t>
            </a:r>
          </a:p>
          <a:p>
            <a:pPr eaLnBrk="1" hangingPunct="1">
              <a:spcBef>
                <a:spcPts val="2313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Mathematic library</a:t>
            </a:r>
            <a:r>
              <a:rPr lang="en-US" sz="3700" dirty="0">
                <a:solidFill>
                  <a:srgbClr val="C2C2C2"/>
                </a:solidFill>
              </a:rPr>
              <a:t> </a:t>
            </a:r>
          </a:p>
          <a:p>
            <a:pPr lvl="1" eaLnBrk="1" hangingPunct="1">
              <a:spcBef>
                <a:spcPts val="7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800" dirty="0">
                <a:solidFill>
                  <a:srgbClr val="C2C2C2"/>
                </a:solidFill>
              </a:rPr>
              <a:t>Random numbers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4AA8C98B-2EEC-45C3-B7D9-BA933351A48D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 eaLnBrk="1" hangingPunct="1">
                <a:buClrTx/>
                <a:buFontTx/>
                <a:buNone/>
              </a:pPr>
              <a:t>9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General rules of type conversion  </a:t>
            </a:r>
          </a:p>
        </p:txBody>
      </p:sp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229600" cy="515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875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000">
                <a:solidFill>
                  <a:srgbClr val="000000"/>
                </a:solidFill>
              </a:rPr>
              <a:t>If either operand is </a:t>
            </a:r>
            <a:r>
              <a:rPr lang="en-US" sz="3000">
                <a:solidFill>
                  <a:srgbClr val="CC0000"/>
                </a:solidFill>
              </a:rPr>
              <a:t>long double</a:t>
            </a:r>
            <a:r>
              <a:rPr lang="en-US" sz="3000">
                <a:solidFill>
                  <a:srgbClr val="000000"/>
                </a:solidFill>
              </a:rPr>
              <a:t>, convert the other to </a:t>
            </a:r>
            <a:r>
              <a:rPr lang="en-US" sz="3000">
                <a:solidFill>
                  <a:srgbClr val="CC0000"/>
                </a:solidFill>
              </a:rPr>
              <a:t>long double</a:t>
            </a:r>
            <a:r>
              <a:rPr lang="en-US" sz="3000">
                <a:solidFill>
                  <a:srgbClr val="000000"/>
                </a:solidFill>
              </a:rPr>
              <a:t>.</a:t>
            </a:r>
          </a:p>
          <a:p>
            <a:pPr eaLnBrk="1" hangingPunct="1">
              <a:spcBef>
                <a:spcPts val="1875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000">
                <a:solidFill>
                  <a:srgbClr val="000000"/>
                </a:solidFill>
              </a:rPr>
              <a:t>Otherwise, if either operand is </a:t>
            </a:r>
            <a:r>
              <a:rPr lang="en-US" sz="3000">
                <a:solidFill>
                  <a:srgbClr val="CC0000"/>
                </a:solidFill>
              </a:rPr>
              <a:t>double</a:t>
            </a:r>
            <a:r>
              <a:rPr lang="en-US" sz="3000">
                <a:solidFill>
                  <a:srgbClr val="000000"/>
                </a:solidFill>
              </a:rPr>
              <a:t>, convert the other to </a:t>
            </a:r>
            <a:r>
              <a:rPr lang="en-US" sz="3000">
                <a:solidFill>
                  <a:srgbClr val="CC0000"/>
                </a:solidFill>
              </a:rPr>
              <a:t>double</a:t>
            </a:r>
            <a:r>
              <a:rPr lang="en-US" sz="3000">
                <a:solidFill>
                  <a:srgbClr val="000000"/>
                </a:solidFill>
              </a:rPr>
              <a:t>.</a:t>
            </a:r>
          </a:p>
          <a:p>
            <a:pPr eaLnBrk="1" hangingPunct="1">
              <a:spcBef>
                <a:spcPts val="1875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000">
                <a:solidFill>
                  <a:srgbClr val="000000"/>
                </a:solidFill>
              </a:rPr>
              <a:t>Otherwise, if either operand is </a:t>
            </a:r>
            <a:r>
              <a:rPr lang="en-US" sz="3000">
                <a:solidFill>
                  <a:srgbClr val="CC0000"/>
                </a:solidFill>
              </a:rPr>
              <a:t>float</a:t>
            </a:r>
            <a:r>
              <a:rPr lang="en-US" sz="3000">
                <a:solidFill>
                  <a:srgbClr val="000000"/>
                </a:solidFill>
              </a:rPr>
              <a:t>, convert the other to </a:t>
            </a:r>
            <a:r>
              <a:rPr lang="en-US" sz="3000">
                <a:solidFill>
                  <a:srgbClr val="CC0000"/>
                </a:solidFill>
              </a:rPr>
              <a:t>float</a:t>
            </a:r>
            <a:r>
              <a:rPr lang="en-US" sz="3000">
                <a:solidFill>
                  <a:srgbClr val="000000"/>
                </a:solidFill>
              </a:rPr>
              <a:t>.</a:t>
            </a:r>
          </a:p>
          <a:p>
            <a:pPr eaLnBrk="1" hangingPunct="1">
              <a:spcBef>
                <a:spcPts val="1875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000">
                <a:solidFill>
                  <a:srgbClr val="000000"/>
                </a:solidFill>
              </a:rPr>
              <a:t>Otherwise, convert </a:t>
            </a:r>
            <a:r>
              <a:rPr lang="en-US" sz="3000">
                <a:solidFill>
                  <a:srgbClr val="CC0000"/>
                </a:solidFill>
              </a:rPr>
              <a:t>char</a:t>
            </a:r>
            <a:r>
              <a:rPr lang="en-US" sz="3000">
                <a:solidFill>
                  <a:srgbClr val="000000"/>
                </a:solidFill>
              </a:rPr>
              <a:t> and </a:t>
            </a:r>
            <a:r>
              <a:rPr lang="en-US" sz="3000">
                <a:solidFill>
                  <a:srgbClr val="CC0000"/>
                </a:solidFill>
              </a:rPr>
              <a:t>short</a:t>
            </a:r>
            <a:r>
              <a:rPr lang="en-US" sz="3000">
                <a:solidFill>
                  <a:srgbClr val="000000"/>
                </a:solidFill>
              </a:rPr>
              <a:t> to </a:t>
            </a:r>
            <a:r>
              <a:rPr lang="en-US" sz="3000">
                <a:solidFill>
                  <a:srgbClr val="CC0000"/>
                </a:solidFill>
              </a:rPr>
              <a:t>int</a:t>
            </a:r>
            <a:r>
              <a:rPr lang="en-US" sz="3000">
                <a:solidFill>
                  <a:srgbClr val="000000"/>
                </a:solidFill>
              </a:rPr>
              <a:t>.</a:t>
            </a:r>
          </a:p>
          <a:p>
            <a:pPr eaLnBrk="1" hangingPunct="1">
              <a:spcBef>
                <a:spcPts val="1875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000">
                <a:solidFill>
                  <a:srgbClr val="000000"/>
                </a:solidFill>
              </a:rPr>
              <a:t>Then, if either operand is </a:t>
            </a:r>
            <a:r>
              <a:rPr lang="en-US" sz="3000">
                <a:solidFill>
                  <a:srgbClr val="CC0000"/>
                </a:solidFill>
              </a:rPr>
              <a:t>long</a:t>
            </a:r>
            <a:r>
              <a:rPr lang="en-US" sz="3000">
                <a:solidFill>
                  <a:srgbClr val="000000"/>
                </a:solidFill>
              </a:rPr>
              <a:t>, convert the other to </a:t>
            </a:r>
            <a:r>
              <a:rPr lang="en-US" sz="3000">
                <a:solidFill>
                  <a:srgbClr val="CC0000"/>
                </a:solidFill>
              </a:rPr>
              <a:t>long</a:t>
            </a:r>
            <a:r>
              <a:rPr lang="en-US" sz="3000">
                <a:solidFill>
                  <a:srgbClr val="000000"/>
                </a:solidFill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8738f2a1c7bf7f5369f8ada051421cfbce90"/>
</p:tagLst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18246</TotalTime>
  <Words>3360</Words>
  <Application>Microsoft Office PowerPoint</Application>
  <PresentationFormat>On-screen Show (4:3)</PresentationFormat>
  <Paragraphs>581</Paragraphs>
  <Slides>42</Slides>
  <Notes>41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Courier New</vt:lpstr>
      <vt:lpstr>Tahoma</vt:lpstr>
      <vt:lpstr>Times New Roman</vt:lpstr>
      <vt:lpstr>Wingdings</vt:lpstr>
      <vt:lpstr>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Print 3 random numbers between 0 &amp; 49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Programming</dc:title>
  <dc:creator>Bahador</dc:creator>
  <cp:lastModifiedBy>Morteza Zakeri</cp:lastModifiedBy>
  <cp:revision>393</cp:revision>
  <cp:lastPrinted>2014-10-18T04:03:53Z</cp:lastPrinted>
  <dcterms:created xsi:type="dcterms:W3CDTF">2007-10-07T13:27:00Z</dcterms:created>
  <dcterms:modified xsi:type="dcterms:W3CDTF">2024-03-09T19:03:29Z</dcterms:modified>
</cp:coreProperties>
</file>