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</p:sldMasterIdLst>
  <p:notesMasterIdLst>
    <p:notesMasterId r:id="rId45"/>
  </p:notesMasterIdLst>
  <p:sldIdLst>
    <p:sldId id="32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328" r:id="rId43"/>
    <p:sldId id="299" r:id="rId44"/>
  </p:sldIdLst>
  <p:sldSz cx="9144000" cy="6858000" type="screen4x3"/>
  <p:notesSz cx="7315200" cy="9601200"/>
  <p:custDataLst>
    <p:tags r:id="rId46"/>
  </p:custDataLst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02">
          <p15:clr>
            <a:srgbClr val="A4A3A4"/>
          </p15:clr>
        </p15:guide>
        <p15:guide id="2" pos="22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6" autoAdjust="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2"/>
        <p:guide pos="22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gs" Target="tags/tag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08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1FDA9F1-86B9-481F-9F38-222ECF9F4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2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F91A10-2A3A-4BEC-828D-CC2531ED104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73DB49-F129-4745-8953-5964DD05693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79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0F4664-4F69-40DE-A4AE-5A3842D818CC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10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DDF6B44-CCF4-4715-A236-7CF12BAD3A66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10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89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CC6CF6-BACB-420C-8A1E-9C9AFB7B6E4D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232F84F-38B6-44CD-B2EB-8BFF30F87400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45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69252A-3836-4CC9-800B-A949F84C2639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BB2823C-A2B3-4437-A247-EF63FD426CC7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12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480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CF2AB4-16C9-4BBF-B40F-04895460BF62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FD8B8AA-573A-4BF0-B1DB-B0DBCACB4A6E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13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065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B31330-9CDF-4055-A478-8B6DD65C6B11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A100C0F-C147-41FB-9263-772924D3B33C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11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FAB123-E43A-4F60-999C-D313A4F6327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15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5C939EE-7610-4833-8FD9-093A6D369917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54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065044-54FB-4AC0-8AA4-31C8558E0171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16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1CC257F-67D8-4196-A2BE-7C70EB37278E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61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49BCF3C-5829-4EB1-AB9A-097F5AB78967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9A05771-7012-44EE-9D9F-CF213C89D979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112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591C10-CF6C-48D7-BBEE-CCDF18A9DD7D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13F1E2D-59B7-484B-96C1-A8B6A0E9381A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7083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D557587-730F-4E1A-BA77-A1CB730F5DDB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BF4E5D1-D5C1-4861-9BA6-2DC5EF879970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395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7B3E22B-6B9E-4AAE-863D-BE0604BD55C9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336D5D8-1739-40A5-9BCC-1448C743CF4B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032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5FBE21-4A5C-4E2F-B927-333E602A4C1A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20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A2B12B4-535D-460F-A5C9-55868A824658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392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ADA8F-47A1-4C28-A5C3-EA02E4DFF979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4F40A71-C7F3-49BB-8FA1-04E9EA2EC412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21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229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E143786-7700-4277-8A23-CC0DBD343458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8C11B85-DEB5-4A33-A772-6812959C7C55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6672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7AF704-1BC0-4028-BC5F-37F65F2E0421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23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600A904-620B-4B33-B788-83CE5C086B3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23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8273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F15AEBD-C035-46B7-B8E3-467B0A182AD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558E4E4-ADC8-4417-94C1-A96F2C00D47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24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83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2E7C87E-D489-4E49-8EB5-9381B6629224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25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CE5B116-C859-43C3-A5E9-7144B899BEF7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25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According to C99 Standards, the </a:t>
            </a:r>
            <a:r>
              <a:rPr lang="en-US" dirty="0" err="1">
                <a:latin typeface="Arial" charset="0"/>
                <a:cs typeface="Arial" charset="0"/>
              </a:rPr>
              <a:t>sizeof</a:t>
            </a:r>
            <a:r>
              <a:rPr lang="en-US" dirty="0">
                <a:latin typeface="Arial" charset="0"/>
                <a:cs typeface="Arial" charset="0"/>
              </a:rPr>
              <a:t>() operator only takes into account the type of the operand, which may be an expression or the name of a type (</a:t>
            </a:r>
            <a:r>
              <a:rPr lang="en-US" dirty="0" err="1">
                <a:latin typeface="Arial" charset="0"/>
                <a:cs typeface="Arial" charset="0"/>
              </a:rPr>
              <a:t>i.e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int</a:t>
            </a:r>
            <a:r>
              <a:rPr lang="en-US" dirty="0">
                <a:latin typeface="Arial" charset="0"/>
                <a:cs typeface="Arial" charset="0"/>
              </a:rPr>
              <a:t>, double, float </a:t>
            </a:r>
            <a:r>
              <a:rPr lang="en-US" dirty="0" err="1">
                <a:latin typeface="Arial" charset="0"/>
                <a:cs typeface="Arial" charset="0"/>
              </a:rPr>
              <a:t>etc</a:t>
            </a:r>
            <a:r>
              <a:rPr lang="en-US" dirty="0">
                <a:latin typeface="Arial" charset="0"/>
                <a:cs typeface="Arial" charset="0"/>
              </a:rPr>
              <a:t>) and not the value obtained on evaluating the expression. Hence, the operand inside the </a:t>
            </a:r>
            <a:r>
              <a:rPr lang="en-US" dirty="0" err="1">
                <a:latin typeface="Arial" charset="0"/>
                <a:cs typeface="Arial" charset="0"/>
              </a:rPr>
              <a:t>sizeof</a:t>
            </a:r>
            <a:r>
              <a:rPr lang="en-US" dirty="0">
                <a:latin typeface="Arial" charset="0"/>
                <a:cs typeface="Arial" charset="0"/>
              </a:rPr>
              <a:t>() operator is not evaluated.</a:t>
            </a:r>
            <a:r>
              <a:rPr lang="fa-IR">
                <a:latin typeface="Arial" charset="0"/>
                <a:cs typeface="Arial" charset="0"/>
              </a:rPr>
              <a:t> </a:t>
            </a:r>
            <a:r>
              <a:rPr lang="en-US"/>
              <a:t>It </a:t>
            </a:r>
            <a:r>
              <a:rPr lang="en-US" dirty="0"/>
              <a:t>is evaluated only if the type of the operand is variable length array because in that case, the size can be determined only after the expression is evaluated.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1517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27E263-39D1-4C8F-9C29-5EF8051BBB6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26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3A5DD45-977A-4CF2-9012-762D3A5D5F00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790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7C7590-4710-4BF7-B169-56451C14752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7AD314-DE3D-4A07-8084-964572A7A8B2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990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AE201E0-5B6E-4D08-8AFE-F15E44A4882F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028E64C-E97A-43BC-A40A-B2B34C7F549F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28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Linux</a:t>
            </a:r>
            <a:r>
              <a:rPr lang="en-US" baseline="0" dirty="0">
                <a:latin typeface="Arial" charset="0"/>
                <a:cs typeface="Arial" charset="0"/>
              </a:rPr>
              <a:t> GCC &amp; Code::Blocks outputs are different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9247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ECB759-AC76-4549-B4B0-CBDC7ACE781F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C58A9EF-5078-4BD0-B9B1-3915605BDBE9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29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872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BA64D9-ECFF-4740-A8E7-7EA6D72DA2B8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09D0506-C4D1-4027-958A-B1108054FDD8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544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CD001C4-10C3-44C8-8F79-6154EF482A90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30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C93A8EA-6D8B-4EA5-A109-0826092DAA62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30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9747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AC3E05-1F81-4FFA-8A77-3485D5DDD23B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D2DEDF8-2A55-4E2D-8547-07CD24407B4E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31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573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57D14E-E98C-4A1E-A62F-52A8E98B78C9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D4647DB-8C00-4C69-AA59-E7865E3F789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32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461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298A62B-80F0-4F71-B306-A502303BEC68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33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23758D5-E014-4035-A3E6-66B3CEBAC7FB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33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5412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AAA749-19F8-4AE9-8404-1FDD1EF9386B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468C6D9-FB03-4CF3-9C99-5DE066E147BE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34</a:t>
            </a:fld>
            <a:endParaRPr 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233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3BAC11-13CD-4F7F-8ECF-90ECD36DACE7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35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3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72E5A23-0C1B-4362-94DF-BD075A94D9C9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35</a:t>
            </a:fld>
            <a:endParaRPr 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35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31C0AC8-2D4A-4E8F-A645-8D6E83F474FE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36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9B71FF5-85DB-4975-B111-078029AECD25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36</a:t>
            </a:fld>
            <a:endParaRPr 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8500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1ED069-6C6F-467A-BADA-4DCAA1A4F92F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B710C23-1EB4-4B87-BAA3-9FC558FE9056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37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2822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23211A-2975-47D3-A773-B1AA9591F3D4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1" name="Text Box 3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DA67B26-6294-4118-85C4-89F701325C8E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38</a:t>
            </a:fld>
            <a:endParaRPr 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627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D4A825-C3D8-45A4-A44A-D011A29103E3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2C92596-FB20-4183-BFBE-9CE2A6AFE8EF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39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171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6916E9-AD0B-45BA-A203-3A5EB75728DB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E465300-9658-413C-A189-1992DFD71D3F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7270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537C2F-D760-498B-B690-D89C6801784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40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Text Box 3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F3479DD-49D3-4CAB-BCD3-B7738ACC9FC3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40</a:t>
            </a:fld>
            <a:endParaRPr 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2410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CB1475-D0C9-4A2E-AF6B-6105CB2C9FD6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42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5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A51CB42-191B-4210-9ADF-0008E5A95221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5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86F87C6-7377-4811-B739-2B05F1641E46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53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B7D7FC-CE62-472E-AC53-E6D4DD85F2F0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6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9ABFD2A-3B51-46F7-AC5F-600D23EA18B6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0F0F61-8A97-4CF2-8745-50DE3A92397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2E6BD12-E70A-4E18-8E07-B4EE21C2E845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608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41C2C2-9885-43B8-AA78-9E449B3660F6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E9CD692-EB95-4E9B-AABF-B973E78D6BC2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72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9F8D05-9526-491F-9B33-4EEDA05792CF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EC56492-9FCB-4443-8D07-339F3D535292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9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00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3634-5DBB-41A9-BAF6-C83EFA156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3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BFF74-97DB-426A-90DD-AC9A09B5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4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76200"/>
            <a:ext cx="2093913" cy="6148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134100" cy="6148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A591B-48AD-4B26-82D7-3A3A5D028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78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199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1633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1811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3213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143000"/>
            <a:ext cx="4113212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1804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1802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5378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900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234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8BDA3-B792-45F4-BE1D-E52095F24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61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3865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880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150813"/>
            <a:ext cx="2093912" cy="6170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0813"/>
            <a:ext cx="6132513" cy="6170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814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29F75-D3F4-440A-A5CC-1FBD312F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0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44575"/>
            <a:ext cx="4113213" cy="518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044575"/>
            <a:ext cx="4114800" cy="518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BDD79-4ED1-4998-AECF-B1540B104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0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0C3D2-7E82-4060-8294-3F1CACB92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7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E2EA6-5D76-4AD6-A054-A5DFBA93D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1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1B7EC-22D6-4905-8D0B-CB8435681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0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F1633-964D-4B00-B21E-97177A727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6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A47CE-790D-4992-95C6-69D8D7014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1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7923213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44575"/>
            <a:ext cx="8380413" cy="518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" name="Freeform 3"/>
          <p:cNvSpPr>
            <a:spLocks noChangeArrowheads="1"/>
          </p:cNvSpPr>
          <p:nvPr/>
        </p:nvSpPr>
        <p:spPr bwMode="auto">
          <a:xfrm>
            <a:off x="304800" y="990600"/>
            <a:ext cx="8305800" cy="76200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w 1000"/>
              <a:gd name="T13" fmla="*/ 0 h 1000"/>
              <a:gd name="T14" fmla="*/ 1000 w 1000"/>
              <a:gd name="T15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6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1588"/>
          </a:xfrm>
          <a:prstGeom prst="line">
            <a:avLst/>
          </a:prstGeom>
          <a:noFill/>
          <a:ln w="3816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3962400" y="6477000"/>
            <a:ext cx="608013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D215FAA-FEC9-4236-A7EB-9A8C607CF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88100"/>
            <a:ext cx="457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5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pitchFamily="16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9216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8825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334667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104900" y="1065213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6600" b="1" dirty="0">
                <a:solidFill>
                  <a:srgbClr val="005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Calculations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95536" y="2708920"/>
            <a:ext cx="842493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2500"/>
              </a:spcBef>
              <a:buClrTx/>
              <a:buFontTx/>
              <a:buNone/>
            </a:pPr>
            <a:r>
              <a:rPr lang="en-US" sz="2800" b="1" kern="0" dirty="0">
                <a:solidFill>
                  <a:srgbClr val="C00000"/>
                </a:solidFill>
                <a:latin typeface="Arial"/>
                <a:cs typeface="Arial"/>
              </a:rPr>
              <a:t>Fundamentals of Computer and Programming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Instructor: Morteza Zakeri, Ph.D. 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(m-zakeri@live.com)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kern="0" dirty="0">
                <a:solidFill>
                  <a:srgbClr val="002060"/>
                </a:solidFill>
                <a:latin typeface="Arial"/>
                <a:cs typeface="Arial"/>
              </a:rPr>
              <a:t>Spring 2024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Modified Slides from Dr.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Hossein </a:t>
            </a:r>
            <a:r>
              <a:rPr lang="en-US" sz="2000" i="1" kern="0" dirty="0" err="1">
                <a:solidFill>
                  <a:srgbClr val="000000"/>
                </a:solidFill>
                <a:latin typeface="Arial"/>
                <a:cs typeface="Arial"/>
              </a:rPr>
              <a:t>Zeinali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Dr. Bahador Bakhshi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kern="0">
                <a:solidFill>
                  <a:srgbClr val="000000"/>
                </a:solidFill>
                <a:latin typeface="Arial"/>
                <a:cs typeface="Arial"/>
              </a:rPr>
              <a:t>Computer Engineering 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Department,  </a:t>
            </a: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Amirkabir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University of Technology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164DCB30-BAB4-4AD1-AF26-9CC2A152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409688"/>
            <a:ext cx="2556088" cy="81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4</a:t>
            </a:r>
          </a:p>
        </p:txBody>
      </p:sp>
    </p:spTree>
    <p:extLst>
      <p:ext uri="{BB962C8B-B14F-4D97-AF65-F5344CB8AC3E}">
        <p14:creationId xmlns:p14="http://schemas.microsoft.com/office/powerpoint/2010/main" val="1525929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106FD34-39F3-42AC-822D-15987D1D697E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10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Effect of types 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686800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Type of operands determines the type of the result</a:t>
            </a:r>
          </a:p>
          <a:p>
            <a:pPr lvl="1" eaLnBrk="1" hangingPunct="1">
              <a:spcBef>
                <a:spcPts val="5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200" dirty="0">
                <a:solidFill>
                  <a:srgbClr val="000000"/>
                </a:solidFill>
              </a:rPr>
              <a:t>The type of output is the type of operands (after conversion)</a:t>
            </a:r>
          </a:p>
          <a:p>
            <a:pPr eaLnBrk="1" hangingPunct="1">
              <a:spcBef>
                <a:spcPts val="162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600" dirty="0" err="1">
                <a:solidFill>
                  <a:srgbClr val="000000"/>
                </a:solidFill>
              </a:rPr>
              <a:t>int</a:t>
            </a:r>
            <a:r>
              <a:rPr lang="en-US" sz="2600" dirty="0">
                <a:solidFill>
                  <a:srgbClr val="000000"/>
                </a:solidFill>
              </a:rPr>
              <a:t> &lt;op&gt; </a:t>
            </a:r>
            <a:r>
              <a:rPr lang="en-US" sz="2600" dirty="0" err="1">
                <a:solidFill>
                  <a:srgbClr val="000000"/>
                </a:solidFill>
              </a:rPr>
              <a:t>int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int</a:t>
            </a:r>
            <a:endParaRPr lang="en-US" sz="26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162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600" dirty="0" err="1">
                <a:solidFill>
                  <a:srgbClr val="000000"/>
                </a:solidFill>
              </a:rPr>
              <a:t>int</a:t>
            </a:r>
            <a:r>
              <a:rPr lang="en-US" sz="2600" dirty="0">
                <a:solidFill>
                  <a:srgbClr val="000000"/>
                </a:solidFill>
              </a:rPr>
              <a:t> &lt;op&gt; long </a:t>
            </a:r>
            <a:r>
              <a:rPr lang="en-US" sz="26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600" dirty="0">
                <a:solidFill>
                  <a:srgbClr val="000000"/>
                </a:solidFill>
              </a:rPr>
              <a:t> long</a:t>
            </a:r>
          </a:p>
          <a:p>
            <a:pPr eaLnBrk="1" hangingPunct="1">
              <a:spcBef>
                <a:spcPts val="162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600" dirty="0">
                <a:solidFill>
                  <a:srgbClr val="000000"/>
                </a:solidFill>
              </a:rPr>
              <a:t>float &lt;op&gt; float </a:t>
            </a:r>
            <a:r>
              <a:rPr lang="en-US" sz="26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600" dirty="0">
                <a:solidFill>
                  <a:srgbClr val="000000"/>
                </a:solidFill>
              </a:rPr>
              <a:t> float</a:t>
            </a:r>
          </a:p>
          <a:p>
            <a:pPr eaLnBrk="1" hangingPunct="1">
              <a:spcBef>
                <a:spcPts val="162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600" dirty="0">
                <a:solidFill>
                  <a:srgbClr val="000000"/>
                </a:solidFill>
              </a:rPr>
              <a:t>float &lt;op&gt; </a:t>
            </a:r>
            <a:r>
              <a:rPr lang="en-US" sz="2600" dirty="0" err="1">
                <a:solidFill>
                  <a:srgbClr val="000000"/>
                </a:solidFill>
              </a:rPr>
              <a:t>int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600" dirty="0">
                <a:solidFill>
                  <a:srgbClr val="000000"/>
                </a:solidFill>
              </a:rPr>
              <a:t> float</a:t>
            </a:r>
          </a:p>
          <a:p>
            <a:pPr eaLnBrk="1" hangingPunct="1">
              <a:spcBef>
                <a:spcPts val="162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600" dirty="0">
                <a:solidFill>
                  <a:srgbClr val="000000"/>
                </a:solidFill>
              </a:rPr>
              <a:t>double &lt;op&gt; float </a:t>
            </a:r>
            <a:r>
              <a:rPr lang="en-US" sz="26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600" dirty="0">
                <a:solidFill>
                  <a:srgbClr val="000000"/>
                </a:solidFill>
              </a:rPr>
              <a:t> double 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05400"/>
            <a:ext cx="8839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4748547-3D45-4C34-8A7C-91B52F65BB78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11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Effect of types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534400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000000"/>
                </a:solidFill>
              </a:rPr>
              <a:t>If both operand of division (/) is </a:t>
            </a:r>
            <a:r>
              <a:rPr lang="en-US" sz="3200">
                <a:solidFill>
                  <a:srgbClr val="C5000B"/>
                </a:solidFill>
              </a:rPr>
              <a:t>int</a:t>
            </a:r>
            <a:r>
              <a:rPr lang="en-US" sz="320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800">
                <a:solidFill>
                  <a:srgbClr val="000000"/>
                </a:solidFill>
              </a:rPr>
              <a:t> data lost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49538"/>
            <a:ext cx="8382000" cy="291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28B3F73-0330-49DB-B02A-C16A603DB4C0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12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Effect of types &amp; Explicit casts 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			</a:t>
            </a:r>
            <a:r>
              <a:rPr lang="en-US" sz="3200" i="1">
                <a:solidFill>
                  <a:srgbClr val="000000"/>
                </a:solidFill>
              </a:rPr>
              <a:t>Expression</a:t>
            </a:r>
            <a:r>
              <a:rPr lang="en-US" sz="3200">
                <a:solidFill>
                  <a:srgbClr val="000000"/>
                </a:solidFill>
              </a:rPr>
              <a:t> 		</a:t>
            </a:r>
            <a:r>
              <a:rPr lang="en-US" sz="3200" i="1">
                <a:solidFill>
                  <a:srgbClr val="000000"/>
                </a:solidFill>
              </a:rPr>
              <a:t>Type of result</a:t>
            </a:r>
            <a:r>
              <a:rPr lang="en-US" sz="320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ts val="125"/>
              </a:spcBef>
              <a:buClrTx/>
              <a:buFontTx/>
              <a:buNone/>
            </a:pPr>
            <a:endParaRPr lang="en-US" sz="200">
              <a:solidFill>
                <a:srgbClr val="000000"/>
              </a:solidFill>
            </a:endParaRPr>
          </a:p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(double) 1 + 2.0f 	</a:t>
            </a:r>
            <a:r>
              <a:rPr lang="en-US" sz="320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3200">
                <a:solidFill>
                  <a:srgbClr val="000000"/>
                </a:solidFill>
              </a:rPr>
              <a:t> 3.0   	double</a:t>
            </a:r>
          </a:p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(int) 2.69 + 4 		</a:t>
            </a:r>
            <a:r>
              <a:rPr lang="en-US" sz="320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3200">
                <a:solidFill>
                  <a:srgbClr val="000000"/>
                </a:solidFill>
              </a:rPr>
              <a:t> 6		int</a:t>
            </a:r>
          </a:p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(double) 1 / 2		</a:t>
            </a:r>
            <a:r>
              <a:rPr lang="en-US" sz="320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3200">
                <a:solidFill>
                  <a:srgbClr val="000000"/>
                </a:solidFill>
              </a:rPr>
              <a:t> 0.5	double</a:t>
            </a:r>
          </a:p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1 / (int) 2.0		</a:t>
            </a:r>
            <a:r>
              <a:rPr lang="en-US" sz="320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3200">
                <a:solidFill>
                  <a:srgbClr val="000000"/>
                </a:solidFill>
              </a:rPr>
              <a:t> 0		int </a:t>
            </a:r>
          </a:p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(double) (1 / 2)		</a:t>
            </a:r>
            <a:r>
              <a:rPr lang="en-US" sz="320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3200">
                <a:solidFill>
                  <a:srgbClr val="000000"/>
                </a:solidFill>
              </a:rPr>
              <a:t> 0.0	double </a:t>
            </a:r>
          </a:p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(int)((double) 1 / 2)	</a:t>
            </a:r>
            <a:r>
              <a:rPr lang="en-US" sz="320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3200">
                <a:solidFill>
                  <a:srgbClr val="000000"/>
                </a:solidFill>
              </a:rPr>
              <a:t> 0 		int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A79A13A-DC73-4D5B-9281-ACB81F00CEF2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13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Basic mathematic operations in C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Effect of type and type conversion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Precedence 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Advanced mathematical operations </a:t>
            </a:r>
          </a:p>
          <a:p>
            <a:pPr eaLnBrk="1" hangingPunct="1">
              <a:spcBef>
                <a:spcPts val="2313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Mathematic library</a:t>
            </a:r>
            <a:r>
              <a:rPr lang="en-US" sz="3700" dirty="0">
                <a:solidFill>
                  <a:srgbClr val="C2C2C2"/>
                </a:solidFill>
              </a:rPr>
              <a:t> 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>
                <a:solidFill>
                  <a:srgbClr val="C2C2C2"/>
                </a:solidFill>
              </a:rPr>
              <a:t>Random numbers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5EEA21E-E1F4-47B2-A175-434DB7B6C26A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  <a:cs typeface="B Nazanin" pitchFamily="2" charset="-78"/>
              </a:rPr>
              <a:t>Precedence (</a:t>
            </a:r>
            <a:r>
              <a:rPr lang="ar-SA" sz="4000" b="1" dirty="0">
                <a:solidFill>
                  <a:srgbClr val="293A83"/>
                </a:solidFill>
                <a:cs typeface="B Nazanin" pitchFamily="2" charset="-78"/>
              </a:rPr>
              <a:t>ا</a:t>
            </a:r>
            <a:r>
              <a:rPr lang="fa-IR" sz="4000" b="1" dirty="0">
                <a:solidFill>
                  <a:srgbClr val="293A83"/>
                </a:solidFill>
                <a:cs typeface="B Nazanin" pitchFamily="2" charset="-78"/>
              </a:rPr>
              <a:t>و</a:t>
            </a:r>
            <a:r>
              <a:rPr lang="ar-SA" sz="4000" b="1" dirty="0">
                <a:solidFill>
                  <a:srgbClr val="293A83"/>
                </a:solidFill>
                <a:cs typeface="B Nazanin" pitchFamily="2" charset="-78"/>
              </a:rPr>
              <a:t>لويت</a:t>
            </a:r>
            <a:r>
              <a:rPr lang="en-US" sz="4000" dirty="0">
                <a:solidFill>
                  <a:srgbClr val="293A83"/>
                </a:solidFill>
                <a:cs typeface="B Nazanin" pitchFamily="2" charset="-78"/>
              </a:rPr>
              <a:t>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1) Parenthesis 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2) Unary + - (for sign):  +4, -8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3) Explicit casting 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4) / * %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5) Binary + -: 4+8</a:t>
            </a:r>
          </a:p>
          <a:p>
            <a:pPr eaLnBrk="1" hangingPunct="1">
              <a:lnSpc>
                <a:spcPct val="80000"/>
              </a:lnSpc>
              <a:spcBef>
                <a:spcPts val="12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6) If multiple + - or / * %: from left to right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</a:rPr>
              <a:t>	-5 + 2 / 4.0 * (-7 / 8)  </a:t>
            </a:r>
            <a:r>
              <a:rPr lang="en-US" sz="20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000" dirty="0">
                <a:solidFill>
                  <a:srgbClr val="000000"/>
                </a:solidFill>
              </a:rPr>
              <a:t> -5 + 2 / 4.0 *  (0)</a:t>
            </a:r>
          </a:p>
          <a:p>
            <a:pPr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</a:rPr>
              <a:t>				      </a:t>
            </a:r>
            <a:r>
              <a:rPr lang="en-US" sz="20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000" dirty="0">
                <a:solidFill>
                  <a:srgbClr val="000000"/>
                </a:solidFill>
              </a:rPr>
              <a:t>  -5 + 0.5 * 0</a:t>
            </a:r>
          </a:p>
          <a:p>
            <a:pPr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</a:rPr>
              <a:t>				      </a:t>
            </a:r>
            <a:r>
              <a:rPr lang="en-US" sz="20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000" dirty="0">
                <a:solidFill>
                  <a:srgbClr val="000000"/>
                </a:solidFill>
              </a:rPr>
              <a:t>  -5 + 0.0</a:t>
            </a:r>
          </a:p>
          <a:p>
            <a:pPr eaLnBrk="1" hangingPunct="1"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</a:rPr>
              <a:t>				      </a:t>
            </a:r>
            <a:r>
              <a:rPr lang="en-US" sz="20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000" dirty="0">
                <a:solidFill>
                  <a:srgbClr val="000000"/>
                </a:solidFill>
              </a:rPr>
              <a:t>  -5.0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6103698-1DD9-4B59-A0DC-1D2D9AB8186B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15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Precedence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6868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dirty="0">
                <a:solidFill>
                  <a:srgbClr val="000000"/>
                </a:solidFill>
              </a:rPr>
              <a:t>(7 + (float) (2 + (</a:t>
            </a:r>
            <a:r>
              <a:rPr lang="en-US" sz="2300" dirty="0" err="1">
                <a:solidFill>
                  <a:srgbClr val="000000"/>
                </a:solidFill>
              </a:rPr>
              <a:t>int</a:t>
            </a:r>
            <a:r>
              <a:rPr lang="en-US" sz="2300" dirty="0">
                <a:solidFill>
                  <a:srgbClr val="000000"/>
                </a:solidFill>
              </a:rPr>
              <a:t>) 1.005)) / (</a:t>
            </a:r>
            <a:r>
              <a:rPr lang="en-US" sz="2300" dirty="0" err="1">
                <a:solidFill>
                  <a:srgbClr val="000000"/>
                </a:solidFill>
              </a:rPr>
              <a:t>int</a:t>
            </a:r>
            <a:r>
              <a:rPr lang="en-US" sz="2300" dirty="0">
                <a:solidFill>
                  <a:srgbClr val="000000"/>
                </a:solidFill>
              </a:rPr>
              <a:t>) 20	</a:t>
            </a:r>
            <a:r>
              <a:rPr lang="en-US" sz="2300" dirty="0">
                <a:solidFill>
                  <a:srgbClr val="000000"/>
                </a:solidFill>
                <a:latin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dirty="0">
                <a:solidFill>
                  <a:srgbClr val="000000"/>
                </a:solidFill>
              </a:rPr>
              <a:t>		(7 + (float) (2 + 1)) / (</a:t>
            </a:r>
            <a:r>
              <a:rPr lang="en-US" sz="2300" dirty="0" err="1">
                <a:solidFill>
                  <a:srgbClr val="000000"/>
                </a:solidFill>
              </a:rPr>
              <a:t>int</a:t>
            </a:r>
            <a:r>
              <a:rPr lang="en-US" sz="2300" dirty="0">
                <a:solidFill>
                  <a:srgbClr val="000000"/>
                </a:solidFill>
              </a:rPr>
              <a:t>) 20 </a:t>
            </a:r>
            <a:r>
              <a:rPr lang="en-US" sz="2300" dirty="0">
                <a:solidFill>
                  <a:srgbClr val="000000"/>
                </a:solidFill>
                <a:latin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dirty="0">
                <a:solidFill>
                  <a:srgbClr val="000000"/>
                </a:solidFill>
              </a:rPr>
              <a:t>		(7 + (float) (3)) / (</a:t>
            </a:r>
            <a:r>
              <a:rPr lang="en-US" sz="2300" dirty="0" err="1">
                <a:solidFill>
                  <a:srgbClr val="000000"/>
                </a:solidFill>
              </a:rPr>
              <a:t>int</a:t>
            </a:r>
            <a:r>
              <a:rPr lang="en-US" sz="2300" dirty="0">
                <a:solidFill>
                  <a:srgbClr val="000000"/>
                </a:solidFill>
              </a:rPr>
              <a:t>) 20 </a:t>
            </a:r>
            <a:r>
              <a:rPr lang="en-US" sz="2300" dirty="0">
                <a:solidFill>
                  <a:srgbClr val="000000"/>
                </a:solidFill>
                <a:latin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dirty="0">
                <a:solidFill>
                  <a:srgbClr val="000000"/>
                </a:solidFill>
              </a:rPr>
              <a:t>		(7 + 3.0f) / (</a:t>
            </a:r>
            <a:r>
              <a:rPr lang="en-US" sz="2300" dirty="0" err="1">
                <a:solidFill>
                  <a:srgbClr val="000000"/>
                </a:solidFill>
              </a:rPr>
              <a:t>int</a:t>
            </a:r>
            <a:r>
              <a:rPr lang="en-US" sz="2300" dirty="0">
                <a:solidFill>
                  <a:srgbClr val="000000"/>
                </a:solidFill>
              </a:rPr>
              <a:t>) 20 </a:t>
            </a:r>
            <a:r>
              <a:rPr lang="en-US" sz="2300" dirty="0">
                <a:solidFill>
                  <a:srgbClr val="000000"/>
                </a:solidFill>
                <a:latin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dirty="0">
                <a:solidFill>
                  <a:srgbClr val="000000"/>
                </a:solidFill>
              </a:rPr>
              <a:t>		10.0f / (</a:t>
            </a:r>
            <a:r>
              <a:rPr lang="en-US" sz="2300" dirty="0" err="1">
                <a:solidFill>
                  <a:srgbClr val="000000"/>
                </a:solidFill>
              </a:rPr>
              <a:t>int</a:t>
            </a:r>
            <a:r>
              <a:rPr lang="en-US" sz="2300" dirty="0">
                <a:solidFill>
                  <a:srgbClr val="000000"/>
                </a:solidFill>
              </a:rPr>
              <a:t>) 20 </a:t>
            </a:r>
            <a:r>
              <a:rPr lang="en-US" sz="23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300" dirty="0">
                <a:solidFill>
                  <a:srgbClr val="000000"/>
                </a:solidFill>
              </a:rPr>
              <a:t>  0.5 		 	// Result is float</a:t>
            </a:r>
          </a:p>
          <a:p>
            <a:pPr eaLnBrk="1" hangingPunct="1">
              <a:lnSpc>
                <a:spcPct val="90000"/>
              </a:lnSpc>
              <a:spcBef>
                <a:spcPts val="1438"/>
              </a:spcBef>
              <a:buClrTx/>
              <a:buFontTx/>
              <a:buNone/>
            </a:pPr>
            <a:endParaRPr lang="en-US" sz="23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dirty="0">
                <a:solidFill>
                  <a:srgbClr val="000000"/>
                </a:solidFill>
              </a:rPr>
              <a:t>5 + (double)(7 / (</a:t>
            </a:r>
            <a:r>
              <a:rPr lang="en-US" sz="2300" dirty="0" err="1">
                <a:solidFill>
                  <a:srgbClr val="000000"/>
                </a:solidFill>
              </a:rPr>
              <a:t>int</a:t>
            </a:r>
            <a:r>
              <a:rPr lang="en-US" sz="2300" dirty="0">
                <a:solidFill>
                  <a:srgbClr val="000000"/>
                </a:solidFill>
              </a:rPr>
              <a:t>) 8.5 / 7.0 * 6) </a:t>
            </a:r>
            <a:r>
              <a:rPr lang="en-US" sz="2300" dirty="0">
                <a:solidFill>
                  <a:srgbClr val="000000"/>
                </a:solidFill>
                <a:latin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dirty="0">
                <a:solidFill>
                  <a:srgbClr val="000000"/>
                </a:solidFill>
              </a:rPr>
              <a:t>		5 + (double)(7 / 8 / 7.0 * 6) </a:t>
            </a:r>
            <a:r>
              <a:rPr lang="en-US" sz="2300" dirty="0">
                <a:solidFill>
                  <a:srgbClr val="000000"/>
                </a:solidFill>
                <a:latin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dirty="0">
                <a:solidFill>
                  <a:srgbClr val="000000"/>
                </a:solidFill>
              </a:rPr>
              <a:t>		5 + (double)(0 / 7.0 * 6) </a:t>
            </a:r>
            <a:r>
              <a:rPr lang="en-US" sz="2300" dirty="0">
                <a:solidFill>
                  <a:srgbClr val="000000"/>
                </a:solidFill>
                <a:latin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dirty="0">
                <a:solidFill>
                  <a:srgbClr val="000000"/>
                </a:solidFill>
              </a:rPr>
              <a:t>		5 + (double)(0.0 * 6) </a:t>
            </a:r>
            <a:r>
              <a:rPr lang="en-US" sz="23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300" dirty="0">
                <a:solidFill>
                  <a:srgbClr val="000000"/>
                </a:solidFill>
              </a:rPr>
              <a:t> 5 + 0.0 </a:t>
            </a:r>
            <a:r>
              <a:rPr lang="en-US" sz="23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300" dirty="0">
                <a:solidFill>
                  <a:srgbClr val="000000"/>
                </a:solidFill>
              </a:rPr>
              <a:t> 5.0  // Result is double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E795619-E25A-4399-888D-69C29BAA32E6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buClrTx/>
              <a:buFontTx/>
              <a:buNone/>
            </a:pP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برنامه چاپ جمع قسمت صحيح دو عدد اعشاري</a:t>
            </a:r>
            <a:endParaRPr lang="en-US" sz="4000" dirty="0">
              <a:solidFill>
                <a:srgbClr val="293A83"/>
              </a:solidFill>
              <a:cs typeface="B Nazanin" pitchFamily="2" charset="-78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305800" cy="599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endParaRPr lang="fa-IR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float num1, num2; //</a:t>
            </a:r>
            <a:r>
              <a:rPr lang="fa-IR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a-IR" sz="17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ورودي‌ها</a:t>
            </a:r>
            <a:r>
              <a:rPr lang="fa-IR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sum;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fa-IR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a-IR" sz="17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حاصل‌ جمع</a:t>
            </a:r>
            <a:r>
              <a:rPr lang="fa-IR" sz="1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17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2 number: \n");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("%f",&amp;num1);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("%f",&amp;num2);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sum = 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)num1 + 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)num2;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sum);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DEE10B2-2A64-4D44-8021-E65291D630FB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17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buClrTx/>
              <a:buFontTx/>
              <a:buNone/>
            </a:pP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برنامه چاپ جمع قسمت اعشاري دو عدد اعشاري</a:t>
            </a:r>
            <a:endParaRPr lang="en-US" sz="4000" dirty="0">
              <a:solidFill>
                <a:srgbClr val="293A83"/>
              </a:solidFill>
              <a:cs typeface="B Nazanin" pitchFamily="2" charset="-78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686800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float num1, num2, fpart1, fpart2, sum;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2 number: \n");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("%f",&amp;num1);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("%f",&amp;num2);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fpart1 = num1 - 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)num1;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fpart2 = num2 - 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)num2;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sum = fpart1 + fpart2;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("%f\n", sum);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28C7A01-86FE-40CE-8394-B4FD6A772E2A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18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Basic mathematic operations in C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Effect of type and type conversion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Precedence 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Advanced mathematical operations</a:t>
            </a:r>
            <a:r>
              <a:rPr lang="en-US" sz="3200" dirty="0">
                <a:solidFill>
                  <a:srgbClr val="C2C2C2"/>
                </a:solidFill>
              </a:rPr>
              <a:t> </a:t>
            </a:r>
          </a:p>
          <a:p>
            <a:pPr eaLnBrk="1" hangingPunct="1">
              <a:spcBef>
                <a:spcPts val="2313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Mathematic library</a:t>
            </a:r>
            <a:r>
              <a:rPr lang="en-US" sz="3700" dirty="0">
                <a:solidFill>
                  <a:srgbClr val="C2C2C2"/>
                </a:solidFill>
              </a:rPr>
              <a:t> 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>
                <a:solidFill>
                  <a:srgbClr val="C2C2C2"/>
                </a:solidFill>
              </a:rPr>
              <a:t>Random numbers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B6B2E0C-C089-410E-BC74-0FBC1CAD0259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800">
                <a:solidFill>
                  <a:srgbClr val="293A83"/>
                </a:solidFill>
              </a:rPr>
              <a:t>Increment &amp; Decrement of </a:t>
            </a:r>
            <a:r>
              <a:rPr lang="en-US" sz="3800">
                <a:solidFill>
                  <a:srgbClr val="CC0000"/>
                </a:solidFill>
              </a:rPr>
              <a:t>Variables</a:t>
            </a:r>
            <a:r>
              <a:rPr lang="en-US" sz="4000">
                <a:solidFill>
                  <a:srgbClr val="293A83"/>
                </a:solidFill>
              </a:rPr>
              <a:t>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Unary operators only for variables 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++ : increase by one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-- : decrease by one </a:t>
            </a:r>
          </a:p>
          <a:p>
            <a:pPr eaLnBrk="1" hangingPunct="1">
              <a:lnSpc>
                <a:spcPct val="80000"/>
              </a:lnSpc>
              <a:spcBef>
                <a:spcPts val="875"/>
              </a:spcBef>
              <a:buClr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eaLnBrk="1" hangingPunct="1">
              <a:lnSpc>
                <a:spcPct val="80000"/>
              </a:lnSpc>
              <a:spcBef>
                <a:spcPts val="938"/>
              </a:spcBef>
              <a:buClrTx/>
              <a:buFontTx/>
              <a:buNone/>
            </a:pP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+ 1; // </a:t>
            </a: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11</a:t>
            </a:r>
          </a:p>
          <a:p>
            <a:pPr eaLnBrk="1" hangingPunct="1">
              <a:lnSpc>
                <a:spcPct val="8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 		// </a:t>
            </a: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12</a:t>
            </a:r>
          </a:p>
          <a:p>
            <a:pPr eaLnBrk="1" hangingPunct="1">
              <a:lnSpc>
                <a:spcPct val="8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		// </a:t>
            </a: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13</a:t>
            </a:r>
          </a:p>
          <a:p>
            <a:pPr eaLnBrk="1" hangingPunct="1">
              <a:lnSpc>
                <a:spcPct val="8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--; 		// </a:t>
            </a: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12</a:t>
            </a:r>
          </a:p>
          <a:p>
            <a:pPr eaLnBrk="1" hangingPunct="1">
              <a:lnSpc>
                <a:spcPct val="8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		// </a:t>
            </a: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11</a:t>
            </a:r>
          </a:p>
          <a:p>
            <a:pPr eaLnBrk="1" hangingPunct="1">
              <a:lnSpc>
                <a:spcPct val="80000"/>
              </a:lnSpc>
              <a:spcBef>
                <a:spcPts val="1438"/>
              </a:spcBef>
              <a:buClrTx/>
              <a:buFontTx/>
              <a:buNone/>
            </a:pP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- 1;	// </a:t>
            </a:r>
            <a:r>
              <a:rPr lang="en-US" sz="23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A250250-FE0E-4C16-A3C4-D225F7A5683A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sz="12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Basic mathematic operations in C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Effect of type and type conversion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Precedence 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Advanced mathematical operations </a:t>
            </a:r>
          </a:p>
          <a:p>
            <a:pPr eaLnBrk="1" hangingPunct="1">
              <a:spcBef>
                <a:spcPts val="2313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Mathematic library</a:t>
            </a:r>
            <a:r>
              <a:rPr lang="en-US" sz="3700" dirty="0">
                <a:solidFill>
                  <a:srgbClr val="C2C2C2"/>
                </a:solidFill>
              </a:rPr>
              <a:t> 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>
                <a:solidFill>
                  <a:srgbClr val="C2C2C2"/>
                </a:solidFill>
              </a:rPr>
              <a:t>Random numbers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CE1888-7108-447C-974D-526C53E6EA88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Increment &amp; Decrement (cont’d)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000" dirty="0">
                <a:solidFill>
                  <a:srgbClr val="CC0000"/>
                </a:solidFill>
              </a:rPr>
              <a:t>Postfix</a:t>
            </a:r>
            <a:r>
              <a:rPr lang="en-US" sz="3000" dirty="0">
                <a:solidFill>
                  <a:srgbClr val="000000"/>
                </a:solidFill>
              </a:rPr>
              <a:t>: Use the value then apply the operator</a:t>
            </a:r>
          </a:p>
          <a:p>
            <a:pPr eaLnBrk="1" hangingPunct="1"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000" dirty="0">
                <a:solidFill>
                  <a:srgbClr val="CC0000"/>
                </a:solidFill>
              </a:rPr>
              <a:t>Prefix</a:t>
            </a:r>
            <a:r>
              <a:rPr lang="en-US" sz="3000" dirty="0">
                <a:solidFill>
                  <a:srgbClr val="000000"/>
                </a:solidFill>
              </a:rPr>
              <a:t>: Apply the operator then use the value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10, j;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+ 1; 	//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10, j = 11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 		//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11, j = 10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= ++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		//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12, j = 12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--; 		//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11, j = 12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= --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		//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10, j = 10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- 1;		//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10, j = 9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endParaRPr lang="en-US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42E3EBA-782F-4BE8-8458-2FF1957F861D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21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 dirty="0">
                <a:solidFill>
                  <a:srgbClr val="293A83"/>
                </a:solidFill>
              </a:rPr>
              <a:t>Assignment Combined with Operation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8392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87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These are equal</a:t>
            </a:r>
          </a:p>
          <a:p>
            <a:pPr lvl="1" eaLnBrk="1" hangingPunct="1">
              <a:lnSpc>
                <a:spcPct val="90000"/>
              </a:lnSpc>
              <a:spcBef>
                <a:spcPts val="6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&lt;variable&gt; &lt;op&gt;= &lt;expression&gt;</a:t>
            </a:r>
          </a:p>
          <a:p>
            <a:pPr lvl="1" eaLnBrk="1" hangingPunct="1">
              <a:lnSpc>
                <a:spcPct val="90000"/>
              </a:lnSpc>
              <a:spcBef>
                <a:spcPts val="6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&lt;variable&gt; = &lt;variable&gt; &lt;op&gt; (&lt;expression&gt;)</a:t>
            </a:r>
          </a:p>
          <a:p>
            <a:pPr eaLnBrk="1" hangingPunct="1">
              <a:lnSpc>
                <a:spcPct val="90000"/>
              </a:lnSpc>
              <a:spcBef>
                <a:spcPts val="1125"/>
              </a:spcBef>
              <a:buClrTx/>
              <a:buFontTx/>
              <a:buNone/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9, j = 20;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endParaRPr lang="en-US" sz="1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+= 1;		//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+ 1; 	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10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/=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		// j = j /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	j = 2</a:t>
            </a:r>
          </a:p>
          <a:p>
            <a:pPr eaLnBrk="1" hangingPunct="1">
              <a:lnSpc>
                <a:spcPct val="90000"/>
              </a:lnSpc>
              <a:spcBef>
                <a:spcPts val="875"/>
              </a:spcBef>
              <a:buClrTx/>
              <a:buFontTx/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*=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j - 6 +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/ j; 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 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j - 6 + 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/ j));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110*/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C1B62C9-3C62-4B0A-BBB1-0A3316FBE2F4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Multiple assignment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87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000" dirty="0">
                <a:solidFill>
                  <a:srgbClr val="000000"/>
                </a:solidFill>
              </a:rPr>
              <a:t>More than one assignment in a statement </a:t>
            </a:r>
          </a:p>
          <a:p>
            <a:pPr lvl="1" eaLnBrk="1" hangingPunct="1">
              <a:lnSpc>
                <a:spcPct val="80000"/>
              </a:lnSpc>
              <a:spcBef>
                <a:spcPts val="6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600" dirty="0">
                <a:solidFill>
                  <a:srgbClr val="CC0000"/>
                </a:solidFill>
              </a:rPr>
              <a:t>From right to left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j, k, l;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pl-PL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 = j = k = l = 1;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pl-PL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 += j *= --k -= 3 / l;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en-US" sz="2200" b="1" dirty="0">
                <a:solidFill>
                  <a:srgbClr val="000000"/>
                </a:solidFill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 += j *= --k -=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0000"/>
                </a:solidFill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 += j *= --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 -=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3) 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[k = -2]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0000"/>
                </a:solidFill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 += j *= --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[k = -3]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0000"/>
                </a:solidFill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 += j *=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-3 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[j = -3]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0000"/>
                </a:solidFill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 +=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-3 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2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= -2]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l-PL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 = -2, j = -3, k = -3, l = 1</a:t>
            </a:r>
          </a:p>
          <a:p>
            <a:pPr eaLnBrk="1" hangingPunct="1"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159D660-92EE-4615-84C3-ECB534985618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23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Precedence 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98725"/>
              </p:ext>
            </p:extLst>
          </p:nvPr>
        </p:nvGraphicFramePr>
        <p:xfrm>
          <a:off x="570706" y="1397000"/>
          <a:ext cx="8002588" cy="4120234"/>
        </p:xfrm>
        <a:graphic>
          <a:graphicData uri="http://schemas.openxmlformats.org/drawingml/2006/table">
            <a:tbl>
              <a:tblPr/>
              <a:tblGrid>
                <a:gridCol w="475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61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Operator</a:t>
                      </a:r>
                    </a:p>
                  </a:txBody>
                  <a:tcPr marL="90000" marR="90000" marT="6267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Direction </a:t>
                      </a:r>
                    </a:p>
                  </a:txBody>
                  <a:tcPr marL="90000" marR="90000" marT="6267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8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 )</a:t>
                      </a:r>
                    </a:p>
                  </a:txBody>
                  <a:tcPr marL="90000" marR="90000" marT="649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1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 + ++ -- (type)</a:t>
                      </a:r>
                    </a:p>
                  </a:txBody>
                  <a:tcPr marL="90000" marR="90000" marT="649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1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 / %</a:t>
                      </a:r>
                    </a:p>
                  </a:txBody>
                  <a:tcPr marL="90000" marR="90000" marT="649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Left to right</a:t>
                      </a: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8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 -  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add. sub.</a:t>
                      </a:r>
                    </a:p>
                  </a:txBody>
                  <a:tcPr marL="90000" marR="90000" marT="649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Left to right</a:t>
                      </a: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1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 +=  -=  *=  /= %=</a:t>
                      </a:r>
                    </a:p>
                  </a:txBody>
                  <a:tcPr marL="90000" marR="90000" marT="649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Right to left</a:t>
                      </a: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683D497-6434-430E-9B19-B566E8E1B574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24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Arithmetic on characters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6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3200" dirty="0">
                <a:solidFill>
                  <a:srgbClr val="000000"/>
                </a:solidFill>
              </a:rPr>
              <a:t> can be used as 8-bit integer </a:t>
            </a:r>
          </a:p>
          <a:p>
            <a:pPr eaLnBrk="1" hangingPunct="1"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All arithmetic operation can be used with characters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/* A: 65, B: 66, C: 67, … */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c = 'A',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	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c++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		// c = 66, c = 'B'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c;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+= 3;	//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69,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'E'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c -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'X' - 'Z'; //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-5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A9C686D-8519-4F5D-B476-9BBF439710CE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25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 b="1">
                <a:solidFill>
                  <a:srgbClr val="293A83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4000">
                <a:solidFill>
                  <a:srgbClr val="293A83"/>
                </a:solidFill>
              </a:rPr>
              <a:t> operator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09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020763" indent="-3492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3200">
                <a:solidFill>
                  <a:srgbClr val="000000"/>
                </a:solidFill>
              </a:rPr>
              <a:t> is a unary operator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  <a:cs typeface="Courier New" pitchFamily="49" charset="0"/>
              </a:rPr>
              <a:t>Return the size of operand 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  <a:cs typeface="Courier New" pitchFamily="49" charset="0"/>
              </a:rPr>
              <a:t>Operand can be</a:t>
            </a:r>
          </a:p>
          <a:p>
            <a:pPr lvl="2" eaLnBrk="1" hangingPunct="1">
              <a:spcBef>
                <a:spcPts val="650"/>
              </a:spcBef>
              <a:buClr>
                <a:srgbClr val="CC0000"/>
              </a:buClr>
              <a:buSzPct val="75000"/>
              <a:buFont typeface="Wingdings" pitchFamily="2" charset="2"/>
              <a:buChar char=""/>
            </a:pPr>
            <a:r>
              <a:rPr lang="en-US" sz="2600">
                <a:solidFill>
                  <a:srgbClr val="000000"/>
                </a:solidFill>
                <a:cs typeface="Courier New" pitchFamily="49" charset="0"/>
              </a:rPr>
              <a:t>Variable, value or type</a:t>
            </a:r>
          </a:p>
          <a:p>
            <a:pPr eaLnBrk="1" hangingPunct="1">
              <a:spcBef>
                <a:spcPts val="1625"/>
              </a:spcBef>
              <a:buClr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size, i = 10;</a:t>
            </a:r>
          </a:p>
          <a:p>
            <a:pPr eaLnBrk="1" hangingPunct="1">
              <a:spcBef>
                <a:spcPts val="1625"/>
              </a:spcBef>
              <a:buClr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 = sizeof i;</a:t>
            </a:r>
          </a:p>
          <a:p>
            <a:pPr eaLnBrk="1" hangingPunct="1">
              <a:spcBef>
                <a:spcPts val="1625"/>
              </a:spcBef>
              <a:buClr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 = sizeof(i);</a:t>
            </a:r>
          </a:p>
          <a:p>
            <a:pPr eaLnBrk="1" hangingPunct="1">
              <a:spcBef>
                <a:spcPts val="1625"/>
              </a:spcBef>
              <a:buClr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 = sizeof(2000);</a:t>
            </a:r>
          </a:p>
          <a:p>
            <a:pPr eaLnBrk="1" hangingPunct="1">
              <a:spcBef>
                <a:spcPts val="1625"/>
              </a:spcBef>
              <a:buClr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 = sizeof(char)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B39A3AC-92EA-40F6-B70A-D13FB2149155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Precedence </a:t>
            </a:r>
          </a:p>
        </p:txBody>
      </p:sp>
      <p:graphicFrame>
        <p:nvGraphicFramePr>
          <p:cNvPr id="307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830368"/>
              </p:ext>
            </p:extLst>
          </p:nvPr>
        </p:nvGraphicFramePr>
        <p:xfrm>
          <a:off x="570706" y="1397000"/>
          <a:ext cx="8002588" cy="3708402"/>
        </p:xfrm>
        <a:graphic>
          <a:graphicData uri="http://schemas.openxmlformats.org/drawingml/2006/table">
            <a:tbl>
              <a:tblPr/>
              <a:tblGrid>
                <a:gridCol w="475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Operator</a:t>
                      </a:r>
                    </a:p>
                  </a:txBody>
                  <a:tcPr marL="90000" marR="90000" marT="6267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Direction </a:t>
                      </a:r>
                    </a:p>
                  </a:txBody>
                  <a:tcPr marL="90000" marR="90000" marT="6267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 )</a:t>
                      </a:r>
                    </a:p>
                  </a:txBody>
                  <a:tcPr marL="90000" marR="90000" marT="649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 + ++ -- (type)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sizeof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649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 / %</a:t>
                      </a:r>
                    </a:p>
                  </a:txBody>
                  <a:tcPr marL="90000" marR="90000" marT="649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Left to right</a:t>
                      </a: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 -  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add. sub.</a:t>
                      </a:r>
                    </a:p>
                  </a:txBody>
                  <a:tcPr marL="90000" marR="90000" marT="649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Left to right</a:t>
                      </a: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 +=  -=  *=  /= %=</a:t>
                      </a:r>
                    </a:p>
                  </a:txBody>
                  <a:tcPr marL="90000" marR="90000" marT="649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Right to left</a:t>
                      </a: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51FB5B-1145-4671-8806-A3A9DEBAFEA9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Complicated examples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51520" y="1143000"/>
            <a:ext cx="8892480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j, k, n;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j = k = n = 1;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(char) +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10;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			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//i:9 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j = k = n = 1;    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+= j * k++ +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			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//i:6 j:1 k:2 n:1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j = k = n = 2;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j + (k = ++n);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//i:5 j:2 k:3 n:3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018891B-213A-4D8F-AE83-107A3AA45B7D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28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Undefined Statements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458272" y="1124744"/>
            <a:ext cx="86868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87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000" dirty="0">
                <a:solidFill>
                  <a:srgbClr val="000000"/>
                </a:solidFill>
              </a:rPr>
              <a:t>When standard does </a:t>
            </a:r>
            <a:r>
              <a:rPr lang="en-US" sz="3000" dirty="0">
                <a:solidFill>
                  <a:srgbClr val="CC0000"/>
                </a:solidFill>
              </a:rPr>
              <a:t>not</a:t>
            </a:r>
            <a:r>
              <a:rPr lang="en-US" sz="3000" dirty="0">
                <a:solidFill>
                  <a:srgbClr val="000000"/>
                </a:solidFill>
              </a:rPr>
              <a:t> tell what will happen</a:t>
            </a:r>
          </a:p>
          <a:p>
            <a:pPr eaLnBrk="1" hangingPunct="1">
              <a:spcBef>
                <a:spcPts val="187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Linux</a:t>
            </a:r>
            <a:r>
              <a:rPr lang="en-US" sz="24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 GCC &amp; Code::Blocks outputs are different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187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Examples</a:t>
            </a: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sz="1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175"/>
              </a:spcBef>
              <a:buClrTx/>
              <a:buFontTx/>
              <a:buNone/>
            </a:pP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j, k;</a:t>
            </a:r>
          </a:p>
          <a:p>
            <a:pPr eaLnBrk="1" hangingPunct="1">
              <a:spcBef>
                <a:spcPts val="175"/>
              </a:spcBef>
              <a:buClrTx/>
              <a:buFontTx/>
              <a:buNone/>
            </a:pPr>
            <a:endParaRPr lang="en-US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175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 =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eaLnBrk="1" hangingPunct="1">
              <a:spcBef>
                <a:spcPts val="175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k + 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2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	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//j = 29 or 30?</a:t>
            </a:r>
          </a:p>
          <a:p>
            <a:pPr eaLnBrk="1" hangingPunct="1">
              <a:spcBef>
                <a:spcPts val="175"/>
              </a:spcBef>
              <a:buClrTx/>
              <a:buFontTx/>
              <a:buNone/>
            </a:pPr>
            <a:endParaRPr lang="en-US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175"/>
              </a:spcBef>
              <a:buClrTx/>
              <a:buFontTx/>
              <a:buNone/>
            </a:pP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j = 10;</a:t>
            </a:r>
          </a:p>
          <a:p>
            <a:pPr eaLnBrk="1" hangingPunct="1">
              <a:spcBef>
                <a:spcPts val="175"/>
              </a:spcBef>
              <a:buClrTx/>
              <a:buFontTx/>
              <a:buNone/>
            </a:pPr>
            <a:r>
              <a:rPr lang="en-US" sz="2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j + </a:t>
            </a:r>
            <a:r>
              <a:rPr lang="en-US" sz="2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			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8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11 or 20?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33A73F9-C5D0-4690-B4AA-135EE977FC3A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29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Overflow and Underflow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1679575" indent="-3381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136775" indent="-338138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593975" indent="-338138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051175" indent="-338138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508375" indent="-338138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</a:rPr>
              <a:t>Computer’s precision is limited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>
                <a:solidFill>
                  <a:srgbClr val="CC0000"/>
                </a:solidFill>
              </a:rPr>
              <a:t>The number of bits</a:t>
            </a:r>
            <a:r>
              <a:rPr lang="en-US" sz="2400">
                <a:solidFill>
                  <a:srgbClr val="000000"/>
                </a:solidFill>
              </a:rPr>
              <a:t> in each type is limited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double [-1e308, 1e308]</a:t>
            </a:r>
          </a:p>
          <a:p>
            <a:pPr lvl="4" eaLnBrk="1" hangingPunct="1">
              <a:lnSpc>
                <a:spcPct val="90000"/>
              </a:lnSpc>
              <a:spcBef>
                <a:spcPts val="450"/>
              </a:spcBef>
              <a:buClr>
                <a:srgbClr val="CC9900"/>
              </a:buClr>
              <a:buSzPct val="75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</a:rPr>
              <a:t>Overflow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When result is larger than specified ranges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	1e300 * 1e200</a:t>
            </a:r>
          </a:p>
          <a:p>
            <a:pPr lvl="4" eaLnBrk="1" hangingPunct="1">
              <a:lnSpc>
                <a:spcPct val="90000"/>
              </a:lnSpc>
              <a:spcBef>
                <a:spcPts val="450"/>
              </a:spcBef>
              <a:buClr>
                <a:srgbClr val="CC9900"/>
              </a:buClr>
              <a:buSzPct val="75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</a:rPr>
              <a:t>Underflow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When the result is too smaller than precision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1e-300 * 1e-200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9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40E94D7-133F-4FFB-A184-2E8A6E3754D5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sz="12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Basic operations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None/>
            </a:pPr>
            <a:endParaRPr lang="en-US" sz="3200" dirty="0">
              <a:solidFill>
                <a:srgbClr val="000000"/>
              </a:solidFill>
            </a:endParaRPr>
          </a:p>
        </p:txBody>
      </p:sp>
      <p:graphicFrame>
        <p:nvGraphicFramePr>
          <p:cNvPr id="71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963431"/>
              </p:ext>
            </p:extLst>
          </p:nvPr>
        </p:nvGraphicFramePr>
        <p:xfrm>
          <a:off x="1524000" y="2057400"/>
          <a:ext cx="6097588" cy="3135606"/>
        </p:xfrm>
        <a:graphic>
          <a:graphicData uri="http://schemas.openxmlformats.org/drawingml/2006/table">
            <a:tbl>
              <a:tblPr/>
              <a:tblGrid>
                <a:gridCol w="304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ar-S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 محاسباتي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ar-S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عملگر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 (operator)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جمع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B Nazanin" pitchFamily="2" charset="-78"/>
                        </a:rPr>
                        <a:t>+</a:t>
                      </a: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تفريق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B Nazanin" pitchFamily="2" charset="-78"/>
                        </a:rPr>
                        <a:t>-</a:t>
                      </a: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تقسيم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B Nazanin" pitchFamily="2" charset="-78"/>
                        </a:rPr>
                        <a:t>/</a:t>
                      </a: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ضرب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B Nazanin" pitchFamily="2" charset="-78"/>
                        </a:rPr>
                        <a:t>*</a:t>
                      </a: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باقيمانده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B Nazanin" pitchFamily="2" charset="-78"/>
                        </a:rPr>
                        <a:t>%</a:t>
                      </a:r>
                    </a:p>
                  </a:txBody>
                  <a:tcPr marL="90000" marR="90000" marT="6796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B155EB5-ABDE-40DC-8902-EED79C4F5DAC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30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buClrTx/>
              <a:buFontTx/>
              <a:buNone/>
            </a:pP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برنامه </a:t>
            </a:r>
            <a:r>
              <a:rPr lang="fa-IR" sz="4000" dirty="0">
                <a:solidFill>
                  <a:srgbClr val="293A83"/>
                </a:solidFill>
                <a:cs typeface="B Nazanin" pitchFamily="2" charset="-78"/>
              </a:rPr>
              <a:t>محاسبه</a:t>
            </a: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 </a:t>
            </a:r>
            <a:r>
              <a:rPr lang="fa-IR" sz="4000" dirty="0">
                <a:solidFill>
                  <a:srgbClr val="293A83"/>
                </a:solidFill>
                <a:cs typeface="B Nazanin" pitchFamily="2" charset="-78"/>
              </a:rPr>
              <a:t>مقدار چند </a:t>
            </a:r>
            <a:r>
              <a:rPr lang="fa-IR" sz="4000" dirty="0" err="1">
                <a:solidFill>
                  <a:srgbClr val="293A83"/>
                </a:solidFill>
                <a:cs typeface="B Nazanin" pitchFamily="2" charset="-78"/>
              </a:rPr>
              <a:t>جمله‌ای</a:t>
            </a: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 درجه</a:t>
            </a:r>
            <a:r>
              <a:rPr lang="fa-IR" sz="4000" dirty="0">
                <a:solidFill>
                  <a:srgbClr val="293A83"/>
                </a:solidFill>
                <a:cs typeface="B Nazanin" pitchFamily="2" charset="-78"/>
              </a:rPr>
              <a:t> 2</a:t>
            </a:r>
            <a:endParaRPr lang="en-US" sz="4000" dirty="0">
              <a:solidFill>
                <a:srgbClr val="293A83"/>
              </a:solidFill>
              <a:cs typeface="B Nazanin" pitchFamily="2" charset="-78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73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float a, b, c, x, result;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a, b, c, x: ");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 &amp;a);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 &amp;b);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 &amp;c);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 &amp;x);        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result = a * x * x + b * x + c;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("%f\n", result);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   return 0;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92CEC63-CD21-4024-AEA1-73559A044EE5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31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Basic mathematic operations in C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Effect of type and type conversion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Precedence 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Advanced mathematical operations </a:t>
            </a:r>
          </a:p>
          <a:p>
            <a:pPr eaLnBrk="1" hangingPunct="1">
              <a:spcBef>
                <a:spcPts val="2313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Mathematic library</a:t>
            </a:r>
            <a:r>
              <a:rPr lang="en-US" sz="3700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Random numbers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0375A81-5346-47D3-A466-EEBB77AB87D2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32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Math Library 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229600" cy="531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f = 36;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fabs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(-f) 		36.000000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(f)		6.00000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(f, 0.5)		6.000000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ceil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(-10.2)		-10.000000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ceil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(10.2)		11.000000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floor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(-10.2)		-11.000000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floor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(10.2)		10.000000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fmax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(10.1, 20.2)	20.2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fmin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(10.1, 20.2)	10.1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rint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(10.2)		10.0		</a:t>
            </a:r>
            <a:r>
              <a:rPr lang="en-US" sz="17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rint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(-10.2)		-10.0</a:t>
            </a:r>
          </a:p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en-US" sz="17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rint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(20.6)		21		</a:t>
            </a:r>
            <a:r>
              <a:rPr lang="en-US" sz="17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rint</a:t>
            </a:r>
            <a:r>
              <a:rPr lang="en-US" sz="1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(-20.6)		-21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93F09B2-270B-44D8-8835-82E25F751888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33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Math Library 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fr-FR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double PI = 3.141592653589793;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fr-FR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double E = 2.7182818284590451;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ClrTx/>
              <a:buFontTx/>
              <a:buNone/>
            </a:pPr>
            <a:endParaRPr lang="fr-FR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s-E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sin</a:t>
            </a:r>
            <a:r>
              <a:rPr lang="es-E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(PI) 		0.000000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s-E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es-E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(PI/2) 		0.000000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s-E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acos</a:t>
            </a:r>
            <a:r>
              <a:rPr lang="es-E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		0.000000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pt-BR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pt-BR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(E)		1.000000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pt-BR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pt-BR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(10)		2.30258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pt-BR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pt-BR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		2.718282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304800" y="150813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buClrTx/>
              <a:buFontTx/>
              <a:buNone/>
            </a:pP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برنامه محاسبه محيط و مساحت دايره</a:t>
            </a:r>
            <a:endParaRPr lang="en-US" sz="4000" dirty="0">
              <a:solidFill>
                <a:srgbClr val="293A83"/>
              </a:solidFill>
              <a:cs typeface="B Nazanin" pitchFamily="2" charset="-78"/>
            </a:endParaRP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304800" y="1000125"/>
            <a:ext cx="8382000" cy="595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PI 3.141592653589793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endParaRPr lang="en-US" sz="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        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float r;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shoa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 &amp;r);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double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masahat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PI * pow(r, 2);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mohit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2 * PI * r;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masahat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%f\n",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masahat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mohit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%f\n",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mohit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ts val="1313"/>
              </a:spcBef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2A76D1B-0CF4-4B38-9673-B917202A8711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34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304800" y="150813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buClrTx/>
              <a:buFontTx/>
              <a:buNone/>
            </a:pP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برنامه حل معادله درجه</a:t>
            </a:r>
            <a:r>
              <a:rPr lang="fa-IR" sz="4000" dirty="0">
                <a:solidFill>
                  <a:srgbClr val="293A83"/>
                </a:solidFill>
                <a:cs typeface="B Nazanin" pitchFamily="2" charset="-78"/>
              </a:rPr>
              <a:t> دو (</a:t>
            </a: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با فرض وجود ريشه</a:t>
            </a:r>
            <a:r>
              <a:rPr lang="fa-IR" sz="4000" dirty="0">
                <a:solidFill>
                  <a:srgbClr val="293A83"/>
                </a:solidFill>
                <a:cs typeface="B Nazanin" pitchFamily="2" charset="-78"/>
              </a:rPr>
              <a:t>)</a:t>
            </a:r>
            <a:endParaRPr lang="en-US" sz="4000" dirty="0">
              <a:solidFill>
                <a:srgbClr val="293A83"/>
              </a:solidFill>
              <a:cs typeface="B Nazanin" pitchFamily="2" charset="-78"/>
            </a:endParaRP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304800" y="1044575"/>
            <a:ext cx="8382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1250"/>
              </a:spcBef>
              <a:buClrTx/>
              <a:buFontTx/>
              <a:buNone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125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 eaLnBrk="1" hangingPunct="1"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float a, b, c, delta, root1, root2;</a:t>
            </a:r>
          </a:p>
          <a:p>
            <a:pPr eaLnBrk="1" hangingPunct="1"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a, b, c: ");</a:t>
            </a:r>
          </a:p>
          <a:p>
            <a:pPr eaLnBrk="1" hangingPunct="1"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 &amp;a);</a:t>
            </a:r>
          </a:p>
          <a:p>
            <a:pPr eaLnBrk="1" hangingPunct="1"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 &amp;b);</a:t>
            </a:r>
          </a:p>
          <a:p>
            <a:pPr eaLnBrk="1" hangingPunct="1"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 &amp;c);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6121384-89BC-4807-B350-2C4F2CF2C94C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35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304800" y="150813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buClrTx/>
              <a:buFontTx/>
              <a:buNone/>
            </a:pP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برنامه حل معادله درجه</a:t>
            </a:r>
            <a:r>
              <a:rPr lang="fa-IR" sz="4000" dirty="0">
                <a:solidFill>
                  <a:srgbClr val="293A83"/>
                </a:solidFill>
                <a:cs typeface="B Nazanin" pitchFamily="2" charset="-78"/>
              </a:rPr>
              <a:t> دو (</a:t>
            </a: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با فرض وجود ريشه</a:t>
            </a:r>
            <a:r>
              <a:rPr lang="fa-IR" sz="4000" dirty="0">
                <a:solidFill>
                  <a:srgbClr val="293A83"/>
                </a:solidFill>
                <a:cs typeface="B Nazanin" pitchFamily="2" charset="-78"/>
              </a:rPr>
              <a:t>)</a:t>
            </a:r>
            <a:endParaRPr lang="en-US" sz="4000" dirty="0">
              <a:solidFill>
                <a:srgbClr val="293A83"/>
              </a:solidFill>
              <a:cs typeface="B Nazanin" pitchFamily="2" charset="-78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304800" y="1044575"/>
            <a:ext cx="8382000" cy="657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  delta =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((b * b) - (4 * a * c));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root1 = (-b + delta) / (2 * a);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root2 = (-b - delta) / (2 * a);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("root1 = ");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("%f\n", root1);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("root2 = ");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("%f\n", root2);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   return 0;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4F73A65-35A7-4121-8525-CB6C85D7AABE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36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23A660B-FE02-4370-8DB7-B3F778A721C1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37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Random Numbers 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229600" cy="534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020763" indent="-3492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&lt;stdlib.h&gt;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rand();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</a:rPr>
              <a:t>A random number in [0, RAND_MAX]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000000"/>
                </a:solidFill>
              </a:rPr>
              <a:t>How does it work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</a:rPr>
              <a:t>Start from a </a:t>
            </a:r>
            <a:r>
              <a:rPr lang="en-US" sz="2800">
                <a:solidFill>
                  <a:srgbClr val="CC0000"/>
                </a:solidFill>
              </a:rPr>
              <a:t>seed</a:t>
            </a:r>
            <a:r>
              <a:rPr lang="en-US" sz="2800">
                <a:solidFill>
                  <a:srgbClr val="000000"/>
                </a:solidFill>
              </a:rPr>
              <a:t> number</a:t>
            </a:r>
          </a:p>
          <a:p>
            <a:pPr lvl="2" eaLnBrk="1" hangingPunct="1">
              <a:spcBef>
                <a:spcPts val="650"/>
              </a:spcBef>
              <a:buClr>
                <a:srgbClr val="CC0000"/>
              </a:buClr>
              <a:buSzPct val="75000"/>
              <a:buFont typeface="Wingdings" pitchFamily="2" charset="2"/>
              <a:buChar char=""/>
            </a:pPr>
            <a:r>
              <a:rPr lang="en-US" sz="2600">
                <a:solidFill>
                  <a:srgbClr val="000000"/>
                </a:solidFill>
              </a:rPr>
              <a:t>X0 </a:t>
            </a:r>
            <a:r>
              <a:rPr lang="en-US" sz="2600">
                <a:solidFill>
                  <a:srgbClr val="000000"/>
                </a:solidFill>
                <a:latin typeface="Wingdings" pitchFamily="2" charset="2"/>
              </a:rPr>
              <a:t></a:t>
            </a:r>
            <a:r>
              <a:rPr lang="en-US" sz="2600">
                <a:solidFill>
                  <a:srgbClr val="000000"/>
                </a:solidFill>
              </a:rPr>
              <a:t> F(seed number)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</a:rPr>
              <a:t>Xn+1 = F(Xn)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000000"/>
                </a:solidFill>
              </a:rPr>
              <a:t>Same seed 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</a:rPr>
              <a:t>Same random number sequence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304800" y="1143000"/>
            <a:ext cx="8382000" cy="665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000000"/>
                </a:solidFill>
              </a:rPr>
              <a:t>We usually want different random number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</a:rPr>
              <a:t>Run 1: 10, 20, 17, 1000, 23, 345, 30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</a:rPr>
              <a:t>Run 2: 23, 904, 23, 346, 85,  234, 63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000000"/>
                </a:solidFill>
              </a:rPr>
              <a:t>We should use different seed in each run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</a:rPr>
              <a:t>How?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>
                <a:solidFill>
                  <a:srgbClr val="000000"/>
                </a:solidFill>
              </a:rPr>
              <a:t>Initialize seed by system time </a:t>
            </a:r>
          </a:p>
          <a:p>
            <a:pPr lvl="1" eaLnBrk="1" hangingPunct="1">
              <a:spcBef>
                <a:spcPts val="275"/>
              </a:spcBef>
              <a:buClr>
                <a:srgbClr val="006633"/>
              </a:buClr>
              <a:buSzPct val="85000"/>
              <a:buFont typeface="Wingdings" pitchFamily="2" charset="2"/>
              <a:buNone/>
            </a:pPr>
            <a:endParaRPr lang="en-US" sz="1100">
              <a:solidFill>
                <a:srgbClr val="000000"/>
              </a:solidFill>
            </a:endParaRP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pt-BR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&lt;time.h&gt;</a:t>
            </a:r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pt-BR" sz="2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time_t t = time(NULL);</a:t>
            </a:r>
          </a:p>
          <a:p>
            <a:pPr eaLnBrk="1" hangingPunct="1"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r>
              <a:rPr lang="pt-BR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srand(t);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None/>
            </a:pPr>
            <a:endParaRPr lang="pt-BR" sz="32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None/>
            </a:pPr>
            <a:endParaRPr lang="pt-BR" sz="32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5BD029E-1A2C-43A8-A7D1-36D263A2E272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38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Random Numbers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348CB90-5EEF-42C7-B4A4-6E3D3228121C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39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Random Numbers 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4800600" cy="509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&lt;stdlib.h&gt;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&lt;time.h&gt;</a:t>
            </a:r>
          </a:p>
          <a:p>
            <a:pPr eaLnBrk="1" hangingPunct="1">
              <a:lnSpc>
                <a:spcPct val="80000"/>
              </a:lnSpc>
              <a:spcBef>
                <a:spcPts val="250"/>
              </a:spcBef>
              <a:buClrTx/>
              <a:buFontTx/>
              <a:buNone/>
            </a:pPr>
            <a:endParaRPr lang="pt-BR" sz="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int r1, r2;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srand(0);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r1 = rand();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printf("r1 = %d\n", r1); 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time_t t = time(NULL);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srand(</a:t>
            </a:r>
            <a:r>
              <a:rPr lang="pt-BR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r2 = rand();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printf("r2 = %d\n", r2); 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172200" y="1143000"/>
            <a:ext cx="20574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50"/>
              </a:spcBef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First Run</a:t>
            </a:r>
          </a:p>
          <a:p>
            <a:pPr eaLnBrk="1" hangingPunct="1"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r1 = 38</a:t>
            </a:r>
          </a:p>
          <a:p>
            <a:pPr eaLnBrk="1" hangingPunct="1"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r2 = 1873</a:t>
            </a:r>
          </a:p>
          <a:p>
            <a:pPr eaLnBrk="1" hangingPunct="1">
              <a:buClr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Second Run </a:t>
            </a:r>
          </a:p>
          <a:p>
            <a:pPr eaLnBrk="1" hangingPunct="1"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r1 = 38</a:t>
            </a:r>
          </a:p>
          <a:p>
            <a:pPr eaLnBrk="1" hangingPunct="1"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r2 = 1866</a:t>
            </a:r>
          </a:p>
          <a:p>
            <a:pPr eaLnBrk="1" hangingPunct="1">
              <a:buClr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Third Run</a:t>
            </a:r>
          </a:p>
          <a:p>
            <a:pPr eaLnBrk="1" hangingPunct="1"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r1 = 38</a:t>
            </a:r>
          </a:p>
          <a:p>
            <a:pPr eaLnBrk="1" hangingPunct="1"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r2 = 1860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A6FCA98-6CF7-4425-8269-7228DEDA51ED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sz="12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Example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1313"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1 + 2 			</a:t>
            </a:r>
            <a:r>
              <a:rPr lang="en-US" sz="28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3</a:t>
            </a:r>
          </a:p>
          <a:p>
            <a:pPr eaLnBrk="1" hangingPunct="1"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1 + 2 + 3 + 4 	</a:t>
            </a:r>
            <a:r>
              <a:rPr lang="en-US" sz="28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3 + 3 + 4</a:t>
            </a:r>
          </a:p>
          <a:p>
            <a:pPr eaLnBrk="1" hangingPunct="1"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				</a:t>
            </a:r>
            <a:r>
              <a:rPr lang="en-US" sz="28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6 + 4</a:t>
            </a:r>
          </a:p>
          <a:p>
            <a:pPr eaLnBrk="1" hangingPunct="1"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				</a:t>
            </a:r>
            <a:r>
              <a:rPr lang="en-US" sz="28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10</a:t>
            </a:r>
          </a:p>
          <a:p>
            <a:pPr eaLnBrk="1" hangingPunct="1"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10 * 20 		</a:t>
            </a:r>
            <a:r>
              <a:rPr lang="en-US" sz="28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200</a:t>
            </a:r>
          </a:p>
          <a:p>
            <a:pPr eaLnBrk="1" hangingPunct="1"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100 / 20		</a:t>
            </a:r>
            <a:r>
              <a:rPr lang="en-US" sz="28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304800" y="150813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buClrTx/>
              <a:buFontTx/>
              <a:buNone/>
            </a:pP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برنامه‌ چاپ يك عدد اعشاري تصادفي در بازه</a:t>
            </a:r>
            <a:r>
              <a:rPr lang="fa-IR" sz="4000" dirty="0">
                <a:solidFill>
                  <a:srgbClr val="293A83"/>
                </a:solidFill>
                <a:cs typeface="B Nazanin" pitchFamily="2" charset="-78"/>
              </a:rPr>
              <a:t> </a:t>
            </a:r>
            <a:r>
              <a:rPr lang="hi-IN" sz="3600" dirty="0">
                <a:solidFill>
                  <a:srgbClr val="293A83"/>
                </a:solidFill>
                <a:cs typeface="Zar" pitchFamily="2" charset="-78"/>
              </a:rPr>
              <a:t> </a:t>
            </a:r>
            <a:r>
              <a:rPr lang="en-US" sz="3600" dirty="0">
                <a:solidFill>
                  <a:srgbClr val="293A83"/>
                </a:solidFill>
                <a:cs typeface="B Nazanin" pitchFamily="2" charset="-78"/>
              </a:rPr>
              <a:t>(0, 1)</a:t>
            </a:r>
            <a:endParaRPr lang="en-US" sz="4000" dirty="0">
              <a:solidFill>
                <a:srgbClr val="293A83"/>
              </a:solidFill>
              <a:cs typeface="B Nazanin" pitchFamily="2" charset="-78"/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304800" y="1044575"/>
            <a:ext cx="8382000" cy="526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endParaRPr lang="en-US" sz="105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t = time(NULL);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endParaRPr lang="en-US" sz="1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rand();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+ 1) / (RAND_MAX + 2.0);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("%f\n",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endParaRPr lang="en-US" sz="105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BECCEF3-4605-4A76-A229-0E2D496ECDB6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40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4FA6B-07D8-4719-981D-E0E4B535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8515672" cy="760413"/>
          </a:xfrm>
        </p:spPr>
        <p:txBody>
          <a:bodyPr/>
          <a:lstStyle/>
          <a:p>
            <a:r>
              <a:rPr lang="en-US" sz="3600" dirty="0"/>
              <a:t>Print 3 random numbers between 0 &amp; 49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BB2E7AA-DD2D-4B0A-BB95-C552E8B00BB6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4279586" y="6415087"/>
            <a:ext cx="608013" cy="366713"/>
          </a:xfrm>
        </p:spPr>
        <p:txBody>
          <a:bodyPr/>
          <a:lstStyle/>
          <a:p>
            <a:pPr>
              <a:defRPr/>
            </a:pPr>
            <a:fld id="{CB88BDA3-B792-45F4-BE1D-E52095F2478C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F6599B8-2E2D-4773-93F8-6CB99B2B7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kern="12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kern="1200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kern="1200" dirty="0" err="1"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int main (){    </a:t>
            </a:r>
          </a:p>
          <a:p>
            <a:pPr>
              <a:spcBef>
                <a:spcPts val="0"/>
              </a:spcBef>
            </a:pP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2400" b="1" kern="12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, n;   </a:t>
            </a:r>
          </a:p>
          <a:p>
            <a:pPr>
              <a:spcBef>
                <a:spcPts val="0"/>
              </a:spcBef>
            </a:pP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kern="1200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 t;    </a:t>
            </a:r>
          </a:p>
          <a:p>
            <a:pPr>
              <a:spcBef>
                <a:spcPts val="0"/>
              </a:spcBef>
            </a:pPr>
            <a:r>
              <a:rPr lang="en-US" sz="2400" b="1" kern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/* </a:t>
            </a:r>
            <a:r>
              <a:rPr lang="en-US" sz="2400" b="1" kern="12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Intializes</a:t>
            </a:r>
            <a:r>
              <a:rPr lang="en-US" sz="2400" b="1" kern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random number generator */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kern="1200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((unsigned) time(&amp;t));    </a:t>
            </a:r>
          </a:p>
          <a:p>
            <a:pPr>
              <a:spcBef>
                <a:spcPts val="0"/>
              </a:spcBef>
            </a:pPr>
            <a:r>
              <a:rPr lang="en-US" sz="2400" b="1" kern="12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/* Print 3 random numbers from 0 to 49 */    </a:t>
            </a:r>
            <a:r>
              <a:rPr lang="en-US" sz="2400" b="1" kern="12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("%d\n", rand() % 50);    </a:t>
            </a:r>
            <a:r>
              <a:rPr lang="en-US" sz="2400" b="1" kern="12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("%d\n", rand() % 50);    </a:t>
            </a:r>
            <a:r>
              <a:rPr lang="en-US" sz="2400" b="1" kern="12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("%d\n", rand() % 50);    </a:t>
            </a:r>
          </a:p>
          <a:p>
            <a:pPr>
              <a:spcBef>
                <a:spcPts val="0"/>
              </a:spcBef>
            </a:pP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  return(0);</a:t>
            </a:r>
          </a:p>
          <a:p>
            <a:pPr>
              <a:spcBef>
                <a:spcPts val="0"/>
              </a:spcBef>
            </a:pP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48838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Reference 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342900" lvl="0" indent="-342900" defTabSz="914400">
              <a:spcBef>
                <a:spcPts val="1200"/>
              </a:spcBef>
              <a:buClr>
                <a:srgbClr val="003399"/>
              </a:buClr>
              <a:buSzTx/>
              <a:buFont typeface="Wingdings" pitchFamily="2" charset="2"/>
              <a:buChar char="Ø"/>
              <a:tabLst/>
            </a:pPr>
            <a:r>
              <a:rPr lang="en-US" sz="3200" kern="0" dirty="0">
                <a:solidFill>
                  <a:srgbClr val="CC0000"/>
                </a:solidFill>
                <a:latin typeface="+mj-lt"/>
              </a:rPr>
              <a:t>Reading Assignment</a:t>
            </a:r>
            <a:r>
              <a:rPr lang="en-US" sz="3200" kern="0" dirty="0">
                <a:solidFill>
                  <a:srgbClr val="000000"/>
                </a:solidFill>
                <a:latin typeface="+mj-lt"/>
              </a:rPr>
              <a:t>: Section 2.1 to 2.5 of Chapter 2 of “C How to Program”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9242773-A0CF-44AA-A06F-737BBBA1D179}" type="slidenum">
              <a:rPr lang="en-US" sz="1200">
                <a:solidFill>
                  <a:srgbClr val="000000"/>
                </a:solidFill>
                <a:ea typeface="MS PGothic" pitchFamily="32" charset="-128"/>
              </a:rPr>
              <a:pPr algn="r" eaLnBrk="1" hangingPunct="1">
                <a:buClrTx/>
                <a:buFontTx/>
                <a:buNone/>
              </a:pPr>
              <a:t>42</a:t>
            </a:fld>
            <a:endParaRPr lang="en-US" sz="1200">
              <a:solidFill>
                <a:srgbClr val="000000"/>
              </a:solidFill>
              <a:ea typeface="MS PGothic" pitchFamily="3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158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FB42BCB-62FB-4FB7-9A2D-BC8D01811228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sz="12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Modulo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% 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Only can be used by </a:t>
            </a:r>
            <a:r>
              <a:rPr lang="en-US" sz="3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operands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solidFill>
                  <a:srgbClr val="000000"/>
                </a:solidFill>
              </a:rPr>
              <a:t>	5 % 4 		</a:t>
            </a:r>
            <a:r>
              <a:rPr lang="en-US" sz="32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3200" dirty="0">
                <a:solidFill>
                  <a:srgbClr val="000000"/>
                </a:solidFill>
              </a:rPr>
              <a:t> 1</a:t>
            </a:r>
          </a:p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solidFill>
                  <a:srgbClr val="000000"/>
                </a:solidFill>
              </a:rPr>
              <a:t>	7 % 88 		</a:t>
            </a:r>
            <a:r>
              <a:rPr lang="en-US" sz="32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3200" dirty="0">
                <a:solidFill>
                  <a:srgbClr val="000000"/>
                </a:solidFill>
              </a:rPr>
              <a:t> 7</a:t>
            </a:r>
          </a:p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solidFill>
                  <a:srgbClr val="000000"/>
                </a:solidFill>
              </a:rPr>
              <a:t>	-20 % 7 	</a:t>
            </a:r>
            <a:r>
              <a:rPr lang="en-US" sz="32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3200" dirty="0">
                <a:solidFill>
                  <a:srgbClr val="000000"/>
                </a:solidFill>
              </a:rPr>
              <a:t> -6 </a:t>
            </a:r>
          </a:p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solidFill>
                  <a:srgbClr val="000000"/>
                </a:solidFill>
              </a:rPr>
              <a:t>	20 % -7		</a:t>
            </a:r>
            <a:r>
              <a:rPr lang="en-US" sz="32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3200" dirty="0">
                <a:solidFill>
                  <a:srgbClr val="000000"/>
                </a:solidFill>
              </a:rPr>
              <a:t> 6</a:t>
            </a:r>
          </a:p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solidFill>
                  <a:srgbClr val="000000"/>
                </a:solidFill>
              </a:rPr>
              <a:t>	-20 % -7 	</a:t>
            </a:r>
            <a:r>
              <a:rPr lang="en-US" sz="32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3200" dirty="0">
                <a:solidFill>
                  <a:srgbClr val="000000"/>
                </a:solidFill>
              </a:rPr>
              <a:t> -6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1B351B1-A119-4606-93F9-0F890E1F5A00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Parenthesis   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1052736"/>
            <a:ext cx="8229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sz="2400" dirty="0">
                <a:solidFill>
                  <a:srgbClr val="000000"/>
                </a:solidFill>
              </a:rPr>
              <a:t>2 + 5) * (7 – 1) </a:t>
            </a:r>
            <a:r>
              <a:rPr lang="en-US" sz="24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(7) * (6) </a:t>
            </a:r>
            <a:r>
              <a:rPr lang="en-US" sz="24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42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1 * (2 + (3  * (4 + 5)))   </a:t>
            </a:r>
            <a:r>
              <a:rPr lang="en-US" sz="24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1 * (2 + (3  * (9)))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				    </a:t>
            </a:r>
            <a:r>
              <a:rPr lang="en-US" sz="24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1 * (2 + (27))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				    </a:t>
            </a:r>
            <a:r>
              <a:rPr lang="en-US" sz="24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1 * (29) 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				    </a:t>
            </a:r>
            <a:r>
              <a:rPr lang="en-US" sz="24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29</a:t>
            </a:r>
          </a:p>
          <a:p>
            <a:pPr eaLnBrk="1" hangingPunct="1">
              <a:lnSpc>
                <a:spcPct val="80000"/>
              </a:lnSpc>
              <a:spcBef>
                <a:spcPts val="563"/>
              </a:spcBef>
              <a:buClrTx/>
              <a:buFontTx/>
              <a:buNone/>
            </a:pPr>
            <a:endParaRPr lang="en-US" sz="9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(((1 * 2) + 3)  * 4) + 5   </a:t>
            </a:r>
            <a:r>
              <a:rPr lang="en-US" sz="24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(((2) + 3)  * 4) + 5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				    </a:t>
            </a:r>
            <a:r>
              <a:rPr lang="en-US" sz="24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((5)  * 4) + 5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				    </a:t>
            </a:r>
            <a:r>
              <a:rPr lang="en-US" sz="24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(20) + 5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				    </a:t>
            </a:r>
            <a:r>
              <a:rPr lang="en-US" sz="24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04800" y="150813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buClrTx/>
              <a:buFontTx/>
              <a:buNone/>
            </a:pPr>
            <a:r>
              <a:rPr lang="ar-SA" sz="4000" dirty="0">
                <a:solidFill>
                  <a:srgbClr val="293A83"/>
                </a:solidFill>
                <a:cs typeface="B Nazanin" pitchFamily="2" charset="-78"/>
              </a:rPr>
              <a:t>برنامه چاپ ميانگين سه عدد</a:t>
            </a:r>
            <a:endParaRPr lang="en-US" sz="4000" dirty="0">
              <a:solidFill>
                <a:srgbClr val="293A83"/>
              </a:solidFill>
              <a:cs typeface="B Nazanin" pitchFamily="2" charset="-78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04800" y="1044575"/>
            <a:ext cx="8382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313"/>
              </a:spcBef>
              <a:buClrTx/>
              <a:buFontTx/>
              <a:buNone/>
            </a:pPr>
            <a:endParaRPr lang="en-US" sz="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num1, num2, num3, sum, average;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3 number: \n");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("%f",&amp;num1);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("%f",&amp;num2);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("%f",&amp;num3);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sum = num1 + num2 + num3;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average = sum / 3;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Miangin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");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("%f\n", average);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21C856D-4B52-4845-B6B9-EF9B46F5BF23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29032E1-D07E-4A1B-97B7-20F54C598789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Basic mathematic operations in C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Effect of type and type conversion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Precedence </a:t>
            </a:r>
          </a:p>
          <a:p>
            <a:pPr eaLnBrk="1" hangingPunct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Advanced mathematical operations </a:t>
            </a:r>
          </a:p>
          <a:p>
            <a:pPr eaLnBrk="1" hangingPunct="1">
              <a:spcBef>
                <a:spcPts val="2313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Mathematic library</a:t>
            </a:r>
            <a:r>
              <a:rPr lang="en-US" sz="3700" dirty="0">
                <a:solidFill>
                  <a:srgbClr val="C2C2C2"/>
                </a:solidFill>
              </a:rPr>
              <a:t> </a:t>
            </a:r>
          </a:p>
          <a:p>
            <a:pPr lvl="1" eaLnBrk="1" hangingPunct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>
                <a:solidFill>
                  <a:srgbClr val="C2C2C2"/>
                </a:solidFill>
              </a:rPr>
              <a:t>Random numbers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AA8C98B-2EEC-45C3-B7D9-BA933351A48D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buClrTx/>
                <a:buFontTx/>
                <a:buNone/>
              </a:pPr>
              <a:t>9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General rules of type conversion  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5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87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000">
                <a:solidFill>
                  <a:srgbClr val="000000"/>
                </a:solidFill>
              </a:rPr>
              <a:t>If either operand is </a:t>
            </a:r>
            <a:r>
              <a:rPr lang="en-US" sz="3000">
                <a:solidFill>
                  <a:srgbClr val="CC0000"/>
                </a:solidFill>
              </a:rPr>
              <a:t>long double</a:t>
            </a:r>
            <a:r>
              <a:rPr lang="en-US" sz="3000">
                <a:solidFill>
                  <a:srgbClr val="000000"/>
                </a:solidFill>
              </a:rPr>
              <a:t>, convert the other to </a:t>
            </a:r>
            <a:r>
              <a:rPr lang="en-US" sz="3000">
                <a:solidFill>
                  <a:srgbClr val="CC0000"/>
                </a:solidFill>
              </a:rPr>
              <a:t>long double</a:t>
            </a:r>
            <a:r>
              <a:rPr lang="en-US" sz="300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ts val="187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000">
                <a:solidFill>
                  <a:srgbClr val="000000"/>
                </a:solidFill>
              </a:rPr>
              <a:t>Otherwise, if either operand is </a:t>
            </a:r>
            <a:r>
              <a:rPr lang="en-US" sz="3000">
                <a:solidFill>
                  <a:srgbClr val="CC0000"/>
                </a:solidFill>
              </a:rPr>
              <a:t>double</a:t>
            </a:r>
            <a:r>
              <a:rPr lang="en-US" sz="3000">
                <a:solidFill>
                  <a:srgbClr val="000000"/>
                </a:solidFill>
              </a:rPr>
              <a:t>, convert the other to </a:t>
            </a:r>
            <a:r>
              <a:rPr lang="en-US" sz="3000">
                <a:solidFill>
                  <a:srgbClr val="CC0000"/>
                </a:solidFill>
              </a:rPr>
              <a:t>double</a:t>
            </a:r>
            <a:r>
              <a:rPr lang="en-US" sz="300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ts val="187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000">
                <a:solidFill>
                  <a:srgbClr val="000000"/>
                </a:solidFill>
              </a:rPr>
              <a:t>Otherwise, if either operand is </a:t>
            </a:r>
            <a:r>
              <a:rPr lang="en-US" sz="3000">
                <a:solidFill>
                  <a:srgbClr val="CC0000"/>
                </a:solidFill>
              </a:rPr>
              <a:t>float</a:t>
            </a:r>
            <a:r>
              <a:rPr lang="en-US" sz="3000">
                <a:solidFill>
                  <a:srgbClr val="000000"/>
                </a:solidFill>
              </a:rPr>
              <a:t>, convert the other to </a:t>
            </a:r>
            <a:r>
              <a:rPr lang="en-US" sz="3000">
                <a:solidFill>
                  <a:srgbClr val="CC0000"/>
                </a:solidFill>
              </a:rPr>
              <a:t>float</a:t>
            </a:r>
            <a:r>
              <a:rPr lang="en-US" sz="300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ts val="187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000">
                <a:solidFill>
                  <a:srgbClr val="000000"/>
                </a:solidFill>
              </a:rPr>
              <a:t>Otherwise, convert </a:t>
            </a:r>
            <a:r>
              <a:rPr lang="en-US" sz="3000">
                <a:solidFill>
                  <a:srgbClr val="CC0000"/>
                </a:solidFill>
              </a:rPr>
              <a:t>char</a:t>
            </a:r>
            <a:r>
              <a:rPr lang="en-US" sz="3000">
                <a:solidFill>
                  <a:srgbClr val="000000"/>
                </a:solidFill>
              </a:rPr>
              <a:t> and </a:t>
            </a:r>
            <a:r>
              <a:rPr lang="en-US" sz="3000">
                <a:solidFill>
                  <a:srgbClr val="CC0000"/>
                </a:solidFill>
              </a:rPr>
              <a:t>short</a:t>
            </a:r>
            <a:r>
              <a:rPr lang="en-US" sz="3000">
                <a:solidFill>
                  <a:srgbClr val="000000"/>
                </a:solidFill>
              </a:rPr>
              <a:t> to </a:t>
            </a:r>
            <a:r>
              <a:rPr lang="en-US" sz="3000">
                <a:solidFill>
                  <a:srgbClr val="CC0000"/>
                </a:solidFill>
              </a:rPr>
              <a:t>int</a:t>
            </a:r>
            <a:r>
              <a:rPr lang="en-US" sz="300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ts val="1875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000">
                <a:solidFill>
                  <a:srgbClr val="000000"/>
                </a:solidFill>
              </a:rPr>
              <a:t>Then, if either operand is </a:t>
            </a:r>
            <a:r>
              <a:rPr lang="en-US" sz="3000">
                <a:solidFill>
                  <a:srgbClr val="CC0000"/>
                </a:solidFill>
              </a:rPr>
              <a:t>long</a:t>
            </a:r>
            <a:r>
              <a:rPr lang="en-US" sz="3000">
                <a:solidFill>
                  <a:srgbClr val="000000"/>
                </a:solidFill>
              </a:rPr>
              <a:t>, convert the other to </a:t>
            </a:r>
            <a:r>
              <a:rPr lang="en-US" sz="3000">
                <a:solidFill>
                  <a:srgbClr val="CC0000"/>
                </a:solidFill>
              </a:rPr>
              <a:t>long</a:t>
            </a:r>
            <a:r>
              <a:rPr lang="en-US" sz="30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38f2a1c7bf7f5369f8ada051421cfbce90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18246</TotalTime>
  <Words>3360</Words>
  <Application>Microsoft Office PowerPoint</Application>
  <PresentationFormat>On-screen Show (4:3)</PresentationFormat>
  <Paragraphs>581</Paragraphs>
  <Slides>42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Courier New</vt:lpstr>
      <vt:lpstr>Tahoma</vt:lpstr>
      <vt:lpstr>Times New Roman</vt:lpstr>
      <vt:lpstr>Wingdings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Print 3 random numbers between 0 &amp; 49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Bahador</dc:creator>
  <cp:lastModifiedBy>Morteza Zakeri</cp:lastModifiedBy>
  <cp:revision>393</cp:revision>
  <cp:lastPrinted>2014-10-18T04:03:53Z</cp:lastPrinted>
  <dcterms:created xsi:type="dcterms:W3CDTF">2007-10-07T13:27:00Z</dcterms:created>
  <dcterms:modified xsi:type="dcterms:W3CDTF">2024-03-09T19:03:29Z</dcterms:modified>
</cp:coreProperties>
</file>