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817" r:id="rId2"/>
  </p:sldMasterIdLst>
  <p:notesMasterIdLst>
    <p:notesMasterId r:id="rId21"/>
  </p:notesMasterIdLst>
  <p:sldIdLst>
    <p:sldId id="327" r:id="rId3"/>
    <p:sldId id="371" r:id="rId4"/>
    <p:sldId id="386" r:id="rId5"/>
    <p:sldId id="372" r:id="rId6"/>
    <p:sldId id="381" r:id="rId7"/>
    <p:sldId id="382" r:id="rId8"/>
    <p:sldId id="373" r:id="rId9"/>
    <p:sldId id="375" r:id="rId10"/>
    <p:sldId id="374" r:id="rId11"/>
    <p:sldId id="376" r:id="rId12"/>
    <p:sldId id="377" r:id="rId13"/>
    <p:sldId id="378" r:id="rId14"/>
    <p:sldId id="379" r:id="rId15"/>
    <p:sldId id="380" r:id="rId16"/>
    <p:sldId id="383" r:id="rId17"/>
    <p:sldId id="388" r:id="rId18"/>
    <p:sldId id="389" r:id="rId19"/>
    <p:sldId id="387" r:id="rId20"/>
  </p:sldIdLst>
  <p:sldSz cx="9144000" cy="6858000" type="screen4x3"/>
  <p:notesSz cx="7099300" cy="10234613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CC00"/>
    <a:srgbClr val="0033CC"/>
    <a:srgbClr val="C2C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758" autoAdjust="0"/>
  </p:normalViewPr>
  <p:slideViewPr>
    <p:cSldViewPr>
      <p:cViewPr varScale="1">
        <p:scale>
          <a:sx n="85" d="100"/>
          <a:sy n="85" d="100"/>
        </p:scale>
        <p:origin x="22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398DF1BB-0501-4BED-8D42-04AEAD936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40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2F91A10-2A3A-4BEC-828D-CC2531ED104A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1</a:t>
            </a:fld>
            <a:endParaRPr lang="en-US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246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F73DB49-F129-4745-8953-5964DD05693D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</a:t>
            </a:fld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6246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079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/>
              <a:t>نکات) </a:t>
            </a:r>
          </a:p>
          <a:p>
            <a:pPr marL="171450" indent="-171450" algn="r" rtl="1">
              <a:buFontTx/>
              <a:buChar char="-"/>
            </a:pPr>
            <a:r>
              <a:rPr lang="fa-IR" dirty="0"/>
              <a:t>الگوریتمهای تکراری را به جای حلقه میتوان با روش بازگشتی نوشت </a:t>
            </a:r>
          </a:p>
          <a:p>
            <a:pPr marL="171450" indent="-171450" algn="r" rtl="1">
              <a:buFontTx/>
              <a:buChar char="-"/>
            </a:pPr>
            <a:r>
              <a:rPr lang="fa-IR" dirty="0"/>
              <a:t>استفاده</a:t>
            </a:r>
            <a:r>
              <a:rPr lang="fa-IR" baseline="0" dirty="0"/>
              <a:t> از مساله براي حل مساله + شرط پايه و نزديك شدن به شرط پايه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DF1BB-0501-4BED-8D42-04AEAD93687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477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/>
              <a:t>نکات: </a:t>
            </a:r>
          </a:p>
          <a:p>
            <a:pPr marL="171450" indent="-171450" algn="r" rtl="1">
              <a:buFontTx/>
              <a:buChar char="-"/>
            </a:pPr>
            <a:r>
              <a:rPr lang="fa-IR" dirty="0"/>
              <a:t>تفكر تقسيم و حل: براي حل يك مساله</a:t>
            </a:r>
            <a:r>
              <a:rPr lang="fa-IR" baseline="0" dirty="0"/>
              <a:t> الگوريتمي داريم كه همه جزييات آن را به صورت همزمان بيان نميكنيم.</a:t>
            </a:r>
            <a:endParaRPr lang="en-US" baseline="0" dirty="0"/>
          </a:p>
          <a:p>
            <a:pPr marL="171450" indent="-171450" algn="r" rtl="1">
              <a:buFontTx/>
              <a:buChar char="-"/>
            </a:pPr>
            <a:r>
              <a:rPr lang="fa-IR" baseline="0" dirty="0"/>
              <a:t>به این الگوریتمی که در این اسلاید هست مرتب سازی انخابی (</a:t>
            </a:r>
            <a:r>
              <a:rPr lang="en-US" baseline="0" dirty="0"/>
              <a:t>selection sort</a:t>
            </a:r>
            <a:r>
              <a:rPr lang="fa-IR" baseline="0" dirty="0"/>
              <a:t>) گفته می‌شود.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DF1BB-0501-4BED-8D42-04AEAD93687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089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/>
              <a:t>بدون استفاده از يك آرايه ديگر!!!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DF1BB-0501-4BED-8D42-04AEAD93687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96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32DC2E7-CED8-4FD2-B364-1087ECA77E5C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r>
              <a:rPr lang="fa-IR" dirty="0"/>
              <a:t>الگوریتمها، الگوریتمهای خیلی ساده هستند ولی </a:t>
            </a:r>
          </a:p>
          <a:p>
            <a:pPr algn="r" rtl="1" eaLnBrk="1" hangingPunct="1"/>
            <a:r>
              <a:rPr lang="fa-IR" dirty="0"/>
              <a:t>۱)‌ با مرور آنها خواهم دید که چه چیزهایی در الگوریتم (و به تبع آن در برنامه نویسی)‌ لازم داریم</a:t>
            </a:r>
          </a:p>
          <a:p>
            <a:pPr algn="r" rtl="1" eaLnBrk="1" hangingPunct="1"/>
            <a:r>
              <a:rPr lang="fa-IR" dirty="0"/>
              <a:t>۲)‌ هر یک از آنها یک </a:t>
            </a:r>
            <a:r>
              <a:rPr lang="fa-IR" dirty="0" err="1"/>
              <a:t>نکته‌ای</a:t>
            </a:r>
            <a:r>
              <a:rPr lang="fa-IR" dirty="0"/>
              <a:t> دارد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680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/>
              <a:t>نکات)</a:t>
            </a:r>
          </a:p>
          <a:p>
            <a:pPr algn="r" rtl="1"/>
            <a:r>
              <a:rPr lang="fa-IR" dirty="0"/>
              <a:t>- کارهای لازم در الگوریتم: ۱)‌ ورودی و خروجی و ۲)‌ محاسبات ریاضی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DF1BB-0501-4BED-8D42-04AEAD9368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72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/>
              <a:t>نکات)‌</a:t>
            </a:r>
          </a:p>
          <a:p>
            <a:pPr marL="171450" indent="-171450" algn="r" rtl="1">
              <a:buFontTx/>
              <a:buChar char="-"/>
            </a:pPr>
            <a:r>
              <a:rPr lang="fa-IR" dirty="0"/>
              <a:t>كامپيوتر</a:t>
            </a:r>
            <a:r>
              <a:rPr lang="fa-IR" baseline="0" dirty="0"/>
              <a:t> رقم آخر سمت راست را </a:t>
            </a:r>
            <a:r>
              <a:rPr lang="fa-IR" baseline="0" dirty="0" err="1"/>
              <a:t>نمي‌بيند</a:t>
            </a:r>
            <a:r>
              <a:rPr lang="fa-IR" baseline="0" dirty="0"/>
              <a:t>. آنچه كه در ذهن ما به عنوان راه حل است، يك الگوريتم نيست، میتوان آن را به الگوریتم تبدیل کرد و یا الگوریتمهای دیگری برای حل مساله ارایه کرد.</a:t>
            </a:r>
          </a:p>
          <a:p>
            <a:pPr marL="171450" indent="-171450" algn="r" rtl="1">
              <a:buFontTx/>
              <a:buChar char="-"/>
            </a:pPr>
            <a:r>
              <a:rPr lang="fa-IR" baseline="0" dirty="0"/>
              <a:t>در طراحی الگوریتمها نیاز به تصمیم گیری داریم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DF1BB-0501-4BED-8D42-04AEAD9368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41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a-IR" dirty="0"/>
              <a:t>نكات)</a:t>
            </a:r>
            <a:r>
              <a:rPr lang="fa-IR" baseline="0" dirty="0"/>
              <a:t> </a:t>
            </a:r>
          </a:p>
          <a:p>
            <a:pPr marL="0" marR="0" indent="0" algn="r" defTabSz="914400" rtl="1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a-IR" baseline="0" dirty="0"/>
              <a:t>- در طراحی الگوریتم نیاز به تکرار داریم که با حلقه انجام میشود.</a:t>
            </a:r>
            <a:endParaRPr lang="en-US" dirty="0"/>
          </a:p>
          <a:p>
            <a:pPr marL="0" marR="0" indent="0" algn="r" defTabSz="914400" rtl="1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a-IR" baseline="0" dirty="0"/>
              <a:t>- موارد </a:t>
            </a:r>
            <a:r>
              <a:rPr lang="fa-IR" baseline="0" dirty="0" err="1"/>
              <a:t>استثناء</a:t>
            </a:r>
            <a:r>
              <a:rPr lang="fa-IR" baseline="0" dirty="0"/>
              <a:t> در </a:t>
            </a:r>
            <a:r>
              <a:rPr lang="fa-IR" baseline="0" dirty="0" err="1"/>
              <a:t>الگوريتمها</a:t>
            </a:r>
            <a:endParaRPr lang="en-US" dirty="0"/>
          </a:p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DF1BB-0501-4BED-8D42-04AEAD9368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5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/>
              <a:t>نکات)</a:t>
            </a:r>
          </a:p>
          <a:p>
            <a:pPr marL="171450" indent="-171450" algn="r" rtl="1">
              <a:buFontTx/>
              <a:buChar char="-"/>
            </a:pPr>
            <a:r>
              <a:rPr lang="fa-IR" dirty="0"/>
              <a:t>براي هر مساله چندين الگوريتم</a:t>
            </a:r>
            <a:r>
              <a:rPr lang="fa-IR" baseline="0" dirty="0"/>
              <a:t> وجود دارد</a:t>
            </a:r>
          </a:p>
          <a:p>
            <a:pPr marL="171450" indent="-171450" algn="r" rtl="1">
              <a:buFontTx/>
              <a:buChar char="-"/>
            </a:pPr>
            <a:r>
              <a:rPr lang="fa-IR" baseline="0" dirty="0"/>
              <a:t>در طراحی الگوریتم نیاز به تکرار داریم که با حلقه انجام میشود.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DF1BB-0501-4BED-8D42-04AEAD93687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68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/>
              <a:t>لزومي به نگهداري كل داده‌ها</a:t>
            </a:r>
            <a:r>
              <a:rPr lang="fa-IR" baseline="0" dirty="0"/>
              <a:t> نيست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DF1BB-0501-4BED-8D42-04AEAD9368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2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/>
              <a:t>از</a:t>
            </a:r>
            <a:r>
              <a:rPr lang="fa-IR" baseline="0" dirty="0"/>
              <a:t> چپ به راست نگاه كردن (روش رايج ذهن ما) مساله را سخت مي‌كند. نوع نگاه ديگر ممكن است باعث راه حل متفاوتي شود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DF1BB-0501-4BED-8D42-04AEAD9368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08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/>
              <a:t>نکات)‌</a:t>
            </a:r>
          </a:p>
          <a:p>
            <a:pPr marL="171450" indent="-171450" algn="r" rtl="1">
              <a:buFontTx/>
              <a:buChar char="-"/>
            </a:pPr>
            <a:r>
              <a:rPr lang="fa-IR" dirty="0"/>
              <a:t>به ترتيب </a:t>
            </a:r>
            <a:r>
              <a:rPr lang="fa-IR" dirty="0" err="1"/>
              <a:t>توليد</a:t>
            </a:r>
            <a:r>
              <a:rPr lang="fa-IR" dirty="0"/>
              <a:t> </a:t>
            </a:r>
            <a:r>
              <a:rPr lang="fa-IR" dirty="0" err="1"/>
              <a:t>خروجي</a:t>
            </a:r>
            <a:r>
              <a:rPr lang="en-US" dirty="0"/>
              <a:t> </a:t>
            </a:r>
            <a:r>
              <a:rPr lang="fa-IR" dirty="0"/>
              <a:t>ها دقت شود</a:t>
            </a:r>
          </a:p>
          <a:p>
            <a:pPr marL="171450" indent="-171450" algn="r" rtl="1">
              <a:buFontTx/>
              <a:buChar char="-"/>
            </a:pPr>
            <a:r>
              <a:rPr lang="fa-IR" dirty="0"/>
              <a:t>در برخی از الگوریتم‌ها ما نیاز به نگهداری تعداد زیادی داده داریم</a:t>
            </a:r>
            <a:r>
              <a:rPr lang="en-US" dirty="0"/>
              <a:t>.</a:t>
            </a:r>
          </a:p>
          <a:p>
            <a:pPr marL="171450" indent="-171450" algn="r" rtl="1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DF1BB-0501-4BED-8D42-04AEAD93687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58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1"/>
          <p:cNvSpPr>
            <a:spLocks noChangeArrowheads="1"/>
          </p:cNvSpPr>
          <p:nvPr userDrawn="1"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25400" algn="ctr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>
              <a:latin typeface="Times New Roman" pitchFamily="18" charset="0"/>
              <a:ea typeface="MS PGothic" pitchFamily="34" charset="-128"/>
            </a:endParaRPr>
          </a:p>
        </p:txBody>
      </p:sp>
      <p:pic>
        <p:nvPicPr>
          <p:cNvPr id="5" name="Picture 1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00800"/>
            <a:ext cx="4572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346825"/>
            <a:ext cx="4572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3900">
                <a:solidFill>
                  <a:srgbClr val="005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30529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C2866-6FC8-47A8-B432-F0C47F0C6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76200"/>
            <a:ext cx="2095500" cy="6149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76200"/>
            <a:ext cx="6134100" cy="6149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73DB5-C3AF-4937-95BF-7E01649F6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64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4704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1526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158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113213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0413" y="1143000"/>
            <a:ext cx="4113212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042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7496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98933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60711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46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05800" cy="762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234F5-7109-4A83-B518-15A0E782B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3758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26999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38049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9713" y="150813"/>
            <a:ext cx="2093912" cy="6170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0813"/>
            <a:ext cx="6132513" cy="6170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695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E3BE5-AE08-450B-9656-BC92A00A0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81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44575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044575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D152D-4D07-46C6-86FC-58C206A38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0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B0CB5-FED1-4415-907B-B32884632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2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2535-DCFE-4F2B-8607-655845CEA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7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0B119-3FD9-45FA-9BE1-84EB43AA9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99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94C49-36A5-4E9F-97EF-AB9BB78FB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5B7BC-1BB4-436A-84C8-B06183433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4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38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44575"/>
            <a:ext cx="8382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155" name="AutoShape 11"/>
          <p:cNvSpPr>
            <a:spLocks noChangeArrowheads="1"/>
          </p:cNvSpPr>
          <p:nvPr userDrawn="1"/>
        </p:nvSpPr>
        <p:spPr bwMode="auto">
          <a:xfrm>
            <a:off x="304800" y="990600"/>
            <a:ext cx="8305800" cy="76200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6156" name="Line 12"/>
          <p:cNvSpPr>
            <a:spLocks noChangeShapeType="1"/>
          </p:cNvSpPr>
          <p:nvPr userDrawn="1"/>
        </p:nvSpPr>
        <p:spPr bwMode="auto">
          <a:xfrm flipV="1">
            <a:off x="304800" y="6324600"/>
            <a:ext cx="8382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6595E821-A64C-48D5-BD78-3F6ED194B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4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88100"/>
            <a:ext cx="4572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5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372225"/>
            <a:ext cx="4572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003399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pitchFamily="2" charset="2"/>
        <a:buChar char="Ø"/>
        <a:defRPr sz="28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5000"/>
        <a:buFont typeface="Wingdings" pitchFamily="2" charset="2"/>
        <a:buChar char="Ø"/>
        <a:defRPr sz="26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Ø"/>
        <a:defRPr sz="22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1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25560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00800"/>
            <a:ext cx="45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346825"/>
            <a:ext cx="4572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0813"/>
            <a:ext cx="792162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378825" cy="517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</p:spTree>
    <p:extLst>
      <p:ext uri="{BB962C8B-B14F-4D97-AF65-F5344CB8AC3E}">
        <p14:creationId xmlns:p14="http://schemas.microsoft.com/office/powerpoint/2010/main" val="41994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1104900" y="1065213"/>
            <a:ext cx="6934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57200" eaLnBrk="1" hangingPunct="1">
              <a:buSzPct val="100000"/>
            </a:pPr>
            <a:r>
              <a:rPr lang="en-US" sz="6600" b="1" dirty="0">
                <a:solidFill>
                  <a:srgbClr val="005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Algorithm Design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95536" y="2708920"/>
            <a:ext cx="8424936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2500"/>
              </a:spcBef>
              <a:buClrTx/>
              <a:buFontTx/>
              <a:buNone/>
            </a:pPr>
            <a:r>
              <a:rPr lang="en-US" sz="2800" b="1" kern="0" dirty="0">
                <a:solidFill>
                  <a:srgbClr val="C00000"/>
                </a:solidFill>
                <a:latin typeface="Arial"/>
                <a:cs typeface="Arial"/>
              </a:rPr>
              <a:t>Fundamentals of Computer and Programming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endParaRPr lang="en-US" sz="24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sz="2400" b="1" kern="0" dirty="0">
                <a:solidFill>
                  <a:srgbClr val="000000"/>
                </a:solidFill>
                <a:latin typeface="Arial"/>
                <a:cs typeface="Arial"/>
              </a:rPr>
              <a:t>Instructor: Morteza Zakeri, Ph.D. </a:t>
            </a: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</a:rPr>
              <a:t>(m-zakeri@live.com)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sz="2400" kern="0" dirty="0">
                <a:solidFill>
                  <a:srgbClr val="002060"/>
                </a:solidFill>
                <a:latin typeface="Arial"/>
                <a:cs typeface="Arial"/>
              </a:rPr>
              <a:t>Spring 2024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endParaRPr lang="en-US" sz="24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Modified Slides from Dr. </a:t>
            </a:r>
            <a:r>
              <a:rPr lang="en-US" sz="2000" i="1" kern="0" dirty="0">
                <a:solidFill>
                  <a:srgbClr val="000000"/>
                </a:solidFill>
                <a:latin typeface="Arial"/>
                <a:cs typeface="Arial"/>
              </a:rPr>
              <a:t>Hossein </a:t>
            </a:r>
            <a:r>
              <a:rPr lang="en-US" sz="2000" i="1" kern="0" dirty="0" err="1">
                <a:solidFill>
                  <a:srgbClr val="000000"/>
                </a:solidFill>
                <a:latin typeface="Arial"/>
                <a:cs typeface="Arial"/>
              </a:rPr>
              <a:t>Zeinali</a:t>
            </a:r>
            <a:r>
              <a:rPr lang="en-US" sz="2000" i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and </a:t>
            </a:r>
            <a:r>
              <a:rPr lang="en-US" sz="2000" i="1" kern="0" dirty="0">
                <a:solidFill>
                  <a:srgbClr val="000000"/>
                </a:solidFill>
                <a:latin typeface="Arial"/>
                <a:cs typeface="Arial"/>
              </a:rPr>
              <a:t>Dr. Bahador Bakhshi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kern="0">
                <a:solidFill>
                  <a:srgbClr val="000000"/>
                </a:solidFill>
                <a:latin typeface="Arial"/>
                <a:cs typeface="Arial"/>
              </a:rPr>
              <a:t>Computer Engineering 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Department,  </a:t>
            </a:r>
            <a:r>
              <a:rPr lang="en-US" kern="0" dirty="0" err="1">
                <a:solidFill>
                  <a:srgbClr val="000000"/>
                </a:solidFill>
                <a:latin typeface="Arial"/>
                <a:cs typeface="Arial"/>
              </a:rPr>
              <a:t>Amirkabir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 University of Technology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164DCB30-BAB4-4AD1-AF26-9CC2A152F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848" y="409688"/>
            <a:ext cx="2556088" cy="810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</a:t>
            </a:r>
          </a:p>
        </p:txBody>
      </p:sp>
    </p:spTree>
    <p:extLst>
      <p:ext uri="{BB962C8B-B14F-4D97-AF65-F5344CB8AC3E}">
        <p14:creationId xmlns:p14="http://schemas.microsoft.com/office/powerpoint/2010/main" val="15259290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pPr algn="r" rtl="1"/>
            <a:r>
              <a:rPr lang="fa-IR" sz="2400" dirty="0">
                <a:latin typeface="Tahoma" pitchFamily="34" charset="0"/>
                <a:cs typeface="Tahoma" pitchFamily="34" charset="0"/>
              </a:rPr>
              <a:t>الگوريتمي كه يك عدد صحيح مثبت را بگيرد و </a:t>
            </a:r>
            <a:r>
              <a:rPr lang="fa-IR" sz="2400" dirty="0" err="1">
                <a:latin typeface="Tahoma" pitchFamily="34" charset="0"/>
                <a:cs typeface="Tahoma" pitchFamily="34" charset="0"/>
              </a:rPr>
              <a:t>فاكتوريل</a:t>
            </a:r>
            <a:r>
              <a:rPr lang="fa-IR" sz="2400" dirty="0">
                <a:latin typeface="Tahoma" pitchFamily="34" charset="0"/>
                <a:cs typeface="Tahoma" pitchFamily="34" charset="0"/>
              </a:rPr>
              <a:t> آنرا تولید كند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b="1" dirty="0"/>
              <a:t>Algorithm</a:t>
            </a:r>
            <a:r>
              <a:rPr lang="en-US" sz="2600" dirty="0"/>
              <a:t>: Factorial-1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dirty="0"/>
              <a:t>print “Please enter a positive integer”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dirty="0"/>
              <a:t>read n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>
                <a:sym typeface="Wingdings" pitchFamily="2" charset="2"/>
              </a:rPr>
              <a:t> 1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dirty="0">
                <a:sym typeface="Wingdings" pitchFamily="2" charset="2"/>
              </a:rPr>
              <a:t>result  1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dirty="0">
                <a:sym typeface="Wingdings" pitchFamily="2" charset="2"/>
              </a:rPr>
              <a:t>while (</a:t>
            </a:r>
            <a:r>
              <a:rPr lang="en-US" sz="2600" dirty="0" err="1">
                <a:sym typeface="Wingdings" pitchFamily="2" charset="2"/>
              </a:rPr>
              <a:t>i</a:t>
            </a:r>
            <a:r>
              <a:rPr lang="en-US" sz="2600" dirty="0">
                <a:sym typeface="Wingdings" pitchFamily="2" charset="2"/>
              </a:rPr>
              <a:t> &lt;= n)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dirty="0">
                <a:sym typeface="Wingdings" pitchFamily="2" charset="2"/>
              </a:rPr>
              <a:t>		result  </a:t>
            </a:r>
            <a:r>
              <a:rPr lang="en-US" sz="2600" dirty="0" err="1">
                <a:sym typeface="Wingdings" pitchFamily="2" charset="2"/>
              </a:rPr>
              <a:t>i</a:t>
            </a:r>
            <a:r>
              <a:rPr lang="en-US" sz="2600" dirty="0">
                <a:sym typeface="Wingdings" pitchFamily="2" charset="2"/>
              </a:rPr>
              <a:t> * result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dirty="0">
                <a:sym typeface="Wingdings" pitchFamily="2" charset="2"/>
              </a:rPr>
              <a:t>		</a:t>
            </a:r>
            <a:r>
              <a:rPr lang="en-US" sz="2600" dirty="0" err="1">
                <a:sym typeface="Wingdings" pitchFamily="2" charset="2"/>
              </a:rPr>
              <a:t>i</a:t>
            </a:r>
            <a:r>
              <a:rPr lang="en-US" sz="2600" dirty="0">
                <a:sym typeface="Wingdings" pitchFamily="2" charset="2"/>
              </a:rPr>
              <a:t>  </a:t>
            </a:r>
            <a:r>
              <a:rPr lang="en-US" sz="2600" dirty="0" err="1">
                <a:sym typeface="Wingdings" pitchFamily="2" charset="2"/>
              </a:rPr>
              <a:t>i</a:t>
            </a:r>
            <a:r>
              <a:rPr lang="en-US" sz="2600" dirty="0">
                <a:sym typeface="Wingdings" pitchFamily="2" charset="2"/>
              </a:rPr>
              <a:t> + 1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endParaRPr lang="en-US" sz="2600" dirty="0">
              <a:sym typeface="Wingdings" pitchFamily="2" charset="2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dirty="0">
                <a:sym typeface="Wingdings" pitchFamily="2" charset="2"/>
              </a:rPr>
              <a:t>return  result</a:t>
            </a:r>
            <a:endParaRPr lang="en-US" sz="2600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2506804-9466-4570-A04D-11E52A278824}" type="slidenum">
              <a:rPr lang="en-US" smtClean="0"/>
              <a:pPr eaLnBrk="1" hangingPunct="1"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pPr algn="r" rtl="1"/>
            <a:r>
              <a:rPr lang="fa-IR" sz="2400" dirty="0">
                <a:latin typeface="Tahoma" pitchFamily="34" charset="0"/>
                <a:cs typeface="Tahoma" pitchFamily="34" charset="0"/>
              </a:rPr>
              <a:t>الگوريتمي كه يك عدد صحيح مثبت را بگيرد و </a:t>
            </a:r>
            <a:r>
              <a:rPr lang="fa-IR" sz="2400" dirty="0" err="1">
                <a:latin typeface="Tahoma" pitchFamily="34" charset="0"/>
                <a:cs typeface="Tahoma" pitchFamily="34" charset="0"/>
              </a:rPr>
              <a:t>فاكتوريل</a:t>
            </a:r>
            <a:r>
              <a:rPr lang="fa-IR" sz="2400" dirty="0">
                <a:latin typeface="Tahoma" pitchFamily="34" charset="0"/>
                <a:cs typeface="Tahoma" pitchFamily="34" charset="0"/>
              </a:rPr>
              <a:t> آنرا توليد كند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b="1" dirty="0"/>
              <a:t>Algorithm</a:t>
            </a:r>
            <a:r>
              <a:rPr lang="en-US" sz="2600" dirty="0"/>
              <a:t>: Factorial-2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dirty="0"/>
              <a:t>print “Please enter a positive integer”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dirty="0"/>
              <a:t>read n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dirty="0">
                <a:sym typeface="Wingdings" pitchFamily="2" charset="2"/>
              </a:rPr>
              <a:t>result  1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dirty="0">
                <a:sym typeface="Wingdings" pitchFamily="2" charset="2"/>
              </a:rPr>
              <a:t>while (n &gt; 0)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dirty="0">
                <a:sym typeface="Wingdings" pitchFamily="2" charset="2"/>
              </a:rPr>
              <a:t>		result  result * n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dirty="0">
                <a:sym typeface="Wingdings" pitchFamily="2" charset="2"/>
              </a:rPr>
              <a:t>		n  n - 1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endParaRPr lang="en-US" sz="2600" dirty="0">
              <a:sym typeface="Wingdings" pitchFamily="2" charset="2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dirty="0">
                <a:sym typeface="Wingdings" pitchFamily="2" charset="2"/>
              </a:rPr>
              <a:t>return  result</a:t>
            </a:r>
            <a:endParaRPr lang="en-US" sz="2600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A2F617A-0D57-4F53-B758-2C71B51F77E5}" type="slidenum">
              <a:rPr lang="en-US" smtClean="0"/>
              <a:pPr eaLnBrk="1" hangingPunct="1"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762000"/>
          </a:xfrm>
        </p:spPr>
        <p:txBody>
          <a:bodyPr/>
          <a:lstStyle/>
          <a:p>
            <a:pPr algn="r" rtl="1"/>
            <a:r>
              <a:rPr lang="fa-IR" sz="2400" dirty="0">
                <a:latin typeface="Tahoma" pitchFamily="34" charset="0"/>
                <a:cs typeface="Tahoma" pitchFamily="34" charset="0"/>
              </a:rPr>
              <a:t>الگوريتمي كه يك عدد صحيح مثبت را بگيرد و </a:t>
            </a:r>
            <a:r>
              <a:rPr lang="fa-IR" sz="2400" dirty="0" err="1">
                <a:latin typeface="Tahoma" pitchFamily="34" charset="0"/>
                <a:cs typeface="Tahoma" pitchFamily="34" charset="0"/>
              </a:rPr>
              <a:t>فاكتوريل</a:t>
            </a:r>
            <a:r>
              <a:rPr lang="fa-IR" sz="2400" dirty="0">
                <a:latin typeface="Tahoma" pitchFamily="34" charset="0"/>
                <a:cs typeface="Tahoma" pitchFamily="34" charset="0"/>
              </a:rPr>
              <a:t> آنرا توليد كند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b="1" dirty="0"/>
              <a:t>Algorithm</a:t>
            </a:r>
            <a:r>
              <a:rPr lang="en-US" sz="2600" dirty="0"/>
              <a:t>: Factorial-Recursive (</a:t>
            </a:r>
            <a:r>
              <a:rPr lang="en-US" sz="2600" b="1" dirty="0"/>
              <a:t>n</a:t>
            </a:r>
            <a:r>
              <a:rPr lang="en-US" sz="2600" dirty="0"/>
              <a:t>)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endParaRPr lang="en-US" sz="2600" dirty="0"/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dirty="0"/>
              <a:t>if (n &lt;= 1)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dirty="0"/>
              <a:t>	return 1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dirty="0"/>
              <a:t>else 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dirty="0"/>
              <a:t>	return n * Factorial-Recursive (n - 1)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7F2AA4C-76E9-4069-BF1C-0A2B2892499F}" type="slidenum">
              <a:rPr lang="en-US" smtClean="0"/>
              <a:pPr eaLnBrk="1" hangingPunct="1"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2200" dirty="0">
                <a:latin typeface="Tahoma" pitchFamily="34" charset="0"/>
                <a:cs typeface="Tahoma" pitchFamily="34" charset="0"/>
              </a:rPr>
              <a:t>الگوريتمي كه يك رشته عدد را كه محل عضو اول آن با </a:t>
            </a:r>
            <a:r>
              <a:rPr lang="en-US" sz="2200" dirty="0">
                <a:latin typeface="Tahoma" pitchFamily="34" charset="0"/>
                <a:cs typeface="Tahoma" pitchFamily="34" charset="0"/>
              </a:rPr>
              <a:t>start</a:t>
            </a:r>
            <a:r>
              <a:rPr lang="fa-IR" sz="2200" dirty="0">
                <a:latin typeface="Tahoma" pitchFamily="34" charset="0"/>
                <a:cs typeface="Tahoma" pitchFamily="34" charset="0"/>
              </a:rPr>
              <a:t> و محل عضو آخر آن با </a:t>
            </a:r>
            <a:r>
              <a:rPr lang="en-US" sz="2200" dirty="0">
                <a:latin typeface="Tahoma" pitchFamily="34" charset="0"/>
                <a:cs typeface="Tahoma" pitchFamily="34" charset="0"/>
              </a:rPr>
              <a:t>end</a:t>
            </a:r>
            <a:r>
              <a:rPr lang="fa-IR" sz="2200" dirty="0">
                <a:latin typeface="Tahoma" pitchFamily="34" charset="0"/>
                <a:cs typeface="Tahoma" pitchFamily="34" charset="0"/>
              </a:rPr>
              <a:t> مشخص شده است را به صورت صعودي مرتب كند.</a:t>
            </a:r>
            <a:endParaRPr lang="en-US" sz="2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400" b="1" dirty="0"/>
              <a:t>Algorithm</a:t>
            </a:r>
            <a:r>
              <a:rPr lang="en-US" sz="2400" dirty="0"/>
              <a:t>: sort (</a:t>
            </a:r>
            <a:r>
              <a:rPr lang="en-US" sz="2400" b="1" dirty="0"/>
              <a:t>x, start, end</a:t>
            </a:r>
            <a:r>
              <a:rPr lang="en-US" sz="2400" dirty="0"/>
              <a:t>)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400" dirty="0"/>
              <a:t>while (start != end)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400" dirty="0"/>
              <a:t>		j </a:t>
            </a:r>
            <a:r>
              <a:rPr lang="en-US" sz="2400" dirty="0">
                <a:sym typeface="Wingdings" pitchFamily="2" charset="2"/>
              </a:rPr>
              <a:t> find index of minimum element from start to end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400" dirty="0">
                <a:sym typeface="Wingdings" pitchFamily="2" charset="2"/>
              </a:rPr>
              <a:t>		swap x[j] and x[start]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400" dirty="0">
                <a:sym typeface="Wingdings" pitchFamily="2" charset="2"/>
              </a:rPr>
              <a:t>		start  start + 1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400" dirty="0">
                <a:sym typeface="Wingdings" pitchFamily="2" charset="2"/>
              </a:rPr>
              <a:t>==================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400" b="1" dirty="0"/>
              <a:t>Algorithm</a:t>
            </a:r>
            <a:r>
              <a:rPr lang="en-US" sz="2400" dirty="0"/>
              <a:t> </a:t>
            </a:r>
            <a:r>
              <a:rPr lang="en-US" sz="2400" dirty="0" err="1"/>
              <a:t>find_min</a:t>
            </a:r>
            <a:r>
              <a:rPr lang="en-US" sz="2400" dirty="0"/>
              <a:t>(</a:t>
            </a:r>
            <a:r>
              <a:rPr lang="en-US" sz="2400" b="1" dirty="0"/>
              <a:t>x, start, end</a:t>
            </a:r>
            <a:r>
              <a:rPr lang="en-US" sz="2400" dirty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y  start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 start + 1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400" dirty="0">
                <a:sym typeface="Wingdings" pitchFamily="2" charset="2"/>
              </a:rPr>
              <a:t>while (</a:t>
            </a:r>
            <a:r>
              <a:rPr lang="en-US" sz="2400" dirty="0" err="1">
                <a:sym typeface="Wingdings" pitchFamily="2" charset="2"/>
              </a:rPr>
              <a:t>i</a:t>
            </a:r>
            <a:r>
              <a:rPr lang="en-US" sz="2400" dirty="0">
                <a:sym typeface="Wingdings" pitchFamily="2" charset="2"/>
              </a:rPr>
              <a:t> &lt;= end)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400" dirty="0">
                <a:sym typeface="Wingdings" pitchFamily="2" charset="2"/>
              </a:rPr>
              <a:t>		if(x[</a:t>
            </a:r>
            <a:r>
              <a:rPr lang="en-US" sz="2400" dirty="0" err="1">
                <a:sym typeface="Wingdings" pitchFamily="2" charset="2"/>
              </a:rPr>
              <a:t>i</a:t>
            </a:r>
            <a:r>
              <a:rPr lang="en-US" sz="2400" dirty="0">
                <a:sym typeface="Wingdings" pitchFamily="2" charset="2"/>
              </a:rPr>
              <a:t>] &lt; x[y])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400" dirty="0">
                <a:sym typeface="Wingdings" pitchFamily="2" charset="2"/>
              </a:rPr>
              <a:t>			y  </a:t>
            </a:r>
            <a:r>
              <a:rPr lang="en-US" sz="2400" dirty="0" err="1">
                <a:sym typeface="Wingdings" pitchFamily="2" charset="2"/>
              </a:rPr>
              <a:t>i</a:t>
            </a:r>
            <a:endParaRPr lang="en-US" sz="2400" dirty="0">
              <a:sym typeface="Wingdings" pitchFamily="2" charset="2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400" dirty="0">
                <a:sym typeface="Wingdings" pitchFamily="2" charset="2"/>
              </a:rPr>
              <a:t>		</a:t>
            </a:r>
            <a:r>
              <a:rPr lang="en-US" sz="2400" dirty="0" err="1">
                <a:sym typeface="Wingdings" pitchFamily="2" charset="2"/>
              </a:rPr>
              <a:t>i</a:t>
            </a:r>
            <a:r>
              <a:rPr lang="en-US" sz="2400" dirty="0">
                <a:sym typeface="Wingdings" pitchFamily="2" charset="2"/>
              </a:rPr>
              <a:t>  </a:t>
            </a:r>
            <a:r>
              <a:rPr lang="en-US" sz="2400" dirty="0" err="1">
                <a:sym typeface="Wingdings" pitchFamily="2" charset="2"/>
              </a:rPr>
              <a:t>i</a:t>
            </a:r>
            <a:r>
              <a:rPr lang="en-US" sz="2400" dirty="0">
                <a:sym typeface="Wingdings" pitchFamily="2" charset="2"/>
              </a:rPr>
              <a:t> + 1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400" dirty="0">
                <a:sym typeface="Wingdings" pitchFamily="2" charset="2"/>
              </a:rPr>
              <a:t>return y</a:t>
            </a:r>
            <a:endParaRPr lang="en-US" sz="2400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941ED74-C035-45FB-BFE3-9FA339BAE061}" type="slidenum">
              <a:rPr lang="en-US" smtClean="0"/>
              <a:pPr eaLnBrk="1" hangingPunct="1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7239000" y="5486400"/>
            <a:ext cx="1371600" cy="739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Verify the Algorithm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488" y="2257172"/>
            <a:ext cx="1069812" cy="39690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2200">
                <a:latin typeface="Tahoma" pitchFamily="34" charset="0"/>
                <a:cs typeface="Tahoma" pitchFamily="34" charset="0"/>
              </a:rPr>
              <a:t>الگوريتمي كه يك رشته عدد را كه محل عضو اول آن با </a:t>
            </a:r>
            <a:r>
              <a:rPr lang="en-US" sz="2200">
                <a:latin typeface="Tahoma" pitchFamily="34" charset="0"/>
                <a:cs typeface="Tahoma" pitchFamily="34" charset="0"/>
              </a:rPr>
              <a:t>start</a:t>
            </a:r>
            <a:r>
              <a:rPr lang="fa-IR" sz="2200">
                <a:latin typeface="Tahoma" pitchFamily="34" charset="0"/>
                <a:cs typeface="Tahoma" pitchFamily="34" charset="0"/>
              </a:rPr>
              <a:t> و محل عضو آخر آن با </a:t>
            </a:r>
            <a:r>
              <a:rPr lang="en-US" sz="2200">
                <a:latin typeface="Tahoma" pitchFamily="34" charset="0"/>
                <a:cs typeface="Tahoma" pitchFamily="34" charset="0"/>
              </a:rPr>
              <a:t>end</a:t>
            </a:r>
            <a:r>
              <a:rPr lang="fa-IR" sz="2200">
                <a:latin typeface="Tahoma" pitchFamily="34" charset="0"/>
                <a:cs typeface="Tahoma" pitchFamily="34" charset="0"/>
              </a:rPr>
              <a:t> مشخص شده است را به صورت صعودي مرتب كند.</a:t>
            </a:r>
            <a:endParaRPr lang="en-US" sz="22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800" b="1" dirty="0"/>
              <a:t>Algorithm</a:t>
            </a:r>
            <a:r>
              <a:rPr lang="en-US" sz="2800" dirty="0"/>
              <a:t> swap(</a:t>
            </a:r>
            <a:r>
              <a:rPr lang="en-US" sz="2800" b="1" dirty="0"/>
              <a:t>x, j, </a:t>
            </a:r>
            <a:r>
              <a:rPr lang="en-US" sz="2800" b="1" dirty="0" err="1"/>
              <a:t>i</a:t>
            </a:r>
            <a:r>
              <a:rPr lang="en-US" sz="2800" dirty="0"/>
              <a:t>)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endParaRPr lang="en-US" sz="2800" dirty="0"/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800" dirty="0"/>
              <a:t>temp </a:t>
            </a:r>
            <a:r>
              <a:rPr lang="en-US" sz="2800" dirty="0">
                <a:sym typeface="Wingdings" pitchFamily="2" charset="2"/>
              </a:rPr>
              <a:t> x[j]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800" dirty="0">
                <a:sym typeface="Wingdings" pitchFamily="2" charset="2"/>
              </a:rPr>
              <a:t>x[j]  x[</a:t>
            </a:r>
            <a:r>
              <a:rPr lang="en-US" sz="2800" dirty="0" err="1">
                <a:sym typeface="Wingdings" pitchFamily="2" charset="2"/>
              </a:rPr>
              <a:t>i</a:t>
            </a:r>
            <a:r>
              <a:rPr lang="en-US" sz="2800" dirty="0">
                <a:sym typeface="Wingdings" pitchFamily="2" charset="2"/>
              </a:rPr>
              <a:t>]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800" dirty="0">
                <a:sym typeface="Wingdings" pitchFamily="2" charset="2"/>
              </a:rPr>
              <a:t>x[</a:t>
            </a:r>
            <a:r>
              <a:rPr lang="en-US" sz="2800" dirty="0" err="1">
                <a:sym typeface="Wingdings" pitchFamily="2" charset="2"/>
              </a:rPr>
              <a:t>i</a:t>
            </a:r>
            <a:r>
              <a:rPr lang="en-US" sz="2800" dirty="0">
                <a:sym typeface="Wingdings" pitchFamily="2" charset="2"/>
              </a:rPr>
              <a:t>]  temp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endParaRPr lang="en-US" sz="2800" dirty="0">
              <a:sym typeface="Wingdings" pitchFamily="2" charset="2"/>
            </a:endParaRPr>
          </a:p>
          <a:p>
            <a:pPr>
              <a:spcBef>
                <a:spcPts val="300"/>
              </a:spcBef>
              <a:buNone/>
            </a:pPr>
            <a:r>
              <a:rPr lang="en-US" sz="2800" b="1" dirty="0"/>
              <a:t>Algorithm</a:t>
            </a:r>
            <a:r>
              <a:rPr lang="en-US" sz="2800" dirty="0"/>
              <a:t> swap2(</a:t>
            </a:r>
            <a:r>
              <a:rPr lang="en-US" sz="2800" b="1" dirty="0"/>
              <a:t>x, j, </a:t>
            </a:r>
            <a:r>
              <a:rPr lang="en-US" sz="2800" b="1" dirty="0" err="1"/>
              <a:t>i</a:t>
            </a:r>
            <a:r>
              <a:rPr lang="en-US" sz="2800" dirty="0"/>
              <a:t>)</a:t>
            </a:r>
          </a:p>
          <a:p>
            <a:pPr>
              <a:spcBef>
                <a:spcPts val="300"/>
              </a:spcBef>
              <a:buNone/>
            </a:pPr>
            <a:endParaRPr lang="en-US" sz="2800" dirty="0"/>
          </a:p>
          <a:p>
            <a:pPr>
              <a:spcBef>
                <a:spcPts val="300"/>
              </a:spcBef>
              <a:buNone/>
            </a:pPr>
            <a:r>
              <a:rPr lang="en-US" sz="2800" dirty="0"/>
              <a:t>x[j] </a:t>
            </a:r>
            <a:r>
              <a:rPr lang="en-US" sz="2800" dirty="0">
                <a:sym typeface="Wingdings" pitchFamily="2" charset="2"/>
              </a:rPr>
              <a:t> x[j] + x[</a:t>
            </a:r>
            <a:r>
              <a:rPr lang="en-US" sz="2800" dirty="0" err="1">
                <a:sym typeface="Wingdings" pitchFamily="2" charset="2"/>
              </a:rPr>
              <a:t>i</a:t>
            </a:r>
            <a:r>
              <a:rPr lang="en-US" sz="2800" dirty="0">
                <a:sym typeface="Wingdings" pitchFamily="2" charset="2"/>
              </a:rPr>
              <a:t>] 		</a:t>
            </a:r>
          </a:p>
          <a:p>
            <a:pPr>
              <a:spcBef>
                <a:spcPts val="300"/>
              </a:spcBef>
              <a:buNone/>
            </a:pPr>
            <a:r>
              <a:rPr lang="en-US" sz="2800" dirty="0">
                <a:sym typeface="Wingdings" pitchFamily="2" charset="2"/>
              </a:rPr>
              <a:t>x[</a:t>
            </a:r>
            <a:r>
              <a:rPr lang="en-US" sz="2800" dirty="0" err="1">
                <a:sym typeface="Wingdings" pitchFamily="2" charset="2"/>
              </a:rPr>
              <a:t>i</a:t>
            </a:r>
            <a:r>
              <a:rPr lang="en-US" sz="2800" dirty="0">
                <a:sym typeface="Wingdings" pitchFamily="2" charset="2"/>
              </a:rPr>
              <a:t>]  x[j] – x[</a:t>
            </a:r>
            <a:r>
              <a:rPr lang="en-US" sz="2800" dirty="0" err="1">
                <a:sym typeface="Wingdings" pitchFamily="2" charset="2"/>
              </a:rPr>
              <a:t>i</a:t>
            </a:r>
            <a:r>
              <a:rPr lang="en-US" sz="2800" dirty="0">
                <a:sym typeface="Wingdings" pitchFamily="2" charset="2"/>
              </a:rPr>
              <a:t>]</a:t>
            </a:r>
          </a:p>
          <a:p>
            <a:pPr>
              <a:spcBef>
                <a:spcPts val="300"/>
              </a:spcBef>
              <a:buNone/>
            </a:pPr>
            <a:r>
              <a:rPr lang="en-US" sz="2800" dirty="0">
                <a:sym typeface="Wingdings" pitchFamily="2" charset="2"/>
              </a:rPr>
              <a:t>x[j]  x[j] – x[</a:t>
            </a:r>
            <a:r>
              <a:rPr lang="en-US" sz="2800" dirty="0" err="1">
                <a:sym typeface="Wingdings" pitchFamily="2" charset="2"/>
              </a:rPr>
              <a:t>i</a:t>
            </a:r>
            <a:r>
              <a:rPr lang="en-US" sz="2800" dirty="0">
                <a:sym typeface="Wingdings" pitchFamily="2" charset="2"/>
              </a:rPr>
              <a:t>]</a:t>
            </a:r>
            <a:endParaRPr lang="en-US" sz="2800" dirty="0"/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endParaRPr lang="en-US" sz="2800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23B940A-00B7-451B-9872-1B48105E1435}" type="slidenum">
              <a:rPr lang="en-US" smtClean="0"/>
              <a:pPr eaLnBrk="1" hangingPunct="1"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2200" dirty="0" err="1">
                <a:latin typeface="Tahoma" pitchFamily="34" charset="0"/>
                <a:cs typeface="Tahoma" pitchFamily="34" charset="0"/>
              </a:rPr>
              <a:t>الگوريتمي</a:t>
            </a:r>
            <a:r>
              <a:rPr lang="fa-IR" sz="2200" dirty="0">
                <a:latin typeface="Tahoma" pitchFamily="34" charset="0"/>
                <a:cs typeface="Tahoma" pitchFamily="34" charset="0"/>
              </a:rPr>
              <a:t> كه آرایه صعودی از اعداد صحیح را بگیرد و آنرا تبدیل به آرایه نزولی کند.</a:t>
            </a:r>
            <a:endParaRPr lang="en-US" sz="2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800" b="1" dirty="0"/>
              <a:t>Algorithm</a:t>
            </a:r>
            <a:r>
              <a:rPr lang="en-US" sz="2800" dirty="0"/>
              <a:t> reverse(</a:t>
            </a:r>
            <a:r>
              <a:rPr lang="en-US" sz="2800" b="1" dirty="0"/>
              <a:t>A, start, end</a:t>
            </a:r>
            <a:r>
              <a:rPr lang="en-US" sz="2800" dirty="0"/>
              <a:t>)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endParaRPr lang="en-US" sz="2800" dirty="0"/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800" dirty="0"/>
              <a:t>if (start &gt;= end)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800" dirty="0"/>
              <a:t>	return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800" dirty="0"/>
              <a:t>else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800" dirty="0"/>
              <a:t>	swap(A, start, end)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800" dirty="0"/>
              <a:t>	reverse(A, start + 1, end - 1)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23B940A-00B7-451B-9872-1B48105E1435}" type="slidenum">
              <a:rPr lang="en-US" smtClean="0"/>
              <a:pPr eaLnBrk="1" hangingPunct="1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36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Tower of Hanoi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C234F5-7109-4A83-B518-15A0E782B75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Algorithm</a:t>
            </a:r>
            <a:r>
              <a:rPr lang="en-US" sz="2000" dirty="0"/>
              <a:t> </a:t>
            </a:r>
            <a:r>
              <a:rPr lang="en-US" sz="2000" b="1" dirty="0" err="1"/>
              <a:t>hanoi</a:t>
            </a:r>
            <a:r>
              <a:rPr lang="en-US" sz="2000" dirty="0"/>
              <a:t>(n, source, target, auxiliary):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   if (n &lt;= 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        return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   # Move n - 1 disks from source to auxiliary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   </a:t>
            </a:r>
            <a:r>
              <a:rPr lang="en-US" sz="2000" dirty="0" err="1"/>
              <a:t>hanoi</a:t>
            </a:r>
            <a:r>
              <a:rPr lang="en-US" sz="2000" dirty="0"/>
              <a:t>(n - 1, source, auxiliary, target)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   # Move the nth disk from source to target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   append the source last disk to the target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   # Move the n - 1 disks that we left on auxiliary onto target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   </a:t>
            </a:r>
            <a:r>
              <a:rPr lang="en-US" sz="2000" dirty="0" err="1"/>
              <a:t>hanoi</a:t>
            </a:r>
            <a:r>
              <a:rPr lang="en-US" sz="2000" dirty="0"/>
              <a:t>(n - 1, auxiliary, target, source)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pt-BR" sz="2000" dirty="0"/>
              <a:t>A = [3, 2, 1]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2000" dirty="0"/>
              <a:t>B = []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2000" dirty="0"/>
              <a:t>C = []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/>
              <a:t>hanoi</a:t>
            </a:r>
            <a:r>
              <a:rPr lang="en-US" sz="2000" dirty="0"/>
              <a:t>(3, A, C, B)</a:t>
            </a:r>
          </a:p>
        </p:txBody>
      </p:sp>
      <p:pic>
        <p:nvPicPr>
          <p:cNvPr id="8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68072" y="1219200"/>
            <a:ext cx="3282417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767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Eight Queens Puzzle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possible solution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C234F5-7109-4A83-B518-15A0E782B75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700" y="1535462"/>
            <a:ext cx="4648200" cy="469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427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52392-C18F-4A04-A18B-72274105B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0791B-42FF-461E-A2E9-3A11E7163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44575"/>
            <a:ext cx="8991600" cy="5181600"/>
          </a:xfrm>
        </p:spPr>
        <p:txBody>
          <a:bodyPr/>
          <a:lstStyle/>
          <a:p>
            <a:r>
              <a:rPr lang="en-US" sz="2800" dirty="0"/>
              <a:t>There are more than one algorithm for a problem</a:t>
            </a:r>
          </a:p>
          <a:p>
            <a:pPr lvl="1"/>
            <a:r>
              <a:rPr lang="en-US" sz="2400" dirty="0"/>
              <a:t>Efficiency, Complexity, Clarity, … </a:t>
            </a:r>
          </a:p>
          <a:p>
            <a:r>
              <a:rPr lang="en-US" sz="2800" dirty="0"/>
              <a:t>Algorithm (Programming Language) building blocks</a:t>
            </a:r>
          </a:p>
          <a:p>
            <a:pPr lvl="1"/>
            <a:r>
              <a:rPr lang="en-US" sz="2400" dirty="0"/>
              <a:t>Calculations (</a:t>
            </a:r>
            <a:r>
              <a:rPr lang="en-US" sz="2400" dirty="0">
                <a:solidFill>
                  <a:srgbClr val="C00000"/>
                </a:solidFill>
              </a:rPr>
              <a:t>Lecture 4)</a:t>
            </a:r>
          </a:p>
          <a:p>
            <a:pPr lvl="1"/>
            <a:r>
              <a:rPr lang="en-US" sz="2400" dirty="0"/>
              <a:t>Input / Output (</a:t>
            </a:r>
            <a:r>
              <a:rPr lang="en-US" sz="2400" dirty="0">
                <a:solidFill>
                  <a:srgbClr val="C00000"/>
                </a:solidFill>
              </a:rPr>
              <a:t>Lecture 5)</a:t>
            </a:r>
          </a:p>
          <a:p>
            <a:pPr lvl="1"/>
            <a:r>
              <a:rPr lang="en-US" sz="2400" dirty="0"/>
              <a:t>Decision Making (</a:t>
            </a:r>
            <a:r>
              <a:rPr lang="en-US" sz="2400" dirty="0">
                <a:solidFill>
                  <a:srgbClr val="C00000"/>
                </a:solidFill>
              </a:rPr>
              <a:t>Lecture 6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Repeating (</a:t>
            </a:r>
            <a:r>
              <a:rPr lang="en-US" sz="2400" dirty="0">
                <a:solidFill>
                  <a:srgbClr val="C00000"/>
                </a:solidFill>
              </a:rPr>
              <a:t>Lecture 7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Modular Programming (</a:t>
            </a:r>
            <a:r>
              <a:rPr lang="en-US" sz="2400" dirty="0">
                <a:solidFill>
                  <a:srgbClr val="C00000"/>
                </a:solidFill>
              </a:rPr>
              <a:t>Lecture 8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Arrays + Memory Management (</a:t>
            </a:r>
            <a:r>
              <a:rPr lang="en-US" sz="2400" dirty="0">
                <a:solidFill>
                  <a:srgbClr val="C00000"/>
                </a:solidFill>
              </a:rPr>
              <a:t>Lectures 9 + 10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Others (Files, …) (</a:t>
            </a:r>
            <a:r>
              <a:rPr lang="en-US" sz="2400" dirty="0">
                <a:solidFill>
                  <a:srgbClr val="C00000"/>
                </a:solidFill>
              </a:rPr>
              <a:t>Lecture 11 + 12</a:t>
            </a:r>
            <a:r>
              <a:rPr lang="en-US" sz="2400" dirty="0"/>
              <a:t>)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242A2-5D52-45AB-84CD-5086E8D7C9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C234F5-7109-4A83-B518-15A0E782B75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37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A203C36-CC91-478F-ADEF-BFF64758D24D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/>
            <a:r>
              <a:rPr lang="en-US"/>
              <a:t>What We Will Learn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eaLnBrk="1" hangingPunct="1"/>
            <a:r>
              <a:rPr lang="en-US"/>
              <a:t>Sample algorithms to practice problem solving steps</a:t>
            </a:r>
          </a:p>
          <a:p>
            <a:pPr eaLnBrk="1" hangingPunct="1"/>
            <a:r>
              <a:rPr lang="en-US"/>
              <a:t>Input &amp; Output analysis</a:t>
            </a:r>
          </a:p>
          <a:p>
            <a:pPr eaLnBrk="1" hangingPunct="1"/>
            <a:r>
              <a:rPr lang="en-US"/>
              <a:t>Algorithm design</a:t>
            </a:r>
          </a:p>
          <a:p>
            <a:pPr lvl="1" eaLnBrk="1" hangingPunct="1"/>
            <a:r>
              <a:rPr lang="en-US"/>
              <a:t>Pseudo-code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3600" dirty="0">
                <a:latin typeface="Tahoma" pitchFamily="34" charset="0"/>
                <a:cs typeface="Tahoma" pitchFamily="34" charset="0"/>
              </a:rPr>
              <a:t>محاسبه میانگین ۳ عدد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  <a:buFont typeface="Wingdings" pitchFamily="2" charset="2"/>
              <a:buNone/>
            </a:pPr>
            <a:endParaRPr lang="fa-IR" sz="2800" b="1" dirty="0"/>
          </a:p>
          <a:p>
            <a:pPr>
              <a:spcBef>
                <a:spcPts val="1000"/>
              </a:spcBef>
              <a:buFont typeface="Wingdings" pitchFamily="2" charset="2"/>
              <a:buNone/>
            </a:pPr>
            <a:r>
              <a:rPr lang="en-US" sz="2800" b="1" dirty="0"/>
              <a:t>Algorithm</a:t>
            </a:r>
            <a:r>
              <a:rPr lang="en-US" sz="2800" dirty="0"/>
              <a:t>: Average</a:t>
            </a:r>
          </a:p>
          <a:p>
            <a:pPr>
              <a:spcBef>
                <a:spcPts val="1000"/>
              </a:spcBef>
              <a:buFont typeface="Wingdings" pitchFamily="2" charset="2"/>
              <a:buNone/>
            </a:pPr>
            <a:endParaRPr lang="en-US" sz="2800" dirty="0"/>
          </a:p>
          <a:p>
            <a:pPr>
              <a:spcBef>
                <a:spcPts val="1000"/>
              </a:spcBef>
              <a:buFont typeface="Wingdings" pitchFamily="2" charset="2"/>
              <a:buNone/>
            </a:pPr>
            <a:r>
              <a:rPr lang="en-US" sz="2800" dirty="0"/>
              <a:t>1. print “Please enter three integers”</a:t>
            </a:r>
          </a:p>
          <a:p>
            <a:pPr>
              <a:spcBef>
                <a:spcPts val="1000"/>
              </a:spcBef>
              <a:buFont typeface="Wingdings" pitchFamily="2" charset="2"/>
              <a:buNone/>
            </a:pPr>
            <a:r>
              <a:rPr lang="en-US" sz="2800" dirty="0"/>
              <a:t>2. read x1, x2, x3</a:t>
            </a:r>
          </a:p>
          <a:p>
            <a:pPr>
              <a:spcBef>
                <a:spcPts val="1000"/>
              </a:spcBef>
              <a:buFont typeface="Wingdings" pitchFamily="2" charset="2"/>
              <a:buNone/>
            </a:pPr>
            <a:r>
              <a:rPr lang="en-US" sz="2800" dirty="0"/>
              <a:t>3. sum </a:t>
            </a:r>
            <a:r>
              <a:rPr lang="en-US" sz="2800" dirty="0">
                <a:sym typeface="Wingdings" pitchFamily="2" charset="2"/>
              </a:rPr>
              <a:t> x1 + x2 + x3</a:t>
            </a:r>
          </a:p>
          <a:p>
            <a:pPr>
              <a:spcBef>
                <a:spcPts val="1000"/>
              </a:spcBef>
              <a:buFont typeface="Wingdings" pitchFamily="2" charset="2"/>
              <a:buNone/>
            </a:pPr>
            <a:r>
              <a:rPr lang="en-US" sz="2800" dirty="0">
                <a:sym typeface="Wingdings" pitchFamily="2" charset="2"/>
              </a:rPr>
              <a:t>4. average  sum / 3</a:t>
            </a:r>
          </a:p>
          <a:p>
            <a:pPr>
              <a:spcBef>
                <a:spcPts val="1000"/>
              </a:spcBef>
              <a:buFont typeface="Wingdings" pitchFamily="2" charset="2"/>
              <a:buNone/>
            </a:pPr>
            <a:r>
              <a:rPr lang="en-US" sz="2800" dirty="0">
                <a:sym typeface="Wingdings" pitchFamily="2" charset="2"/>
              </a:rPr>
              <a:t>5. print “Average = ” average 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284C54E-877E-40CE-8BD0-2123E5519A59}" type="slidenum">
              <a:rPr lang="en-US" smtClean="0"/>
              <a:pPr eaLnBrk="1" hangingPunct="1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4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3600" dirty="0">
                <a:latin typeface="Tahoma" pitchFamily="34" charset="0"/>
                <a:cs typeface="Tahoma" pitchFamily="34" charset="0"/>
              </a:rPr>
              <a:t>الگوريتم تشخيص زوج يا فرد بودن عدد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  <a:buFont typeface="Wingdings" pitchFamily="2" charset="2"/>
              <a:buNone/>
            </a:pPr>
            <a:r>
              <a:rPr lang="en-US" sz="2800" b="1" dirty="0"/>
              <a:t>Algorithm</a:t>
            </a:r>
            <a:r>
              <a:rPr lang="en-US" sz="2800" dirty="0"/>
              <a:t>: Odd-Even-1</a:t>
            </a:r>
          </a:p>
          <a:p>
            <a:pPr>
              <a:spcBef>
                <a:spcPts val="1000"/>
              </a:spcBef>
              <a:buFont typeface="Wingdings" pitchFamily="2" charset="2"/>
              <a:buNone/>
            </a:pPr>
            <a:endParaRPr lang="en-US" sz="2800" dirty="0"/>
          </a:p>
          <a:p>
            <a:pPr>
              <a:spcBef>
                <a:spcPts val="1000"/>
              </a:spcBef>
              <a:buFont typeface="Wingdings" pitchFamily="2" charset="2"/>
              <a:buNone/>
            </a:pPr>
            <a:r>
              <a:rPr lang="en-US" sz="2800" dirty="0"/>
              <a:t>1. print “Please enter an integer”</a:t>
            </a:r>
          </a:p>
          <a:p>
            <a:pPr>
              <a:spcBef>
                <a:spcPts val="1000"/>
              </a:spcBef>
              <a:buFont typeface="Wingdings" pitchFamily="2" charset="2"/>
              <a:buNone/>
            </a:pPr>
            <a:r>
              <a:rPr lang="en-US" sz="2800" dirty="0"/>
              <a:t>2. read n</a:t>
            </a:r>
          </a:p>
          <a:p>
            <a:pPr>
              <a:spcBef>
                <a:spcPts val="1000"/>
              </a:spcBef>
              <a:buFont typeface="Wingdings" pitchFamily="2" charset="2"/>
              <a:buNone/>
            </a:pPr>
            <a:r>
              <a:rPr lang="en-US" sz="2800" dirty="0"/>
              <a:t>3. y </a:t>
            </a:r>
            <a:r>
              <a:rPr lang="en-US" sz="2800" dirty="0">
                <a:sym typeface="Wingdings" pitchFamily="2" charset="2"/>
              </a:rPr>
              <a:t> n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mod</a:t>
            </a:r>
            <a:r>
              <a:rPr lang="en-US" sz="2800" dirty="0">
                <a:sym typeface="Wingdings" pitchFamily="2" charset="2"/>
              </a:rPr>
              <a:t> 2</a:t>
            </a:r>
          </a:p>
          <a:p>
            <a:pPr>
              <a:spcBef>
                <a:spcPts val="1000"/>
              </a:spcBef>
              <a:buFont typeface="Wingdings" pitchFamily="2" charset="2"/>
              <a:buNone/>
            </a:pPr>
            <a:r>
              <a:rPr lang="en-US" sz="2800" dirty="0">
                <a:sym typeface="Wingdings" pitchFamily="2" charset="2"/>
              </a:rPr>
              <a:t>4. if (y == 0)</a:t>
            </a:r>
          </a:p>
          <a:p>
            <a:pPr>
              <a:spcBef>
                <a:spcPts val="1000"/>
              </a:spcBef>
              <a:buFont typeface="Wingdings" pitchFamily="2" charset="2"/>
              <a:buNone/>
            </a:pPr>
            <a:r>
              <a:rPr lang="en-US" sz="2800" dirty="0">
                <a:sym typeface="Wingdings" pitchFamily="2" charset="2"/>
              </a:rPr>
              <a:t>		print “Number is even”</a:t>
            </a:r>
          </a:p>
          <a:p>
            <a:pPr>
              <a:spcBef>
                <a:spcPts val="1000"/>
              </a:spcBef>
              <a:buFont typeface="Wingdings" pitchFamily="2" charset="2"/>
              <a:buNone/>
            </a:pPr>
            <a:r>
              <a:rPr lang="en-US" sz="2800" dirty="0">
                <a:sym typeface="Wingdings" pitchFamily="2" charset="2"/>
              </a:rPr>
              <a:t>	else </a:t>
            </a:r>
          </a:p>
          <a:p>
            <a:pPr>
              <a:spcBef>
                <a:spcPts val="1000"/>
              </a:spcBef>
              <a:buFont typeface="Wingdings" pitchFamily="2" charset="2"/>
              <a:buNone/>
            </a:pPr>
            <a:r>
              <a:rPr lang="en-US" sz="2800" dirty="0">
                <a:sym typeface="Wingdings" pitchFamily="2" charset="2"/>
              </a:rPr>
              <a:t>		print “Number is odd”</a:t>
            </a:r>
            <a:endParaRPr lang="en-US" sz="2800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284C54E-877E-40CE-8BD0-2123E5519A59}" type="slidenum">
              <a:rPr lang="en-US" smtClean="0"/>
              <a:pPr eaLnBrk="1" hangingPunct="1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3600" dirty="0">
                <a:latin typeface="Tahoma" pitchFamily="34" charset="0"/>
                <a:cs typeface="Tahoma" pitchFamily="34" charset="0"/>
              </a:rPr>
              <a:t>الگوريتم تشخيص زوج يا فرد بودن عدد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800" b="1" dirty="0">
                <a:solidFill>
                  <a:srgbClr val="000000"/>
                </a:solidFill>
              </a:rPr>
              <a:t>Algorithm</a:t>
            </a:r>
            <a:r>
              <a:rPr lang="en-US" sz="2800" dirty="0">
                <a:solidFill>
                  <a:srgbClr val="000000"/>
                </a:solidFill>
              </a:rPr>
              <a:t>: Odd-Even-2</a:t>
            </a:r>
            <a:endParaRPr lang="fa-IR" sz="2800" dirty="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800" dirty="0">
                <a:solidFill>
                  <a:srgbClr val="000000"/>
                </a:solidFill>
              </a:rPr>
              <a:t>1. print “Please enter an integer”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800" dirty="0">
                <a:solidFill>
                  <a:srgbClr val="000000"/>
                </a:solidFill>
              </a:rPr>
              <a:t>2. read n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800" dirty="0">
                <a:solidFill>
                  <a:srgbClr val="000000"/>
                </a:solidFill>
              </a:rPr>
              <a:t>3. if(n &lt; 0)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800" dirty="0">
                <a:solidFill>
                  <a:srgbClr val="000000"/>
                </a:solidFill>
              </a:rPr>
              <a:t>		n 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 -1 * n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4. while(n &gt;= 2)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		n  n – 2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5. if(n == 0) 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		print “even”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	else 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		print “odd”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C234F5-7109-4A83-B518-15A0E782B75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086600" y="5334000"/>
            <a:ext cx="1524000" cy="892175"/>
          </a:xfrm>
          <a:prstGeom prst="roundRect">
            <a:avLst>
              <a:gd name="adj" fmla="val 369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Verify the Algorithm</a:t>
            </a:r>
          </a:p>
        </p:txBody>
      </p:sp>
    </p:spTree>
    <p:extLst>
      <p:ext uri="{BB962C8B-B14F-4D97-AF65-F5344CB8AC3E}">
        <p14:creationId xmlns:p14="http://schemas.microsoft.com/office/powerpoint/2010/main" val="137337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3600" dirty="0">
                <a:latin typeface="Tahoma" pitchFamily="34" charset="0"/>
                <a:cs typeface="Tahoma" pitchFamily="34" charset="0"/>
              </a:rPr>
              <a:t>الگوريتم تشخيص زوج يا فرد بودن عدد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dirty="0">
                <a:solidFill>
                  <a:srgbClr val="000000"/>
                </a:solidFill>
              </a:rPr>
              <a:t>Algorithm: Odd-Even-3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dirty="0">
                <a:solidFill>
                  <a:srgbClr val="000000"/>
                </a:solidFill>
              </a:rPr>
              <a:t>1. print “Please enter an integer”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dirty="0">
                <a:solidFill>
                  <a:srgbClr val="000000"/>
                </a:solidFill>
              </a:rPr>
              <a:t>2. read n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dirty="0">
                <a:solidFill>
                  <a:srgbClr val="000000"/>
                </a:solidFill>
              </a:rPr>
              <a:t>3. while (n &gt;= 2) or (n &lt;=  -1)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dirty="0">
                <a:solidFill>
                  <a:srgbClr val="000000"/>
                </a:solidFill>
              </a:rPr>
              <a:t>		n </a:t>
            </a:r>
            <a:r>
              <a:rPr lang="en-US" dirty="0">
                <a:solidFill>
                  <a:srgbClr val="000000"/>
                </a:solidFill>
                <a:sym typeface="Wingdings" pitchFamily="2" charset="2"/>
              </a:rPr>
              <a:t> n - sign(n) * 2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dirty="0">
                <a:solidFill>
                  <a:srgbClr val="000000"/>
                </a:solidFill>
                <a:sym typeface="Wingdings" pitchFamily="2" charset="2"/>
              </a:rPr>
              <a:t>4. if (n == 1)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dirty="0">
                <a:solidFill>
                  <a:srgbClr val="000000"/>
                </a:solidFill>
                <a:sym typeface="Wingdings" pitchFamily="2" charset="2"/>
              </a:rPr>
              <a:t>		print “odd”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dirty="0">
                <a:solidFill>
                  <a:srgbClr val="000000"/>
                </a:solidFill>
                <a:sym typeface="Wingdings" pitchFamily="2" charset="2"/>
              </a:rPr>
              <a:t>	else 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dirty="0">
                <a:solidFill>
                  <a:srgbClr val="000000"/>
                </a:solidFill>
                <a:sym typeface="Wingdings" pitchFamily="2" charset="2"/>
              </a:rPr>
              <a:t>		print “even”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C234F5-7109-4A83-B518-15A0E782B75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3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2400">
                <a:latin typeface="Tahoma" pitchFamily="34" charset="0"/>
                <a:cs typeface="Tahoma" pitchFamily="34" charset="0"/>
              </a:rPr>
              <a:t>الگوريتمي كه يك رشته عدد را كه با 0 تمام مي‌شود را مي‌گيرد و تعداد اعداد زوج و فرد را چاپ مي‌كند</a:t>
            </a:r>
            <a:endParaRPr lang="en-US" sz="2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000" b="1" dirty="0"/>
              <a:t>Algorithm</a:t>
            </a:r>
            <a:r>
              <a:rPr lang="en-US" sz="2000" dirty="0"/>
              <a:t>: Count Odd-Even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000" dirty="0" err="1"/>
              <a:t>odd_cnt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 0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000" dirty="0" err="1">
                <a:sym typeface="Wingdings" pitchFamily="2" charset="2"/>
              </a:rPr>
              <a:t>even_cnt</a:t>
            </a:r>
            <a:r>
              <a:rPr lang="en-US" sz="2000" dirty="0">
                <a:sym typeface="Wingdings" pitchFamily="2" charset="2"/>
              </a:rPr>
              <a:t>  0</a:t>
            </a:r>
            <a:endParaRPr lang="en-US" sz="2000" dirty="0"/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000" dirty="0"/>
              <a:t>print “Please enter an integer”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000" dirty="0"/>
              <a:t>read n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000" dirty="0"/>
              <a:t>while (n != 0)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000" dirty="0"/>
              <a:t>		y </a:t>
            </a:r>
            <a:r>
              <a:rPr lang="en-US" sz="2000" dirty="0">
                <a:sym typeface="Wingdings" pitchFamily="2" charset="2"/>
              </a:rPr>
              <a:t> n mod 2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000" dirty="0">
                <a:sym typeface="Wingdings" pitchFamily="2" charset="2"/>
              </a:rPr>
              <a:t>		if (y == 0)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000" dirty="0">
                <a:sym typeface="Wingdings" pitchFamily="2" charset="2"/>
              </a:rPr>
              <a:t>			</a:t>
            </a:r>
            <a:r>
              <a:rPr lang="en-US" sz="2000" dirty="0" err="1">
                <a:sym typeface="Wingdings" pitchFamily="2" charset="2"/>
              </a:rPr>
              <a:t>even_cnt</a:t>
            </a:r>
            <a:r>
              <a:rPr lang="en-US" sz="2000" dirty="0">
                <a:sym typeface="Wingdings" pitchFamily="2" charset="2"/>
              </a:rPr>
              <a:t>  </a:t>
            </a:r>
            <a:r>
              <a:rPr lang="en-US" sz="2000" dirty="0" err="1">
                <a:sym typeface="Wingdings" pitchFamily="2" charset="2"/>
              </a:rPr>
              <a:t>even_cnt</a:t>
            </a:r>
            <a:r>
              <a:rPr lang="en-US" sz="2000" dirty="0">
                <a:sym typeface="Wingdings" pitchFamily="2" charset="2"/>
              </a:rPr>
              <a:t> + 1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000" dirty="0">
                <a:sym typeface="Wingdings" pitchFamily="2" charset="2"/>
              </a:rPr>
              <a:t>		else 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000" dirty="0">
                <a:sym typeface="Wingdings" pitchFamily="2" charset="2"/>
              </a:rPr>
              <a:t>			</a:t>
            </a:r>
            <a:r>
              <a:rPr lang="en-US" sz="2000" dirty="0" err="1">
                <a:sym typeface="Wingdings" pitchFamily="2" charset="2"/>
              </a:rPr>
              <a:t>odd_cnt</a:t>
            </a:r>
            <a:r>
              <a:rPr lang="en-US" sz="2000" dirty="0">
                <a:sym typeface="Wingdings" pitchFamily="2" charset="2"/>
              </a:rPr>
              <a:t>  </a:t>
            </a:r>
            <a:r>
              <a:rPr lang="en-US" sz="2000" dirty="0" err="1">
                <a:sym typeface="Wingdings" pitchFamily="2" charset="2"/>
              </a:rPr>
              <a:t>odd_cnt</a:t>
            </a:r>
            <a:r>
              <a:rPr lang="en-US" sz="2000" dirty="0">
                <a:sym typeface="Wingdings" pitchFamily="2" charset="2"/>
              </a:rPr>
              <a:t> + 1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000" dirty="0">
                <a:sym typeface="Wingdings" pitchFamily="2" charset="2"/>
              </a:rPr>
              <a:t>		</a:t>
            </a:r>
            <a:r>
              <a:rPr lang="en-US" sz="2000" dirty="0"/>
              <a:t>print “Please enter an integer”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000" dirty="0">
                <a:sym typeface="Wingdings" pitchFamily="2" charset="2"/>
              </a:rPr>
              <a:t>		read n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endParaRPr lang="en-US" sz="2000" dirty="0">
              <a:sym typeface="Wingdings" pitchFamily="2" charset="2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000" dirty="0">
                <a:sym typeface="Wingdings" pitchFamily="2" charset="2"/>
              </a:rPr>
              <a:t>print “Odd = “ </a:t>
            </a:r>
            <a:r>
              <a:rPr lang="en-US" sz="2000" dirty="0" err="1">
                <a:sym typeface="Wingdings" pitchFamily="2" charset="2"/>
              </a:rPr>
              <a:t>odd_cnt</a:t>
            </a:r>
            <a:r>
              <a:rPr lang="en-US" sz="2000" dirty="0">
                <a:sym typeface="Wingdings" pitchFamily="2" charset="2"/>
              </a:rPr>
              <a:t> “Even = “ </a:t>
            </a:r>
            <a:r>
              <a:rPr lang="en-US" sz="2000" dirty="0" err="1">
                <a:sym typeface="Wingdings" pitchFamily="2" charset="2"/>
              </a:rPr>
              <a:t>even_cnt</a:t>
            </a:r>
            <a:endParaRPr lang="en-US" sz="2000" dirty="0">
              <a:sym typeface="Wingdings" pitchFamily="2" charset="2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5C347DF-515B-48DD-BDF8-906F9CB32E2C}" type="slidenum">
              <a:rPr lang="en-US" smtClean="0"/>
              <a:pPr eaLnBrk="1" hangingPunct="1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2400">
                <a:latin typeface="Tahoma" pitchFamily="34" charset="0"/>
                <a:cs typeface="Tahoma" pitchFamily="34" charset="0"/>
              </a:rPr>
              <a:t>الگوريتمي كه يك عدد صحيح مثبت را بگيرد و مجموع ارقام آن را چاپ كند</a:t>
            </a:r>
            <a:endParaRPr lang="en-US" sz="2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800" b="1" dirty="0"/>
              <a:t>Algorithm</a:t>
            </a:r>
            <a:r>
              <a:rPr lang="en-US" sz="2800" dirty="0"/>
              <a:t>: Digit-Sum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800" dirty="0"/>
              <a:t>print “Please enter a positive integer”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800" dirty="0"/>
              <a:t>read n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800" dirty="0"/>
              <a:t>sum </a:t>
            </a:r>
            <a:r>
              <a:rPr lang="en-US" sz="2800" dirty="0">
                <a:sym typeface="Wingdings" pitchFamily="2" charset="2"/>
              </a:rPr>
              <a:t> 0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800" dirty="0">
                <a:sym typeface="Wingdings" pitchFamily="2" charset="2"/>
              </a:rPr>
              <a:t>m  n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800" dirty="0"/>
              <a:t>while (n != 0)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800" dirty="0"/>
              <a:t>		y </a:t>
            </a:r>
            <a:r>
              <a:rPr lang="en-US" sz="2800" dirty="0">
                <a:sym typeface="Wingdings" pitchFamily="2" charset="2"/>
              </a:rPr>
              <a:t> n mod 10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800" dirty="0">
                <a:sym typeface="Wingdings" pitchFamily="2" charset="2"/>
              </a:rPr>
              <a:t>		sum  sum + y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800" dirty="0">
                <a:sym typeface="Wingdings" pitchFamily="2" charset="2"/>
              </a:rPr>
              <a:t>		n  n - y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800" dirty="0">
                <a:sym typeface="Wingdings" pitchFamily="2" charset="2"/>
              </a:rPr>
              <a:t>		n  n / 10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800" dirty="0">
                <a:sym typeface="Wingdings" pitchFamily="2" charset="2"/>
              </a:rPr>
              <a:t>print “sum of digits of” m “ = “ sum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endParaRPr lang="en-US" sz="2800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B6A88CE-A2B5-43E6-9DEE-9C8300A201CE}" type="slidenum">
              <a:rPr lang="en-US" smtClean="0"/>
              <a:pPr eaLnBrk="1" hangingPunct="1"/>
              <a:t>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7315200" y="5486400"/>
            <a:ext cx="1371600" cy="739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Verify the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762000"/>
          </a:xfrm>
        </p:spPr>
        <p:txBody>
          <a:bodyPr/>
          <a:lstStyle/>
          <a:p>
            <a:pPr algn="r" rtl="1"/>
            <a:r>
              <a:rPr lang="fa-IR" sz="2400" dirty="0">
                <a:latin typeface="Tahoma" pitchFamily="34" charset="0"/>
                <a:cs typeface="Tahoma" pitchFamily="34" charset="0"/>
              </a:rPr>
              <a:t>الگوريتمي كه يك عدد صحيح مثبت را بگيرد و آنرا در مبناي 8 چاپ كند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b="1" dirty="0"/>
              <a:t>Algorithm</a:t>
            </a:r>
            <a:r>
              <a:rPr lang="en-US" sz="2600" dirty="0"/>
              <a:t>: Base-8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dirty="0"/>
              <a:t>print “Please enter a positive integer”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dirty="0"/>
              <a:t>read n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>
                <a:sym typeface="Wingdings" pitchFamily="2" charset="2"/>
              </a:rPr>
              <a:t> 0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dirty="0">
                <a:sym typeface="Wingdings" pitchFamily="2" charset="2"/>
              </a:rPr>
              <a:t>while (n != 0)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dirty="0">
                <a:sym typeface="Wingdings" pitchFamily="2" charset="2"/>
              </a:rPr>
              <a:t>		x[</a:t>
            </a:r>
            <a:r>
              <a:rPr lang="en-US" sz="2600" dirty="0" err="1">
                <a:sym typeface="Wingdings" pitchFamily="2" charset="2"/>
              </a:rPr>
              <a:t>i</a:t>
            </a:r>
            <a:r>
              <a:rPr lang="en-US" sz="2600" dirty="0">
                <a:sym typeface="Wingdings" pitchFamily="2" charset="2"/>
              </a:rPr>
              <a:t>]  n mod 8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dirty="0">
                <a:sym typeface="Wingdings" pitchFamily="2" charset="2"/>
              </a:rPr>
              <a:t>		n  floor (n / 8)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dirty="0">
                <a:sym typeface="Wingdings" pitchFamily="2" charset="2"/>
              </a:rPr>
              <a:t>		</a:t>
            </a:r>
            <a:r>
              <a:rPr lang="en-US" sz="2600" dirty="0" err="1">
                <a:sym typeface="Wingdings" pitchFamily="2" charset="2"/>
              </a:rPr>
              <a:t>i</a:t>
            </a:r>
            <a:r>
              <a:rPr lang="en-US" sz="2600" dirty="0">
                <a:sym typeface="Wingdings" pitchFamily="2" charset="2"/>
              </a:rPr>
              <a:t>  </a:t>
            </a:r>
            <a:r>
              <a:rPr lang="en-US" sz="2600" dirty="0" err="1">
                <a:sym typeface="Wingdings" pitchFamily="2" charset="2"/>
              </a:rPr>
              <a:t>i</a:t>
            </a:r>
            <a:r>
              <a:rPr lang="en-US" sz="2600" dirty="0">
                <a:sym typeface="Wingdings" pitchFamily="2" charset="2"/>
              </a:rPr>
              <a:t> + 1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dirty="0" err="1">
                <a:sym typeface="Wingdings" pitchFamily="2" charset="2"/>
              </a:rPr>
              <a:t>i</a:t>
            </a:r>
            <a:r>
              <a:rPr lang="en-US" sz="2600" dirty="0">
                <a:sym typeface="Wingdings" pitchFamily="2" charset="2"/>
              </a:rPr>
              <a:t>  </a:t>
            </a:r>
            <a:r>
              <a:rPr lang="en-US" sz="2600" dirty="0" err="1">
                <a:sym typeface="Wingdings" pitchFamily="2" charset="2"/>
              </a:rPr>
              <a:t>i</a:t>
            </a:r>
            <a:r>
              <a:rPr lang="en-US" sz="2600" dirty="0">
                <a:sym typeface="Wingdings" pitchFamily="2" charset="2"/>
              </a:rPr>
              <a:t> - 1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dirty="0">
                <a:sym typeface="Wingdings" pitchFamily="2" charset="2"/>
              </a:rPr>
              <a:t>while (</a:t>
            </a:r>
            <a:r>
              <a:rPr lang="en-US" sz="2600" dirty="0" err="1">
                <a:sym typeface="Wingdings" pitchFamily="2" charset="2"/>
              </a:rPr>
              <a:t>i</a:t>
            </a:r>
            <a:r>
              <a:rPr lang="en-US" sz="2600" dirty="0">
                <a:sym typeface="Wingdings" pitchFamily="2" charset="2"/>
              </a:rPr>
              <a:t> &gt;= 0)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dirty="0">
                <a:sym typeface="Wingdings" pitchFamily="2" charset="2"/>
              </a:rPr>
              <a:t>		print x[</a:t>
            </a:r>
            <a:r>
              <a:rPr lang="en-US" sz="2600" dirty="0" err="1">
                <a:sym typeface="Wingdings" pitchFamily="2" charset="2"/>
              </a:rPr>
              <a:t>i</a:t>
            </a:r>
            <a:r>
              <a:rPr lang="en-US" sz="2600" dirty="0">
                <a:sym typeface="Wingdings" pitchFamily="2" charset="2"/>
              </a:rPr>
              <a:t>]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600" dirty="0">
                <a:sym typeface="Wingdings" pitchFamily="2" charset="2"/>
              </a:rPr>
              <a:t>		</a:t>
            </a:r>
            <a:r>
              <a:rPr lang="en-US" sz="2600" dirty="0" err="1">
                <a:sym typeface="Wingdings" pitchFamily="2" charset="2"/>
              </a:rPr>
              <a:t>i</a:t>
            </a:r>
            <a:r>
              <a:rPr lang="en-US" sz="2600" dirty="0">
                <a:sym typeface="Wingdings" pitchFamily="2" charset="2"/>
              </a:rPr>
              <a:t>  </a:t>
            </a:r>
            <a:r>
              <a:rPr lang="en-US" sz="2600" dirty="0" err="1">
                <a:sym typeface="Wingdings" pitchFamily="2" charset="2"/>
              </a:rPr>
              <a:t>i</a:t>
            </a:r>
            <a:r>
              <a:rPr lang="en-US" sz="2600" dirty="0">
                <a:sym typeface="Wingdings" pitchFamily="2" charset="2"/>
              </a:rPr>
              <a:t> - 1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endParaRPr lang="en-US" sz="2600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A00FE23-4036-4BB2-B262-17E26E8B7C07}" type="slidenum">
              <a:rPr lang="en-US" smtClean="0"/>
              <a:pPr eaLnBrk="1" hangingPunct="1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ca6bf3abc8c515d48857a5c5328843bb275e6"/>
  <p:tag name="ISPRING_RESOURCE_PATHS_HASH_PRESENTER" val="6c1c919c96a107c8ad4f969fc4cef3f55f6bd"/>
</p:tagLst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9814</TotalTime>
  <Words>1580</Words>
  <Application>Microsoft Office PowerPoint</Application>
  <PresentationFormat>On-screen Show (4:3)</PresentationFormat>
  <Paragraphs>249</Paragraphs>
  <Slides>18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Tahoma</vt:lpstr>
      <vt:lpstr>Times New Roman</vt:lpstr>
      <vt:lpstr>Wingdings</vt:lpstr>
      <vt:lpstr>Edge</vt:lpstr>
      <vt:lpstr>1_Office Theme</vt:lpstr>
      <vt:lpstr>PowerPoint Presentation</vt:lpstr>
      <vt:lpstr>What We Will Learn </vt:lpstr>
      <vt:lpstr>محاسبه میانگین ۳ عدد</vt:lpstr>
      <vt:lpstr>الگوريتم تشخيص زوج يا فرد بودن عدد</vt:lpstr>
      <vt:lpstr>الگوريتم تشخيص زوج يا فرد بودن عدد</vt:lpstr>
      <vt:lpstr>الگوريتم تشخيص زوج يا فرد بودن عدد</vt:lpstr>
      <vt:lpstr>الگوريتمي كه يك رشته عدد را كه با 0 تمام مي‌شود را مي‌گيرد و تعداد اعداد زوج و فرد را چاپ مي‌كند</vt:lpstr>
      <vt:lpstr>الگوريتمي كه يك عدد صحيح مثبت را بگيرد و مجموع ارقام آن را چاپ كند</vt:lpstr>
      <vt:lpstr>الگوريتمي كه يك عدد صحيح مثبت را بگيرد و آنرا در مبناي 8 چاپ كند</vt:lpstr>
      <vt:lpstr>الگوريتمي كه يك عدد صحيح مثبت را بگيرد و فاكتوريل آنرا تولید كند</vt:lpstr>
      <vt:lpstr>الگوريتمي كه يك عدد صحيح مثبت را بگيرد و فاكتوريل آنرا توليد كند</vt:lpstr>
      <vt:lpstr>الگوريتمي كه يك عدد صحيح مثبت را بگيرد و فاكتوريل آنرا توليد كند</vt:lpstr>
      <vt:lpstr>الگوريتمي كه يك رشته عدد را كه محل عضو اول آن با start و محل عضو آخر آن با end مشخص شده است را به صورت صعودي مرتب كند.</vt:lpstr>
      <vt:lpstr>الگوريتمي كه يك رشته عدد را كه محل عضو اول آن با start و محل عضو آخر آن با end مشخص شده است را به صورت صعودي مرتب كند.</vt:lpstr>
      <vt:lpstr>الگوريتمي كه آرایه صعودی از اعداد صحیح را بگیرد و آنرا تبدیل به آرایه نزولی کند.</vt:lpstr>
      <vt:lpstr>Tower of Hanoi</vt:lpstr>
      <vt:lpstr>Eight Queens Puzzle</vt:lpstr>
      <vt:lpstr>Summary</vt:lpstr>
    </vt:vector>
  </TitlesOfParts>
  <Company>AUT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Programming</dc:title>
  <dc:creator>Bahador</dc:creator>
  <cp:lastModifiedBy>Morteza Zakeri</cp:lastModifiedBy>
  <cp:revision>384</cp:revision>
  <cp:lastPrinted>2013-09-30T09:07:47Z</cp:lastPrinted>
  <dcterms:created xsi:type="dcterms:W3CDTF">2007-10-07T13:27:00Z</dcterms:created>
  <dcterms:modified xsi:type="dcterms:W3CDTF">2024-03-09T19:01:36Z</dcterms:modified>
</cp:coreProperties>
</file>