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68"/>
  </p:notesMasterIdLst>
  <p:sldIdLst>
    <p:sldId id="327" r:id="rId3"/>
    <p:sldId id="257" r:id="rId4"/>
    <p:sldId id="259" r:id="rId5"/>
    <p:sldId id="260" r:id="rId6"/>
    <p:sldId id="261" r:id="rId7"/>
    <p:sldId id="326" r:id="rId8"/>
    <p:sldId id="333" r:id="rId9"/>
    <p:sldId id="328" r:id="rId10"/>
    <p:sldId id="329" r:id="rId11"/>
    <p:sldId id="314" r:id="rId12"/>
    <p:sldId id="332" r:id="rId13"/>
    <p:sldId id="331" r:id="rId14"/>
    <p:sldId id="321" r:id="rId15"/>
    <p:sldId id="262" r:id="rId16"/>
    <p:sldId id="263" r:id="rId17"/>
    <p:sldId id="264" r:id="rId18"/>
    <p:sldId id="316" r:id="rId19"/>
    <p:sldId id="317" r:id="rId20"/>
    <p:sldId id="318" r:id="rId21"/>
    <p:sldId id="319" r:id="rId22"/>
    <p:sldId id="320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6" r:id="rId34"/>
    <p:sldId id="277" r:id="rId35"/>
    <p:sldId id="279" r:id="rId36"/>
    <p:sldId id="280" r:id="rId37"/>
    <p:sldId id="324" r:id="rId38"/>
    <p:sldId id="285" r:id="rId39"/>
    <p:sldId id="286" r:id="rId40"/>
    <p:sldId id="287" r:id="rId41"/>
    <p:sldId id="288" r:id="rId42"/>
    <p:sldId id="290" r:id="rId43"/>
    <p:sldId id="322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15" r:id="rId63"/>
    <p:sldId id="310" r:id="rId64"/>
    <p:sldId id="311" r:id="rId65"/>
    <p:sldId id="312" r:id="rId66"/>
    <p:sldId id="323" r:id="rId67"/>
  </p:sldIdLst>
  <p:sldSz cx="9144000" cy="6858000" type="screen4x3"/>
  <p:notesSz cx="7099300" cy="10234613"/>
  <p:custDataLst>
    <p:tags r:id="rId69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12" autoAdjust="0"/>
  </p:normalViewPr>
  <p:slideViewPr>
    <p:cSldViewPr>
      <p:cViewPr varScale="1">
        <p:scale>
          <a:sx n="86" d="100"/>
          <a:sy n="86" d="100"/>
        </p:scale>
        <p:origin x="225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4925" cy="3835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769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3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E641F19-0AB3-4682-9F0C-D1C28AB3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83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F91A10-2A3A-4BEC-828D-CC2531ED104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73DB49-F129-4745-8953-5964DD05693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79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E96674-57CF-47D3-B150-B55AA1E3900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1C5034-DC03-4D3B-A53C-1C549AEDE8B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5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E641F19-0AB3-4682-9F0C-D1C28AB3F5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E96674-57CF-47D3-B150-B55AA1E3900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1C5034-DC03-4D3B-A53C-1C549AEDE8B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5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E3C702-EAE8-4410-A760-564EC951606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DAF0315-2FB2-4631-BDE6-D5E6A276D919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96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89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AFE921-8855-4E73-9C29-E0FF578F223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F8B8DE-BB47-422F-87C9-7CDA2936D6DF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5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B3AF35-3274-4ADD-9563-4D1914B585A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123C6FB-9F4B-4483-A131-90D7CBB72C40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16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00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F8C72E-6C85-4CAD-B386-32E2903DB92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E24CA86-D3F8-4B57-ADA4-AE273EB17ED9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3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88029D-B529-4206-9D6F-72B450DB045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53DF0E-8303-446A-A015-DBAB6B1F99F7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90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97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4919B1-E296-45C6-A7C2-41271904F878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1C4F0B-A4E2-49F4-BCCA-275347796D62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01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latin typeface="Arial" charset="0"/>
                <a:cs typeface="Arial" charset="0"/>
              </a:rPr>
              <a:t>(Two's complement)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Three-bit integers Bits 	Unsigned value 	Signed value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000 	0 	0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001 	1 	1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010 	2 	2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011 	3 	3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100 	4 	−4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101 	5 	−3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110 	6 	−2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111 	7 	−1 </a:t>
            </a:r>
          </a:p>
        </p:txBody>
      </p:sp>
    </p:spTree>
    <p:extLst>
      <p:ext uri="{BB962C8B-B14F-4D97-AF65-F5344CB8AC3E}">
        <p14:creationId xmlns:p14="http://schemas.microsoft.com/office/powerpoint/2010/main" val="4154701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F19287-E659-4444-A401-9578B3F5DF8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9487A6-A4E5-4C65-BD46-28E3B61F8230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11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73B5C7-FEBE-438A-9E48-924352A9DCF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71CF56-7A78-440A-9FDB-F47CE3D085A0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65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BBDBA4-EFC8-4850-8E66-21E4BAAF36F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0357B92-CA68-4084-BC8B-CDCED658744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UTF-8 is capable of encoding all 1,112,064 valid character code points in Unicode using one to four one-byte (8-bit) code units. </a:t>
            </a:r>
          </a:p>
        </p:txBody>
      </p:sp>
    </p:spTree>
    <p:extLst>
      <p:ext uri="{BB962C8B-B14F-4D97-AF65-F5344CB8AC3E}">
        <p14:creationId xmlns:p14="http://schemas.microsoft.com/office/powerpoint/2010/main" val="206695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BBDBA4-EFC8-4850-8E66-21E4BAAF36F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0357B92-CA68-4084-BC8B-CDCED658744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20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63CC2C-77BB-480C-AC60-308081F9DE6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8FD15D-7E07-41D5-909D-FBF5E06DBB08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66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38D2D3-E4D5-49FD-9193-5BF2657B7AFB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401DC7-7A0B-4A5B-80BE-5C3111F144EF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50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AE8EFE-216B-47C3-A682-4C0399D3C29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42179B-DEF3-4E1D-BA1A-333D86475F27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57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98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B381CC-F2B9-41F9-86ED-7B827AE8ABB1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3FD5F5-5463-4C05-A8DB-3F54D3DD1A97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68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37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431066-FEEF-4089-9D75-DDB2084DC4E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877790D-511E-4A47-A944-FD85C90B9325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78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4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2F8A5D-4AD4-4D7E-BD05-A5EED0BB888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E556629-B16E-45B5-92FA-D358D66F5751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88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84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49332A-D2A7-46CE-B68B-4FE303EA481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ACB9DA-0D34-4F63-A221-5F14925E8211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987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03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F2D183-A190-496C-8D54-11315F6B719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33E885-0B0A-489E-93FC-99869BA7DE4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09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2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4963C5-2209-453A-8705-124295B16B9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6FD02F-4F03-4567-BE93-3EB64772A3E8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655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30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7AE623-4051-4F7C-84E6-77F52C2B6CEB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4BF950-F0AF-4016-8325-9A17B324372F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19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61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6C596D-8858-4A5E-84D9-41B59AE9C18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6437AE-090C-49AA-9983-ECF223EF01D7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29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32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75F661-2F6A-42A7-B67E-D91B71E8AB3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AF9869A-7C6A-4CE8-9BC0-9CC5D388ADB4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72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BD5E12-422F-44F2-877E-70D428C5958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5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A6FE46-FDCD-4129-AF9D-B6DD245DDF6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E15E1C-8E77-43EA-B42B-306605FFCC9F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70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8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2D1598-7085-4898-9755-F09142E764F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24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CB1475-D0C9-4A2E-AF6B-6105CB2C9FD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14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C6C5C3-E623-4739-A25E-62AC69D541C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38BE25-2A56-4745-8E11-BD23F8905C27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31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462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623379-6A46-48F1-8F5B-0067F8A0DC0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 eaLnBrk="1" hangingPunct="1">
              <a:spcBef>
                <a:spcPts val="450"/>
              </a:spcBef>
              <a:buClrTx/>
              <a:buFontTx/>
              <a:buNone/>
            </a:pPr>
            <a:r>
              <a:rPr lang="fa-IR" dirty="0">
                <a:latin typeface="Arial" charset="0"/>
                <a:cs typeface="Arial" charset="0"/>
              </a:rPr>
              <a:t>تا</a:t>
            </a:r>
            <a:r>
              <a:rPr lang="fa-IR" baseline="0" dirty="0">
                <a:latin typeface="Arial" charset="0"/>
                <a:cs typeface="Arial" charset="0"/>
              </a:rPr>
              <a:t> الان </a:t>
            </a:r>
            <a:r>
              <a:rPr lang="fa-IR" baseline="0" dirty="0" err="1">
                <a:latin typeface="Arial" charset="0"/>
                <a:cs typeface="Arial" charset="0"/>
              </a:rPr>
              <a:t>ياد</a:t>
            </a:r>
            <a:r>
              <a:rPr lang="fa-IR" baseline="0" dirty="0">
                <a:latin typeface="Arial" charset="0"/>
                <a:cs typeface="Arial" charset="0"/>
              </a:rPr>
              <a:t> </a:t>
            </a:r>
            <a:r>
              <a:rPr lang="fa-IR" baseline="0" dirty="0" err="1">
                <a:latin typeface="Arial" charset="0"/>
                <a:cs typeface="Arial" charset="0"/>
              </a:rPr>
              <a:t>گرفتيم</a:t>
            </a:r>
            <a:r>
              <a:rPr lang="fa-IR" baseline="0" dirty="0">
                <a:latin typeface="Arial" charset="0"/>
                <a:cs typeface="Arial" charset="0"/>
              </a:rPr>
              <a:t> كامپيوتر چطور كار مي‌كند. حالا </a:t>
            </a:r>
            <a:r>
              <a:rPr lang="fa-IR" dirty="0">
                <a:latin typeface="Arial" charset="0"/>
                <a:cs typeface="Arial" charset="0"/>
              </a:rPr>
              <a:t>فرض</a:t>
            </a:r>
            <a:r>
              <a:rPr lang="fa-IR" baseline="0" dirty="0">
                <a:latin typeface="Arial" charset="0"/>
                <a:cs typeface="Arial" charset="0"/>
              </a:rPr>
              <a:t> كنيد 100 عدد داريم و </a:t>
            </a:r>
            <a:r>
              <a:rPr lang="fa-IR" baseline="0" dirty="0" err="1">
                <a:latin typeface="Arial" charset="0"/>
                <a:cs typeface="Arial" charset="0"/>
              </a:rPr>
              <a:t>مي‌خواهيم</a:t>
            </a:r>
            <a:r>
              <a:rPr lang="fa-IR" baseline="0" dirty="0">
                <a:latin typeface="Arial" charset="0"/>
                <a:cs typeface="Arial" charset="0"/>
              </a:rPr>
              <a:t> </a:t>
            </a:r>
            <a:r>
              <a:rPr lang="fa-IR" baseline="0" dirty="0" err="1">
                <a:latin typeface="Arial" charset="0"/>
                <a:cs typeface="Arial" charset="0"/>
              </a:rPr>
              <a:t>ميانه</a:t>
            </a:r>
            <a:r>
              <a:rPr lang="fa-IR" baseline="0" dirty="0">
                <a:latin typeface="Arial" charset="0"/>
                <a:cs typeface="Arial" charset="0"/>
              </a:rPr>
              <a:t> آنها را با استفاده از كامپيوتر پيدا كنيم!</a:t>
            </a:r>
          </a:p>
          <a:p>
            <a:pPr algn="r" rtl="1" eaLnBrk="1" hangingPunct="1">
              <a:spcBef>
                <a:spcPts val="450"/>
              </a:spcBef>
              <a:buClrTx/>
              <a:buFontTx/>
              <a:buNone/>
            </a:pPr>
            <a:r>
              <a:rPr lang="fa-IR" baseline="0" dirty="0">
                <a:latin typeface="Arial" charset="0"/>
                <a:cs typeface="Arial" charset="0"/>
              </a:rPr>
              <a:t>چطور اين كار را انجام دهيم؟ چطور اين اعداد را به كامپيوتر </a:t>
            </a:r>
            <a:r>
              <a:rPr lang="fa-IR" baseline="0" dirty="0" err="1">
                <a:latin typeface="Arial" charset="0"/>
                <a:cs typeface="Arial" charset="0"/>
              </a:rPr>
              <a:t>بدهيم</a:t>
            </a:r>
            <a:r>
              <a:rPr lang="fa-IR" baseline="0" dirty="0">
                <a:latin typeface="Arial" charset="0"/>
                <a:cs typeface="Arial" charset="0"/>
              </a:rPr>
              <a:t>؟ چطور كامپيوتر اين كار را انجام دهد؟</a:t>
            </a:r>
          </a:p>
          <a:p>
            <a:pPr algn="r" rtl="1" eaLnBrk="1" hangingPunct="1">
              <a:spcBef>
                <a:spcPts val="450"/>
              </a:spcBef>
              <a:buClrTx/>
              <a:buFontTx/>
              <a:buNone/>
            </a:pPr>
            <a:r>
              <a:rPr lang="fa-IR" baseline="0" dirty="0">
                <a:latin typeface="Arial" charset="0"/>
                <a:cs typeface="Arial" charset="0"/>
              </a:rPr>
              <a:t>توجه كنيد كه سخت افزار كامپيوتر فقط و فقط اعمال </a:t>
            </a:r>
            <a:r>
              <a:rPr lang="fa-IR" baseline="0" dirty="0" err="1">
                <a:latin typeface="Arial" charset="0"/>
                <a:cs typeface="Arial" charset="0"/>
              </a:rPr>
              <a:t>پابه</a:t>
            </a:r>
            <a:r>
              <a:rPr lang="fa-IR" baseline="0" dirty="0">
                <a:latin typeface="Arial" charset="0"/>
                <a:cs typeface="Arial" charset="0"/>
              </a:rPr>
              <a:t> ابتدايي را </a:t>
            </a:r>
            <a:r>
              <a:rPr lang="fa-IR" baseline="0" dirty="0" err="1">
                <a:latin typeface="Arial" charset="0"/>
                <a:cs typeface="Arial" charset="0"/>
              </a:rPr>
              <a:t>مي‌شناسد</a:t>
            </a:r>
            <a:r>
              <a:rPr lang="fa-IR" baseline="0" dirty="0">
                <a:latin typeface="Arial" charset="0"/>
                <a:cs typeface="Arial" charset="0"/>
              </a:rPr>
              <a:t>!</a:t>
            </a:r>
          </a:p>
          <a:p>
            <a:pPr algn="r" rtl="1" eaLnBrk="1" hangingPunct="1">
              <a:spcBef>
                <a:spcPts val="450"/>
              </a:spcBef>
              <a:buClrTx/>
              <a:buFontTx/>
              <a:buNone/>
            </a:pPr>
            <a:r>
              <a:rPr lang="fa-IR" baseline="0" dirty="0">
                <a:latin typeface="Arial" charset="0"/>
                <a:cs typeface="Arial" charset="0"/>
              </a:rPr>
              <a:t>پس يك كار پيچيده مانند مرتب سازي و پيدا كردن </a:t>
            </a:r>
            <a:r>
              <a:rPr lang="fa-IR" baseline="0" dirty="0" err="1">
                <a:latin typeface="Arial" charset="0"/>
                <a:cs typeface="Arial" charset="0"/>
              </a:rPr>
              <a:t>ميانه</a:t>
            </a:r>
            <a:r>
              <a:rPr lang="fa-IR" baseline="0" dirty="0">
                <a:latin typeface="Arial" charset="0"/>
                <a:cs typeface="Arial" charset="0"/>
              </a:rPr>
              <a:t> بايد به مراحل بسيار </a:t>
            </a:r>
            <a:r>
              <a:rPr lang="fa-IR" baseline="0" dirty="0" err="1">
                <a:latin typeface="Arial" charset="0"/>
                <a:cs typeface="Arial" charset="0"/>
              </a:rPr>
              <a:t>كوچكتري</a:t>
            </a:r>
            <a:r>
              <a:rPr lang="fa-IR" baseline="0" dirty="0">
                <a:latin typeface="Arial" charset="0"/>
                <a:cs typeface="Arial" charset="0"/>
              </a:rPr>
              <a:t> كه مطابق اعمال پايه‌اي كامپيوتر است </a:t>
            </a:r>
            <a:r>
              <a:rPr lang="fa-IR" baseline="0" dirty="0" err="1">
                <a:latin typeface="Arial" charset="0"/>
                <a:cs typeface="Arial" charset="0"/>
              </a:rPr>
              <a:t>شكسته</a:t>
            </a:r>
            <a:r>
              <a:rPr lang="fa-IR" baseline="0" dirty="0">
                <a:latin typeface="Arial" charset="0"/>
                <a:cs typeface="Arial" charset="0"/>
              </a:rPr>
              <a:t> شود --» به آن الگوريتم </a:t>
            </a:r>
            <a:r>
              <a:rPr lang="fa-IR" baseline="0" dirty="0" err="1">
                <a:latin typeface="Arial" charset="0"/>
                <a:cs typeface="Arial" charset="0"/>
              </a:rPr>
              <a:t>گوييم</a:t>
            </a:r>
            <a:endParaRPr lang="en-US" dirty="0">
              <a:latin typeface="Arial" charset="0"/>
              <a:cs typeface="Arial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76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72BE78-AC34-494B-B09C-4F4AA96FFA3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F9343A-A971-4048-899A-AAE1900F16D6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0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A32EFF-B4EC-4647-AF80-525697F7BA4F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B4C69A-6247-404B-B1EA-91246DD11983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51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9BE4CB-4700-4803-9DF3-3493E3B6B6F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20630C-1305-47FA-BB5D-7CB658865A86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72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28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9BE4CB-4700-4803-9DF3-3493E3B6B6F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20630C-1305-47FA-BB5D-7CB658865A86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72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418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2C7F88-CBA8-4041-AB8B-191F2AC99A08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D217053-C669-4BB0-B019-B7EFAA46E58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83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66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4A4E4-B9E4-4AA8-BC0A-8177E7E03EF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C06B5C-B7C9-4B03-89EA-ADC01C45D4EC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93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337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5B1CC3-75B7-4F74-B6EB-A71EBA7CDD2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A7E45F-5E6C-4A9F-964D-4A5C930601BE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03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63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EB06D1-51B2-4051-911A-0D821ED9F79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C7037B-ACEB-4C33-8E79-203D53196EB7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13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267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4DA673-240B-4218-AB3A-58D027AC8B5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D8CCAF-755E-4EA0-907A-AD3140F0EEB0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24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rtl="1" eaLnBrk="1" hangingPunct="1">
              <a:spcBef>
                <a:spcPts val="450"/>
              </a:spcBef>
              <a:buClrTx/>
              <a:buFontTx/>
              <a:buNone/>
            </a:pPr>
            <a:r>
              <a:rPr lang="fa-IR" dirty="0">
                <a:latin typeface="Arial" charset="0"/>
                <a:cs typeface="Arial" charset="0"/>
              </a:rPr>
              <a:t>مفهوم</a:t>
            </a:r>
            <a:r>
              <a:rPr lang="fa-IR" baseline="0" dirty="0">
                <a:latin typeface="Arial" charset="0"/>
                <a:cs typeface="Arial" charset="0"/>
              </a:rPr>
              <a:t> كلي زبان! زبان فارسي/انگليسي/...: </a:t>
            </a:r>
            <a:r>
              <a:rPr lang="fa-IR" baseline="0" dirty="0" err="1">
                <a:latin typeface="Arial" charset="0"/>
                <a:cs typeface="Arial" charset="0"/>
              </a:rPr>
              <a:t>راهي</a:t>
            </a:r>
            <a:r>
              <a:rPr lang="fa-IR" baseline="0" dirty="0">
                <a:latin typeface="Arial" charset="0"/>
                <a:cs typeface="Arial" charset="0"/>
              </a:rPr>
              <a:t> براي تعامل </a:t>
            </a:r>
          </a:p>
          <a:p>
            <a:pPr algn="r" rtl="1" eaLnBrk="1" hangingPunct="1">
              <a:spcBef>
                <a:spcPts val="450"/>
              </a:spcBef>
              <a:buClrTx/>
              <a:buFontTx/>
              <a:buNone/>
            </a:pPr>
            <a:r>
              <a:rPr lang="fa-IR" baseline="0" dirty="0">
                <a:latin typeface="Arial" charset="0"/>
                <a:cs typeface="Arial" charset="0"/>
              </a:rPr>
              <a:t>در اينجا هم ما </a:t>
            </a:r>
            <a:r>
              <a:rPr lang="fa-IR" baseline="0" dirty="0" err="1">
                <a:latin typeface="Arial" charset="0"/>
                <a:cs typeface="Arial" charset="0"/>
              </a:rPr>
              <a:t>راهي</a:t>
            </a:r>
            <a:r>
              <a:rPr lang="fa-IR" baseline="0" dirty="0">
                <a:latin typeface="Arial" charset="0"/>
                <a:cs typeface="Arial" charset="0"/>
              </a:rPr>
              <a:t> براي تعامل با يك ماشين لازم داريم!</a:t>
            </a:r>
          </a:p>
          <a:p>
            <a:pPr algn="r" rtl="1" eaLnBrk="1" hangingPunct="1">
              <a:spcBef>
                <a:spcPts val="450"/>
              </a:spcBef>
              <a:buClrTx/>
              <a:buFontTx/>
              <a:buNone/>
            </a:pPr>
            <a:r>
              <a:rPr lang="fa-IR" baseline="0" dirty="0">
                <a:latin typeface="Arial" charset="0"/>
                <a:cs typeface="Arial" charset="0"/>
              </a:rPr>
              <a:t>تعامل ما با ماشين اين است كه </a:t>
            </a:r>
            <a:r>
              <a:rPr lang="fa-IR" baseline="0" dirty="0" err="1">
                <a:latin typeface="Arial" charset="0"/>
                <a:cs typeface="Arial" charset="0"/>
              </a:rPr>
              <a:t>بتوانيم</a:t>
            </a:r>
            <a:r>
              <a:rPr lang="fa-IR" baseline="0" dirty="0">
                <a:latin typeface="Arial" charset="0"/>
                <a:cs typeface="Arial" charset="0"/>
              </a:rPr>
              <a:t> الگوريتم حل مساله را به آن </a:t>
            </a:r>
            <a:r>
              <a:rPr lang="fa-IR" baseline="0" dirty="0" err="1">
                <a:latin typeface="Arial" charset="0"/>
                <a:cs typeface="Arial" charset="0"/>
              </a:rPr>
              <a:t>بدهيم</a:t>
            </a:r>
            <a:r>
              <a:rPr lang="fa-IR" baseline="0" dirty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717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BD043C-4D3C-4A9F-9F8D-09B925CC674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20FDE5-B17E-47B9-90AB-4D176E5CD634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34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73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9DC1DE-688F-4210-A728-1C0B84928F0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F8E77F9-106F-4CCF-9F35-41190009AB3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44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rtl="1" eaLnBrk="1" hangingPunct="1">
              <a:spcBef>
                <a:spcPts val="450"/>
              </a:spcBef>
              <a:buClrTx/>
              <a:buFontTx/>
              <a:buNone/>
            </a:pPr>
            <a:r>
              <a:rPr lang="fa-IR" dirty="0">
                <a:latin typeface="Arial" charset="0"/>
                <a:cs typeface="Arial" charset="0"/>
              </a:rPr>
              <a:t>یادیارها (به انگلیسی: </a:t>
            </a:r>
            <a:r>
              <a:rPr lang="en-US" dirty="0">
                <a:latin typeface="Arial" charset="0"/>
                <a:cs typeface="Arial" charset="0"/>
              </a:rPr>
              <a:t>Mnemonic؛ </a:t>
            </a:r>
            <a:r>
              <a:rPr lang="fa-IR" dirty="0">
                <a:latin typeface="Arial" charset="0"/>
                <a:cs typeface="Arial" charset="0"/>
              </a:rPr>
              <a:t>تلفظ: نِـمونیک، یا: نیمانیک؛ به فرانسوی: 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Mnémotechnique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fa-IR" dirty="0">
                <a:latin typeface="Arial" charset="0"/>
                <a:cs typeface="Arial" charset="0"/>
              </a:rPr>
              <a:t>و </a:t>
            </a:r>
            <a:r>
              <a:rPr lang="en-US" dirty="0" err="1">
                <a:latin typeface="Arial" charset="0"/>
                <a:cs typeface="Arial" charset="0"/>
              </a:rPr>
              <a:t>Mnémonique</a:t>
            </a:r>
            <a:endParaRPr lang="en-US" dirty="0">
              <a:latin typeface="Arial" charset="0"/>
              <a:cs typeface="Arial" charset="0"/>
            </a:endParaRPr>
          </a:p>
          <a:p>
            <a:pPr algn="r" rtl="1" eaLnBrk="1" hangingPunct="1">
              <a:spcBef>
                <a:spcPts val="450"/>
              </a:spcBef>
              <a:buClrTx/>
              <a:buFontTx/>
              <a:buNone/>
            </a:pPr>
            <a:r>
              <a:rPr lang="fa-IR" dirty="0">
                <a:latin typeface="Arial" charset="0"/>
                <a:cs typeface="Arial" charset="0"/>
              </a:rPr>
              <a:t>عبارتند از شگردهایی برای یادسپاری که تنها به تکرار مطالب اکتفا نمی‌کند، بلکه با ایجاد رابطه بین مفاهیم تازه و اطلاعات قبلیِ موجود در مغز که به‌راحتی یادآوری می‌شوند (تصاویر، ریتم، آهنگ و...)، در به‌خاطرسپاری و یادآوری مطالب کمک می‌کند.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132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652B7-2C86-4B47-B534-BF3DAB25DCE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4F976F-A7CA-4112-B5D6-F0D3F1919223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547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8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A23CA6-CF81-4C78-BCCD-10F0CDB5D9AF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F115CB-4A27-41B3-A6BE-6CBFA4E22796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75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556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D1AEC6-1F22-4202-A605-722592C0888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64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34F0C4-201C-440A-8686-1AD8D3044764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716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024702-1427-497A-BDEA-963936FC535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825959-71A4-41ED-8FA6-D42DABCC9D20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75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889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8E2525-F9CC-456F-8D22-31A40D0D8A3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CE35F29-3034-4ABC-BCE9-1AA235ED3CA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85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103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FF444C-A782-4D52-9143-214BA284A0FF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744A33D-673A-4845-A0FE-636CC5F8C44A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95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630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0F3D69-002C-405A-B09E-1D336CAC106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4D41C2-912D-449C-81BA-26B4DC60CE19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05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108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9102E7-0A41-42FA-81A8-365D8ECED50B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32160C-85BF-47B5-AB90-43C0FB77F4F5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16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220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D8C7EF-695A-4EA4-907F-402C8D4CCDB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AACB1A-1F4E-4B98-855F-400F9263CF07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57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26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086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907115-1D02-46F4-9D30-715536571E0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1BF4E4-1BAE-499E-8A41-711C42BC6309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58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36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544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41EB3A-C086-4C1B-AB7F-552F0699AEF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063303-1C0F-4D3C-B0A6-6616D22F4A1F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46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722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E4A057-2544-4629-B49F-EFD864F7722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A8E6B8-CFA0-4536-928D-D517136D5F95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57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9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A23CA6-CF81-4C78-BCCD-10F0CDB5D9AF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F115CB-4A27-41B3-A6BE-6CBFA4E22796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75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722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41EB3A-C086-4C1B-AB7F-552F0699AEF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063303-1C0F-4D3C-B0A6-6616D22F4A1F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46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Create</a:t>
            </a:r>
            <a:r>
              <a:rPr lang="en-US" baseline="0" dirty="0">
                <a:latin typeface="Arial" charset="0"/>
                <a:cs typeface="Arial" charset="0"/>
              </a:rPr>
              <a:t> and debug all error in the code blocks!!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 err="1">
                <a:latin typeface="Arial" charset="0"/>
                <a:cs typeface="Arial" charset="0"/>
              </a:rPr>
              <a:t>int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x,y</a:t>
            </a:r>
            <a:r>
              <a:rPr lang="en-US" baseline="0" dirty="0">
                <a:latin typeface="Arial" charset="0"/>
                <a:cs typeface="Arial" charset="0"/>
              </a:rPr>
              <a:t>;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>
                <a:latin typeface="Arial" charset="0"/>
                <a:cs typeface="Arial" charset="0"/>
              </a:rPr>
              <a:t>float z;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 err="1">
                <a:latin typeface="Arial" charset="0"/>
                <a:cs typeface="Arial" charset="0"/>
              </a:rPr>
              <a:t>scanf</a:t>
            </a:r>
            <a:r>
              <a:rPr lang="en-US" baseline="0" dirty="0">
                <a:latin typeface="Arial" charset="0"/>
                <a:cs typeface="Arial" charset="0"/>
              </a:rPr>
              <a:t>("%</a:t>
            </a:r>
            <a:r>
              <a:rPr lang="en-US" baseline="0" dirty="0" err="1">
                <a:latin typeface="Arial" charset="0"/>
                <a:cs typeface="Arial" charset="0"/>
              </a:rPr>
              <a:t>i%f</a:t>
            </a:r>
            <a:r>
              <a:rPr lang="en-US" baseline="0" dirty="0">
                <a:latin typeface="Arial" charset="0"/>
                <a:cs typeface="Arial" charset="0"/>
              </a:rPr>
              <a:t>, x, y);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>
                <a:latin typeface="Arial" charset="0"/>
                <a:cs typeface="Arial" charset="0"/>
              </a:rPr>
              <a:t>z = x / z;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>
                <a:latin typeface="Arial" charset="0"/>
                <a:cs typeface="Arial" charset="0"/>
              </a:rPr>
              <a:t>print("%f", z);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873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89E731-CD0E-4AC0-86DF-223E5D4C6AB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508429-8252-40E3-A8A1-23628416E9DC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77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522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855EDC-B27E-427D-A83E-68E4D1867C1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87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1449E6-6BD8-4F59-9BE0-6284D9D2E29E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63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503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80F461-F6DC-4A3B-B46E-90EEFC8035F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4A3ED7F-070E-431E-BEB9-22DE0F238A00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98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029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CB1475-D0C9-4A2E-AF6B-6105CB2C9FD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73B5C7-FEBE-438A-9E48-924352A9DCF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71CF56-7A78-440A-9FDB-F47CE3D085A0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8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73B5C7-FEBE-438A-9E48-924352A9DCF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71CF56-7A78-440A-9FDB-F47CE3D085A0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8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E96674-57CF-47D3-B150-B55AA1E3900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1C5034-DC03-4D3B-A53C-1C549AEDE8BD}" type="slidenum">
              <a:rPr lang="en-US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7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144D-AB87-4665-B439-48FF711D8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7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35047-F664-4848-A94C-9EB1971F9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150813"/>
            <a:ext cx="2093912" cy="6170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0813"/>
            <a:ext cx="6132513" cy="6170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89ACC-4723-4528-9267-506052042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74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36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12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13213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143000"/>
            <a:ext cx="4113212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733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70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466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748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127E-C4A5-4EBF-83B2-19E20B489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6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407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975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150813"/>
            <a:ext cx="2093912" cy="6170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0813"/>
            <a:ext cx="6132513" cy="6170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78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07A8-E2A6-4DDE-8AE9-7D710B284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6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13213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143000"/>
            <a:ext cx="4113212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3870-C9F8-4D71-8645-54A1B4C4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7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6152F-60B9-4612-B680-3DA6D48F7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368B-1BE2-48B2-BC71-FB7833960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BDF1-5A24-4353-9400-DEC29DA9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9FF41-F858-4356-97D6-1B40C5B13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CE322-E0ED-4913-9509-9722F3C6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0813"/>
            <a:ext cx="84582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45820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</p:txBody>
      </p:sp>
      <p:sp>
        <p:nvSpPr>
          <p:cNvPr id="1028" name="Freeform 3"/>
          <p:cNvSpPr>
            <a:spLocks noChangeArrowheads="1"/>
          </p:cNvSpPr>
          <p:nvPr/>
        </p:nvSpPr>
        <p:spPr bwMode="auto">
          <a:xfrm>
            <a:off x="304800" y="990600"/>
            <a:ext cx="8305800" cy="76200"/>
          </a:xfrm>
          <a:custGeom>
            <a:avLst/>
            <a:gdLst>
              <a:gd name="T0" fmla="*/ 0 w 1000"/>
              <a:gd name="T1" fmla="*/ 0 h 1000"/>
              <a:gd name="T2" fmla="*/ 4858893 w 1000"/>
              <a:gd name="T3" fmla="*/ 0 h 1000"/>
              <a:gd name="T4" fmla="*/ 4858893 w 1000"/>
              <a:gd name="T5" fmla="*/ 76200 h 1000"/>
              <a:gd name="T6" fmla="*/ 0 w 1000"/>
              <a:gd name="T7" fmla="*/ 76200 h 1000"/>
              <a:gd name="T8" fmla="*/ 0 w 1000"/>
              <a:gd name="T9" fmla="*/ 0 h 1000"/>
              <a:gd name="T10" fmla="*/ 83058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3816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304800" y="6324600"/>
            <a:ext cx="8382000" cy="1588"/>
          </a:xfrm>
          <a:prstGeom prst="line">
            <a:avLst/>
          </a:prstGeom>
          <a:noFill/>
          <a:ln w="381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962400" y="6477000"/>
            <a:ext cx="606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8E0838C-3BF6-400C-9F2F-05AC2A44E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88100"/>
            <a:ext cx="457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7222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293A8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2556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00800"/>
            <a:ext cx="457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4682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79216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378825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1683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93A83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461093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-zakeri.github.io/C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github.com/pdeitel/CHowToProgram9e" TargetMode="External"/><Relationship Id="rId4" Type="http://schemas.openxmlformats.org/officeDocument/2006/relationships/hyperlink" Target="https://deitel.com/c-how-to-program-9-e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-zakeri.github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104900" y="1065213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6600" b="1" dirty="0">
                <a:solidFill>
                  <a:srgbClr val="005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95536" y="2708920"/>
            <a:ext cx="842493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n-US" sz="2800" b="1" kern="0" dirty="0">
                <a:solidFill>
                  <a:srgbClr val="C00000"/>
                </a:solidFill>
                <a:latin typeface="Arial"/>
                <a:cs typeface="Arial"/>
              </a:rPr>
              <a:t>Fundamentals of Computer and Programming</a:t>
            </a:r>
          </a:p>
          <a:p>
            <a:pPr algn="ctr" defTabSz="914400" eaLnBrk="1" hangingPunct="1">
              <a:spcBef>
                <a:spcPct val="50000"/>
              </a:spcBef>
              <a:buClr>
                <a:srgbClr val="003399"/>
              </a:buClr>
              <a:buSzTx/>
              <a:tabLst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914400" eaLnBrk="1" hangingPunct="1">
              <a:spcBef>
                <a:spcPct val="50000"/>
              </a:spcBef>
              <a:buClr>
                <a:srgbClr val="003399"/>
              </a:buClr>
              <a:buSzTx/>
              <a:tabLst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Instructor: Morteza Zakeri, Ph.D. 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(m-zakeri@live.com)</a:t>
            </a:r>
          </a:p>
          <a:p>
            <a:pPr algn="ctr" defTabSz="914400" eaLnBrk="1" hangingPunct="1">
              <a:spcBef>
                <a:spcPct val="50000"/>
              </a:spcBef>
              <a:buClr>
                <a:srgbClr val="003399"/>
              </a:buClr>
              <a:buSzTx/>
              <a:tabLst/>
            </a:pPr>
            <a:r>
              <a:rPr lang="en-US" sz="2400" kern="0" dirty="0">
                <a:solidFill>
                  <a:srgbClr val="002060"/>
                </a:solidFill>
                <a:latin typeface="Arial"/>
                <a:cs typeface="Arial"/>
              </a:rPr>
              <a:t>Spring 2024</a:t>
            </a:r>
          </a:p>
          <a:p>
            <a:pPr algn="ctr" defTabSz="914400" eaLnBrk="1" hangingPunct="1">
              <a:spcBef>
                <a:spcPct val="50000"/>
              </a:spcBef>
              <a:buClr>
                <a:srgbClr val="003399"/>
              </a:buClr>
              <a:buSzTx/>
              <a:tabLst/>
            </a:pPr>
            <a:endParaRPr lang="en-US" sz="2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914400" eaLnBrk="1" hangingPunct="1">
              <a:spcBef>
                <a:spcPct val="50000"/>
              </a:spcBef>
              <a:buClr>
                <a:srgbClr val="003399"/>
              </a:buClr>
              <a:buSzTx/>
              <a:tabLst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Modified Slides from Dr. </a:t>
            </a:r>
            <a:r>
              <a:rPr lang="en-US" sz="2000" i="1" kern="0" dirty="0">
                <a:solidFill>
                  <a:srgbClr val="000000"/>
                </a:solidFill>
                <a:latin typeface="Arial"/>
                <a:cs typeface="Arial"/>
              </a:rPr>
              <a:t>Hossein </a:t>
            </a:r>
            <a:r>
              <a:rPr lang="en-US" sz="2000" i="1" kern="0" dirty="0" err="1">
                <a:solidFill>
                  <a:srgbClr val="000000"/>
                </a:solidFill>
                <a:latin typeface="Arial"/>
                <a:cs typeface="Arial"/>
              </a:rPr>
              <a:t>Zeinali</a:t>
            </a:r>
            <a:r>
              <a:rPr lang="en-US" sz="2000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2000" i="1" kern="0" dirty="0">
                <a:solidFill>
                  <a:srgbClr val="000000"/>
                </a:solidFill>
                <a:latin typeface="Arial"/>
                <a:cs typeface="Arial"/>
              </a:rPr>
              <a:t>Dr. Bahador Bakhshi</a:t>
            </a:r>
          </a:p>
          <a:p>
            <a:pPr algn="ctr" defTabSz="914400" eaLnBrk="1" hangingPunct="1">
              <a:spcBef>
                <a:spcPct val="50000"/>
              </a:spcBef>
              <a:buClr>
                <a:srgbClr val="003399"/>
              </a:buClr>
              <a:buSzTx/>
              <a:tabLst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Computer Engineering Department, 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Amirkabir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University of Technology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164DCB30-BAB4-4AD1-AF26-9CC2A152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409688"/>
            <a:ext cx="2556088" cy="8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1525929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24CC0B-0B65-4E59-8BA6-5A4F5094E325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Grading policy and Extra Classes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1046798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Five major parts</a:t>
            </a:r>
          </a:p>
          <a:p>
            <a:pPr marL="855662" lvl="1" indent="-514350" eaLnBrk="1" hangingPunct="1">
              <a:spcBef>
                <a:spcPts val="800"/>
              </a:spcBef>
              <a:buClr>
                <a:srgbClr val="003399"/>
              </a:buClr>
              <a:buFont typeface="+mj-lt"/>
              <a:buAutoNum type="romanUcPeriod"/>
            </a:pPr>
            <a:r>
              <a:rPr lang="en-US" sz="2400" dirty="0">
                <a:solidFill>
                  <a:srgbClr val="000000"/>
                </a:solidFill>
              </a:rPr>
              <a:t>Midterm	     20% (4 of 20)</a:t>
            </a:r>
          </a:p>
          <a:p>
            <a:pPr marL="855662" lvl="1" indent="-514350" eaLnBrk="1" hangingPunct="1">
              <a:spcBef>
                <a:spcPts val="800"/>
              </a:spcBef>
              <a:buClr>
                <a:srgbClr val="003399"/>
              </a:buClr>
              <a:buFont typeface="+mj-lt"/>
              <a:buAutoNum type="romanUcPeriod"/>
            </a:pPr>
            <a:r>
              <a:rPr lang="en-US" sz="2400" dirty="0">
                <a:solidFill>
                  <a:srgbClr val="000000"/>
                </a:solidFill>
              </a:rPr>
              <a:t>Final 		     30% (6 of 20) </a:t>
            </a:r>
          </a:p>
          <a:p>
            <a:pPr marL="855662" lvl="1" indent="-514350" eaLnBrk="1" hangingPunct="1">
              <a:spcBef>
                <a:spcPts val="800"/>
              </a:spcBef>
              <a:buClr>
                <a:srgbClr val="003399"/>
              </a:buClr>
              <a:buFont typeface="+mj-lt"/>
              <a:buAutoNum type="romanUcPeriod"/>
            </a:pPr>
            <a:r>
              <a:rPr lang="en-US" sz="2400" dirty="0">
                <a:solidFill>
                  <a:srgbClr val="000000"/>
                </a:solidFill>
              </a:rPr>
              <a:t>Homework   15% (3 of 20)</a:t>
            </a:r>
          </a:p>
          <a:p>
            <a:pPr marL="855662" lvl="1" indent="-514350" eaLnBrk="1" hangingPunct="1">
              <a:spcBef>
                <a:spcPts val="800"/>
              </a:spcBef>
              <a:buClr>
                <a:srgbClr val="003399"/>
              </a:buClr>
              <a:buFont typeface="+mj-lt"/>
              <a:buAutoNum type="romanUcPeriod"/>
            </a:pPr>
            <a:r>
              <a:rPr lang="en-US" sz="2400" dirty="0">
                <a:solidFill>
                  <a:srgbClr val="000000"/>
                </a:solidFill>
              </a:rPr>
              <a:t>Project         15% (3 of 20)</a:t>
            </a:r>
          </a:p>
          <a:p>
            <a:pPr marL="855662" lvl="1" indent="-514350" eaLnBrk="1" hangingPunct="1">
              <a:spcBef>
                <a:spcPts val="800"/>
              </a:spcBef>
              <a:buClr>
                <a:srgbClr val="003399"/>
              </a:buClr>
              <a:buFont typeface="+mj-lt"/>
              <a:buAutoNum type="romanUcPeriod"/>
            </a:pPr>
            <a:r>
              <a:rPr lang="en-US" sz="2400" dirty="0">
                <a:solidFill>
                  <a:srgbClr val="000000"/>
                </a:solidFill>
              </a:rPr>
              <a:t>Lab		     20% (4 of 20)</a:t>
            </a:r>
          </a:p>
          <a:p>
            <a:pPr marL="0" lvl="0" indent="0"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  <a:tabLst/>
            </a:pPr>
            <a:r>
              <a:rPr lang="en-US" sz="2400" dirty="0">
                <a:solidFill>
                  <a:srgbClr val="000000"/>
                </a:solidFill>
              </a:rPr>
              <a:t>Lab + TA Classes</a:t>
            </a:r>
          </a:p>
          <a:p>
            <a:pPr marL="327025" lvl="1" indent="0" eaLnBrk="1" hangingPunct="1">
              <a:spcBef>
                <a:spcPts val="800"/>
              </a:spcBef>
              <a:buClr>
                <a:srgbClr val="003399"/>
              </a:buClr>
              <a:buFont typeface="Wingdings" charset="2"/>
              <a:buChar char=""/>
              <a:tabLst/>
            </a:pPr>
            <a:r>
              <a:rPr lang="en-US" sz="2000" dirty="0">
                <a:solidFill>
                  <a:srgbClr val="000000"/>
                </a:solidFill>
              </a:rPr>
              <a:t>Lab: A practical class with writing reports, </a:t>
            </a:r>
            <a:r>
              <a:rPr lang="en-US" sz="2000" b="1" dirty="0">
                <a:solidFill>
                  <a:srgbClr val="000000"/>
                </a:solidFill>
              </a:rPr>
              <a:t>Mandatory</a:t>
            </a:r>
          </a:p>
          <a:p>
            <a:pPr marL="327025" lvl="1" indent="0" eaLnBrk="1" hangingPunct="1">
              <a:spcBef>
                <a:spcPts val="800"/>
              </a:spcBef>
              <a:buClr>
                <a:srgbClr val="003399"/>
              </a:buClr>
              <a:buFont typeface="Wingdings" charset="2"/>
              <a:buChar char=""/>
              <a:tabLst/>
            </a:pPr>
            <a:r>
              <a:rPr lang="en-US" sz="2000" dirty="0">
                <a:solidFill>
                  <a:srgbClr val="000000"/>
                </a:solidFill>
              </a:rPr>
              <a:t>TA: More details, practical aspects, solving HW, etc. </a:t>
            </a:r>
          </a:p>
          <a:p>
            <a:pPr marL="803275" lvl="2" indent="0" eaLnBrk="1" hangingPunct="1">
              <a:spcBef>
                <a:spcPts val="800"/>
              </a:spcBef>
              <a:buClr>
                <a:srgbClr val="003399"/>
              </a:buClr>
              <a:buFont typeface="Wingdings" charset="2"/>
              <a:buChar char=""/>
              <a:tabLst/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At least </a:t>
            </a:r>
            <a:r>
              <a:rPr lang="en-US" sz="2000" b="1" dirty="0">
                <a:solidFill>
                  <a:srgbClr val="000000"/>
                </a:solidFill>
              </a:rPr>
              <a:t>4 sessions </a:t>
            </a:r>
            <a:r>
              <a:rPr lang="en-US" sz="2000" dirty="0">
                <a:solidFill>
                  <a:srgbClr val="000000"/>
                </a:solidFill>
              </a:rPr>
              <a:t>must be attended.</a:t>
            </a:r>
          </a:p>
          <a:p>
            <a:pPr marL="803275" lvl="2" indent="0" eaLnBrk="1" hangingPunct="1">
              <a:spcBef>
                <a:spcPts val="800"/>
              </a:spcBef>
              <a:buClr>
                <a:srgbClr val="003399"/>
              </a:buClr>
              <a:buFont typeface="Wingdings" charset="2"/>
              <a:buChar char=""/>
              <a:tabLst/>
            </a:pPr>
            <a:r>
              <a:rPr lang="en-US" sz="2000" dirty="0">
                <a:solidFill>
                  <a:srgbClr val="FF0000"/>
                </a:solidFill>
              </a:rPr>
              <a:t>Homework is not accepted after solutions.</a:t>
            </a:r>
          </a:p>
          <a:p>
            <a:pPr eaLnBrk="1" hangingPunct="1">
              <a:spcBef>
                <a:spcPts val="800"/>
              </a:spcBef>
              <a:buClr>
                <a:srgbClr val="003399"/>
              </a:buClr>
              <a:buFont typeface="Wingdings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9B8CD-4F36-4CC6-8B0E-35D3D4796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556792"/>
            <a:ext cx="3535986" cy="2456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24CC0B-0B65-4E59-8BA6-5A4F5094E325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Who Will Pass the Course?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Get </a:t>
            </a:r>
            <a:r>
              <a:rPr lang="en-US" sz="2800" b="1" dirty="0">
                <a:solidFill>
                  <a:srgbClr val="000000"/>
                </a:solidFill>
              </a:rPr>
              <a:t>4</a:t>
            </a:r>
            <a:r>
              <a:rPr lang="en-US" sz="2800" dirty="0">
                <a:solidFill>
                  <a:srgbClr val="000000"/>
                </a:solidFill>
              </a:rPr>
              <a:t> out of 10 marks from both exams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Get </a:t>
            </a:r>
            <a:r>
              <a:rPr lang="en-US" sz="2800" b="1" dirty="0">
                <a:solidFill>
                  <a:srgbClr val="000000"/>
                </a:solidFill>
              </a:rPr>
              <a:t>8</a:t>
            </a:r>
            <a:r>
              <a:rPr lang="en-US" sz="2800" dirty="0">
                <a:solidFill>
                  <a:srgbClr val="000000"/>
                </a:solidFill>
              </a:rPr>
              <a:t> out of 17 marks from the exams, lab, and the project</a:t>
            </a:r>
          </a:p>
          <a:p>
            <a:pPr lvl="1"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The homework grades will </a:t>
            </a:r>
            <a:r>
              <a:rPr lang="en-US" sz="2400" b="1" dirty="0">
                <a:solidFill>
                  <a:srgbClr val="000000"/>
                </a:solidFill>
              </a:rPr>
              <a:t>not pass you!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There are bonuses in different parts of the course</a:t>
            </a:r>
          </a:p>
          <a:p>
            <a:pPr lvl="1"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Only for those that have an </a:t>
            </a:r>
            <a:r>
              <a:rPr lang="en-US" sz="2400" b="1" dirty="0">
                <a:solidFill>
                  <a:srgbClr val="000000"/>
                </a:solidFill>
              </a:rPr>
              <a:t>acceptable correlation </a:t>
            </a:r>
            <a:r>
              <a:rPr lang="en-US" sz="2400" dirty="0">
                <a:solidFill>
                  <a:srgbClr val="000000"/>
                </a:solidFill>
              </a:rPr>
              <a:t>between homework and other parts of the course!</a:t>
            </a:r>
          </a:p>
        </p:txBody>
      </p:sp>
    </p:spTree>
    <p:extLst>
      <p:ext uri="{BB962C8B-B14F-4D97-AF65-F5344CB8AC3E}">
        <p14:creationId xmlns:p14="http://schemas.microsoft.com/office/powerpoint/2010/main" val="36416320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08912" cy="41044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your grades follows …</a:t>
            </a:r>
          </a:p>
        </p:txBody>
      </p:sp>
    </p:spTree>
    <p:extLst>
      <p:ext uri="{BB962C8B-B14F-4D97-AF65-F5344CB8AC3E}">
        <p14:creationId xmlns:p14="http://schemas.microsoft.com/office/powerpoint/2010/main" val="55496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24CC0B-0B65-4E59-8BA6-5A4F5094E325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Any Question?!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072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Is CE a good dep. of the university?!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Yes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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Is AUT really a top university?!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Yes 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Will I be wealthy as a Computer Engineer?!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Yes 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Do I need to learn C?!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Yes!!! 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Is CE a simple and easy-going?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No 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Is the internet free at the university?!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Yes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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Is lunch free?!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No 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…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16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43F3D5-9060-46B8-BC13-57944AC521B6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What We Will Learn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C2C2C2"/>
                </a:solidFill>
              </a:rPr>
              <a:t>What is this course?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Computer organization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Hardware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Software</a:t>
            </a:r>
            <a:r>
              <a:rPr lang="en-US" sz="2800">
                <a:solidFill>
                  <a:srgbClr val="C2C2C2"/>
                </a:solidFill>
              </a:rPr>
              <a:t>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C2C2C2"/>
                </a:solidFill>
              </a:rPr>
              <a:t>Algorithms &amp; Programming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C2C2C2"/>
                </a:solidFill>
              </a:rPr>
              <a:t>Algorithm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C2C2C2"/>
                </a:solidFill>
              </a:rPr>
              <a:t>Programming Language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C2C2C2"/>
                </a:solidFill>
              </a:rPr>
              <a:t>Solving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3D69C4-D2DA-4D19-94C8-BA1E49EAF02C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6868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900" dirty="0">
                <a:solidFill>
                  <a:srgbClr val="293A83"/>
                </a:solidFill>
              </a:rPr>
              <a:t>Computers: The </a:t>
            </a:r>
            <a:r>
              <a:rPr lang="en-US" sz="3900" i="1" dirty="0">
                <a:solidFill>
                  <a:srgbClr val="C00000"/>
                </a:solidFill>
              </a:rPr>
              <a:t>Computing</a:t>
            </a:r>
            <a:r>
              <a:rPr lang="en-US" sz="3900" dirty="0">
                <a:solidFill>
                  <a:srgbClr val="C00000"/>
                </a:solidFill>
              </a:rPr>
              <a:t> </a:t>
            </a:r>
            <a:r>
              <a:rPr lang="en-US" sz="3900" dirty="0">
                <a:solidFill>
                  <a:srgbClr val="293A83"/>
                </a:solidFill>
              </a:rPr>
              <a:t>Machines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686800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400" dirty="0">
                <a:solidFill>
                  <a:srgbClr val="000000"/>
                </a:solidFill>
              </a:rPr>
              <a:t>Computers classification: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Supercomputers</a:t>
            </a:r>
          </a:p>
          <a:p>
            <a:pPr lvl="2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Weather forecast, Large scale simulation, …  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Mainframe computers</a:t>
            </a:r>
          </a:p>
          <a:p>
            <a:pPr lvl="2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The servers in large companies: Google, …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Midsize computers</a:t>
            </a:r>
          </a:p>
          <a:p>
            <a:pPr lvl="2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The servers in CE department 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Micro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computers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(also called PC</a:t>
            </a:r>
            <a:r>
              <a:rPr lang="tr-TR" sz="2800" dirty="0">
                <a:solidFill>
                  <a:srgbClr val="000000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Our laptop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Pocket PCs</a:t>
            </a:r>
          </a:p>
          <a:p>
            <a:pPr lvl="2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Our mobile phones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99C1F8C-E443-4B21-A2BF-1A9AB4F64D0B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Computers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1123528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Computers are anywhere, anytime. </a:t>
            </a:r>
            <a:r>
              <a:rPr lang="en-US" sz="2800" dirty="0">
                <a:solidFill>
                  <a:srgbClr val="CC0000"/>
                </a:solidFill>
              </a:rPr>
              <a:t>Why?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They can solve many different problems. </a:t>
            </a:r>
            <a:r>
              <a:rPr lang="en-US" sz="2600" dirty="0">
                <a:solidFill>
                  <a:srgbClr val="CC0000"/>
                </a:solidFill>
              </a:rPr>
              <a:t>How?</a:t>
            </a:r>
          </a:p>
          <a:p>
            <a:pPr eaLnBrk="1" hangingPunct="1">
              <a:lnSpc>
                <a:spcPct val="12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  <a:ea typeface="新細明體" pitchFamily="16" charset="-120"/>
              </a:rPr>
              <a:t>Computers are </a:t>
            </a:r>
            <a:r>
              <a:rPr lang="en-US" sz="2800" i="1" dirty="0">
                <a:solidFill>
                  <a:srgbClr val="CC0000"/>
                </a:solidFill>
                <a:ea typeface="新細明體" pitchFamily="16" charset="-120"/>
              </a:rPr>
              <a:t>programmable</a:t>
            </a:r>
            <a:r>
              <a:rPr lang="en-US" sz="2800" dirty="0">
                <a:solidFill>
                  <a:srgbClr val="CC0000"/>
                </a:solidFill>
                <a:ea typeface="新細明體" pitchFamily="16" charset="-120"/>
              </a:rPr>
              <a:t> </a:t>
            </a:r>
            <a:r>
              <a:rPr lang="en-US" sz="2800" i="1" dirty="0">
                <a:solidFill>
                  <a:srgbClr val="CC0000"/>
                </a:solidFill>
                <a:ea typeface="新細明體" pitchFamily="16" charset="-120"/>
              </a:rPr>
              <a:t>machines</a:t>
            </a:r>
            <a:r>
              <a:rPr lang="en-US" sz="2800" dirty="0">
                <a:solidFill>
                  <a:srgbClr val="000000"/>
                </a:solidFill>
                <a:ea typeface="新細明體" pitchFamily="16" charset="-120"/>
              </a:rPr>
              <a:t> capable of performing calculations (computation)</a:t>
            </a:r>
          </a:p>
          <a:p>
            <a:pPr lvl="1" eaLnBrk="1" hangingPunct="1">
              <a:lnSpc>
                <a:spcPct val="12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  <a:ea typeface="新細明體" pitchFamily="16" charset="-120"/>
              </a:rPr>
              <a:t>Changing program leads to different operation</a:t>
            </a:r>
          </a:p>
          <a:p>
            <a:pPr eaLnBrk="1" hangingPunct="1">
              <a:lnSpc>
                <a:spcPct val="12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i="1" dirty="0">
                <a:solidFill>
                  <a:srgbClr val="CC0000"/>
                </a:solidFill>
                <a:ea typeface="新細明體" pitchFamily="16" charset="-120"/>
              </a:rPr>
              <a:t>Special-purpose</a:t>
            </a:r>
            <a:r>
              <a:rPr lang="en-US" sz="2800" i="1" dirty="0">
                <a:solidFill>
                  <a:srgbClr val="006600"/>
                </a:solidFill>
                <a:ea typeface="新細明體" pitchFamily="16" charset="-12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新細明體" pitchFamily="16" charset="-120"/>
              </a:rPr>
              <a:t>machines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chemeClr val="tx1"/>
                </a:solidFill>
                <a:ea typeface="新細明體" pitchFamily="16" charset="-120"/>
              </a:rPr>
              <a:t>Calculators, game-playing machines, …</a:t>
            </a:r>
          </a:p>
          <a:p>
            <a:pPr eaLnBrk="1" hangingPunct="1">
              <a:lnSpc>
                <a:spcPct val="12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i="1" dirty="0">
                <a:solidFill>
                  <a:srgbClr val="CC0000"/>
                </a:solidFill>
                <a:ea typeface="新細明體" pitchFamily="16" charset="-120"/>
              </a:rPr>
              <a:t>General-purpose</a:t>
            </a:r>
            <a:r>
              <a:rPr lang="en-US" sz="2800" i="1" dirty="0">
                <a:solidFill>
                  <a:srgbClr val="006600"/>
                </a:solidFill>
                <a:ea typeface="新細明體" pitchFamily="16" charset="-12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新細明體" pitchFamily="16" charset="-120"/>
              </a:rPr>
              <a:t>computers</a:t>
            </a:r>
            <a:r>
              <a:rPr lang="en-US" sz="2800" i="1" dirty="0">
                <a:solidFill>
                  <a:srgbClr val="FF9900"/>
                </a:solidFill>
                <a:ea typeface="新細明體" pitchFamily="16" charset="-120"/>
              </a:rPr>
              <a:t>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chemeClr val="tx1"/>
                </a:solidFill>
                <a:ea typeface="新細明體" pitchFamily="16" charset="-120"/>
              </a:rPr>
              <a:t>Personal computers, notebooks,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2F3C04-3027-4C8D-AF45-4537E606C39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Data Units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Computers are </a:t>
            </a:r>
            <a:r>
              <a:rPr lang="en-US" sz="3200" dirty="0">
                <a:solidFill>
                  <a:srgbClr val="CC0000"/>
                </a:solidFill>
              </a:rPr>
              <a:t>digital</a:t>
            </a:r>
            <a:r>
              <a:rPr lang="en-US" sz="3200" dirty="0">
                <a:solidFill>
                  <a:srgbClr val="000000"/>
                </a:solidFill>
              </a:rPr>
              <a:t> machines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Data processed or stored in computer is represented as two-state values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either 1 or 0 - </a:t>
            </a:r>
            <a:r>
              <a:rPr lang="en-US" sz="2600" dirty="0" err="1">
                <a:solidFill>
                  <a:srgbClr val="CC0000"/>
                </a:solidFill>
              </a:rPr>
              <a:t>BI</a:t>
            </a:r>
            <a:r>
              <a:rPr lang="en-US" sz="2600" dirty="0" err="1">
                <a:solidFill>
                  <a:srgbClr val="000000"/>
                </a:solidFill>
              </a:rPr>
              <a:t>nary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digi</a:t>
            </a:r>
            <a:r>
              <a:rPr lang="en-US" sz="2600" dirty="0" err="1">
                <a:solidFill>
                  <a:srgbClr val="CC0000"/>
                </a:solidFill>
              </a:rPr>
              <a:t>T</a:t>
            </a:r>
            <a:r>
              <a:rPr lang="en-US" sz="2600" dirty="0" err="1">
                <a:solidFill>
                  <a:srgbClr val="000000"/>
                </a:solidFill>
              </a:rPr>
              <a:t>s</a:t>
            </a:r>
            <a:r>
              <a:rPr lang="en-US" sz="2600" dirty="0">
                <a:solidFill>
                  <a:srgbClr val="000000"/>
                </a:solidFill>
              </a:rPr>
              <a:t> (BIT)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1 Byte = 8 bits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1 kilobyte (KB) = 1024 bytes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1 megabyte (MB) = 1024 kilobyte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1 gigabyte (GB) = 1024 megabyte</a:t>
            </a:r>
          </a:p>
        </p:txBody>
      </p:sp>
    </p:spTree>
    <p:extLst>
      <p:ext uri="{BB962C8B-B14F-4D97-AF65-F5344CB8AC3E}">
        <p14:creationId xmlns:p14="http://schemas.microsoft.com/office/powerpoint/2010/main" val="306810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EAF92B-0A70-4B82-A418-35404083CB41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Data Representation/Coding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686800" cy="51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How to represent our data by 0-1?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In other word, there are some 0 and 1 in the computer, what is the meaning?</a:t>
            </a:r>
          </a:p>
          <a:p>
            <a:pPr marL="341312" lvl="1" indent="0" eaLnBrk="1" hangingPunct="1">
              <a:spcBef>
                <a:spcPts val="700"/>
              </a:spcBef>
              <a:buClr>
                <a:srgbClr val="006633"/>
              </a:buClr>
              <a:buSzPct val="85000"/>
            </a:pPr>
            <a:endParaRPr lang="en-US" sz="1400" dirty="0">
              <a:solidFill>
                <a:srgbClr val="CC0000"/>
              </a:solidFill>
            </a:endParaRPr>
          </a:p>
          <a:p>
            <a:pPr marL="341312" lvl="1" indent="0" eaLnBrk="1" hangingPunct="1">
              <a:spcBef>
                <a:spcPts val="700"/>
              </a:spcBef>
              <a:buClr>
                <a:srgbClr val="006633"/>
              </a:buClr>
              <a:buSzPct val="85000"/>
            </a:pPr>
            <a:r>
              <a:rPr lang="en-US" sz="2800" b="1" i="1" dirty="0">
                <a:solidFill>
                  <a:srgbClr val="CC0000"/>
                </a:solidFill>
              </a:rPr>
              <a:t>	  Coding (Representation Standards)</a:t>
            </a:r>
          </a:p>
          <a:p>
            <a:pPr marL="341312" lvl="1" indent="0" eaLnBrk="1" hangingPunct="1">
              <a:spcBef>
                <a:spcPts val="700"/>
              </a:spcBef>
              <a:buClr>
                <a:srgbClr val="006633"/>
              </a:buClr>
              <a:buSzPct val="85000"/>
            </a:pPr>
            <a:endParaRPr lang="en-US" sz="1400" dirty="0">
              <a:solidFill>
                <a:srgbClr val="CC0000"/>
              </a:solidFill>
            </a:endParaRP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Major (common) representations (coding)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rgbClr val="000000"/>
                </a:solidFill>
              </a:rPr>
              <a:t>Integer numbers: 1, 1000, -123, 0, …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rgbClr val="000000"/>
                </a:solidFill>
              </a:rPr>
              <a:t>Floating point numbers: 1.1, 11.232, -12.23, …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rgbClr val="000000"/>
                </a:solidFill>
              </a:rPr>
              <a:t>Characters: ‘A’, ‘</a:t>
            </a:r>
            <a:r>
              <a:rPr lang="fa-IR" sz="3200" dirty="0">
                <a:solidFill>
                  <a:srgbClr val="000000"/>
                </a:solidFill>
                <a:latin typeface="Times New Roman" pitchFamily="18" charset="0"/>
                <a:cs typeface="B Nazanin" pitchFamily="2" charset="-78"/>
              </a:rPr>
              <a:t>ب</a:t>
            </a:r>
            <a:r>
              <a:rPr lang="en-US" sz="2800" dirty="0">
                <a:solidFill>
                  <a:srgbClr val="000000"/>
                </a:solidFill>
              </a:rPr>
              <a:t>’, ‘@’, …</a:t>
            </a:r>
            <a:endParaRPr lang="en-US" sz="2800" dirty="0">
              <a:solidFill>
                <a:srgbClr val="CC0000"/>
              </a:solidFill>
            </a:endParaRP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endParaRPr lang="en-US" sz="32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In other word, there are some 0 and 1 in the computer, what is the meaning?</a:t>
            </a:r>
          </a:p>
          <a:p>
            <a:pPr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0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83B4D5-1458-4E40-953A-AC24F9B02925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Integer Number Coding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686800" cy="4911725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schemeClr val="accent6">
                <a:lumMod val="75000"/>
                <a:alpha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2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There are different representations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rgbClr val="000000"/>
                </a:solidFill>
              </a:rPr>
              <a:t>You will learn them (in details) in other courses (</a:t>
            </a:r>
            <a:r>
              <a:rPr lang="en-US" sz="2800" i="1" dirty="0">
                <a:solidFill>
                  <a:srgbClr val="000000"/>
                </a:solidFill>
              </a:rPr>
              <a:t>e.g.</a:t>
            </a:r>
            <a:r>
              <a:rPr lang="en-US" sz="2800" dirty="0">
                <a:solidFill>
                  <a:srgbClr val="000000"/>
                </a:solidFill>
              </a:rPr>
              <a:t> Computer Architecture)</a:t>
            </a:r>
            <a:endParaRPr lang="en-US" sz="2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22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One of the (simple) coding is sing-magnitude coding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rgbClr val="000000"/>
                </a:solidFill>
              </a:rPr>
              <a:t>If we have n bit for coding integers</a:t>
            </a:r>
          </a:p>
          <a:p>
            <a:pPr marL="1219200" lvl="2" indent="-285750" eaLnBrk="1" hangingPunct="1">
              <a:lnSpc>
                <a:spcPct val="8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400" dirty="0">
                <a:solidFill>
                  <a:schemeClr val="tx1"/>
                </a:solidFill>
              </a:rPr>
              <a:t>The left bit (the MSB): </a:t>
            </a:r>
            <a:r>
              <a:rPr lang="en-US" sz="2400" dirty="0">
                <a:solidFill>
                  <a:srgbClr val="CC0000"/>
                </a:solidFill>
              </a:rPr>
              <a:t>sign</a:t>
            </a:r>
          </a:p>
          <a:p>
            <a:pPr marL="1219200" lvl="2" indent="-285750" eaLnBrk="1" hangingPunct="1">
              <a:lnSpc>
                <a:spcPct val="8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400" dirty="0">
                <a:solidFill>
                  <a:schemeClr val="tx1"/>
                </a:solidFill>
              </a:rPr>
              <a:t>n-1 bits:</a:t>
            </a:r>
            <a:r>
              <a:rPr lang="en-US" sz="2400" dirty="0">
                <a:solidFill>
                  <a:srgbClr val="CC0000"/>
                </a:solidFill>
              </a:rPr>
              <a:t> magnitude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chemeClr val="tx1"/>
                </a:solidFill>
              </a:rPr>
              <a:t>E.g., 8 bit for coding</a:t>
            </a:r>
            <a:endParaRPr lang="en-US" sz="2800" dirty="0">
              <a:solidFill>
                <a:schemeClr val="tx1"/>
              </a:solidFill>
              <a:sym typeface="Wingdings" pitchFamily="2" charset="2"/>
            </a:endParaRPr>
          </a:p>
          <a:p>
            <a:pPr marL="1219200" lvl="2" indent="-285750" eaLnBrk="1" hangingPunct="1">
              <a:lnSpc>
                <a:spcPct val="8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4   00000100			-4  10000100</a:t>
            </a:r>
          </a:p>
          <a:p>
            <a:pPr marL="1219200" lvl="2" indent="-285750" eaLnBrk="1" hangingPunct="1">
              <a:lnSpc>
                <a:spcPct val="8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0   00000000			-0  10000000 :-P :-D</a:t>
            </a:r>
            <a:endParaRPr lang="en-US" sz="2800" dirty="0">
              <a:solidFill>
                <a:schemeClr val="tx1"/>
              </a:solidFill>
            </a:endParaRPr>
          </a:p>
          <a:p>
            <a:pPr marL="1219200" lvl="2" indent="-285750" eaLnBrk="1" hangingPunct="1">
              <a:lnSpc>
                <a:spcPct val="8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28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C9569AB-9A41-438E-A0CF-A0E7CC39E43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sz="1200" dirty="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What We Will Learn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What is this course?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Computer organization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Hardware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Software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Algorithms &amp; Programming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Algorithm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Programming Language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Solving problems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C1CD34-F7F0-40CA-A47B-82A3C06F2321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Floating Point Number Coding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686800" cy="50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Usually, this coding pattern (</a:t>
            </a:r>
            <a:r>
              <a:rPr 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 754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You will see all details in other courses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Two precisions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Single precision</a:t>
            </a:r>
          </a:p>
          <a:p>
            <a:pPr lvl="2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exponent: 8 bit, fraction: 23 bit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Double precision:</a:t>
            </a:r>
          </a:p>
          <a:p>
            <a:pPr lvl="2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exponent: 11 bit, fraction: 52 bit </a:t>
            </a:r>
          </a:p>
          <a:p>
            <a:pPr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916832"/>
            <a:ext cx="75438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14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1B94BA-0BA0-435C-B88C-AEFD4D49134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Character Coding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507288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Common character encoding: </a:t>
            </a:r>
            <a:r>
              <a:rPr lang="en-US" sz="3200" dirty="0">
                <a:solidFill>
                  <a:srgbClr val="CC0000"/>
                </a:solidFill>
              </a:rPr>
              <a:t>ASCII</a:t>
            </a:r>
          </a:p>
          <a:p>
            <a:pPr lvl="1" eaLnBrk="1" hangingPunct="1">
              <a:spcBef>
                <a:spcPts val="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Character	ASCII Code 			Binary (</a:t>
            </a:r>
            <a:r>
              <a:rPr lang="en-US" sz="2800" dirty="0">
                <a:solidFill>
                  <a:srgbClr val="C00000"/>
                </a:solidFill>
              </a:rPr>
              <a:t>8 bit</a:t>
            </a:r>
            <a:r>
              <a:rPr lang="en-US" sz="2800" dirty="0">
                <a:solidFill>
                  <a:srgbClr val="000000"/>
                </a:solidFill>
              </a:rPr>
              <a:t>) </a:t>
            </a:r>
          </a:p>
          <a:p>
            <a:pPr lvl="1" eaLnBrk="1" hangingPunct="1">
              <a:spcBef>
                <a:spcPts val="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‘0’				48							00110000</a:t>
            </a:r>
          </a:p>
          <a:p>
            <a:pPr lvl="1" eaLnBrk="1" hangingPunct="1">
              <a:spcBef>
                <a:spcPts val="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‘A’				65							01000001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8 bits can represent 256 characters; but,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There are so many characters (Farsi, Arabic, …)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Solution: UTF (Variable length coding)</a:t>
            </a:r>
          </a:p>
          <a:p>
            <a:pPr lvl="2" eaLnBrk="1" hangingPunct="1">
              <a:spcBef>
                <a:spcPts val="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0xxxxxxx: 1 byte code</a:t>
            </a:r>
          </a:p>
          <a:p>
            <a:pPr lvl="2" eaLnBrk="1" hangingPunct="1">
              <a:spcBef>
                <a:spcPts val="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110xxxxx 10xxxxxx: 2 byte code</a:t>
            </a:r>
          </a:p>
          <a:p>
            <a:pPr lvl="2" eaLnBrk="1" hangingPunct="1">
              <a:spcBef>
                <a:spcPts val="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28613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1B94BA-0BA0-435C-B88C-AEFD4D49134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Computer Organization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Major Components 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500" dirty="0">
                <a:solidFill>
                  <a:srgbClr val="000000"/>
                </a:solidFill>
              </a:rPr>
              <a:t>Hardware 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400" i="1" dirty="0">
                <a:solidFill>
                  <a:srgbClr val="CC0000"/>
                </a:solidFill>
                <a:ea typeface="新細明體" pitchFamily="16" charset="-120"/>
              </a:rPr>
              <a:t>Physical devices</a:t>
            </a:r>
            <a:r>
              <a:rPr lang="en-US" sz="2400" i="1" dirty="0">
                <a:solidFill>
                  <a:srgbClr val="FF9900"/>
                </a:solidFill>
                <a:ea typeface="新細明體" pitchFamily="16" charset="-12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新細明體" pitchFamily="16" charset="-120"/>
              </a:rPr>
              <a:t>that are </a:t>
            </a:r>
            <a:r>
              <a:rPr lang="en-US" sz="2400" i="1" dirty="0">
                <a:solidFill>
                  <a:srgbClr val="CC0000"/>
                </a:solidFill>
                <a:ea typeface="新細明體" pitchFamily="16" charset="-120"/>
              </a:rPr>
              <a:t>wired</a:t>
            </a:r>
            <a:r>
              <a:rPr lang="en-US" sz="2400" dirty="0">
                <a:solidFill>
                  <a:srgbClr val="CC0000"/>
                </a:solidFill>
                <a:ea typeface="新細明體" pitchFamily="16" charset="-12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新細明體" pitchFamily="16" charset="-120"/>
              </a:rPr>
              <a:t>and performs </a:t>
            </a:r>
            <a:r>
              <a:rPr lang="en-US" sz="2400" i="1" dirty="0">
                <a:solidFill>
                  <a:srgbClr val="CC0000"/>
                </a:solidFill>
                <a:ea typeface="新細明體" pitchFamily="16" charset="-120"/>
              </a:rPr>
              <a:t>basic</a:t>
            </a:r>
            <a:r>
              <a:rPr lang="en-US" sz="2400" dirty="0">
                <a:solidFill>
                  <a:srgbClr val="000000"/>
                </a:solidFill>
                <a:ea typeface="新細明體" pitchFamily="16" charset="-120"/>
              </a:rPr>
              <a:t> operations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500" dirty="0">
                <a:solidFill>
                  <a:srgbClr val="000000"/>
                </a:solidFill>
              </a:rPr>
              <a:t>Software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Set of </a:t>
            </a:r>
            <a:r>
              <a:rPr lang="en-US" sz="2400" i="1" dirty="0">
                <a:solidFill>
                  <a:srgbClr val="CC0000"/>
                </a:solidFill>
              </a:rPr>
              <a:t>programs</a:t>
            </a:r>
            <a:r>
              <a:rPr lang="en-US" sz="2400" dirty="0">
                <a:solidFill>
                  <a:srgbClr val="000000"/>
                </a:solidFill>
              </a:rPr>
              <a:t> that run on the hardware </a:t>
            </a:r>
          </a:p>
          <a:p>
            <a:pPr lvl="2" eaLnBrk="1" hangingPunct="1">
              <a:lnSpc>
                <a:spcPct val="90000"/>
              </a:lnSpc>
              <a:spcBef>
                <a:spcPts val="275"/>
              </a:spcBef>
              <a:buClrTx/>
              <a:buSzPct val="75000"/>
              <a:buFontTx/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Hardware 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500" dirty="0">
                <a:solidFill>
                  <a:srgbClr val="000000"/>
                </a:solidFill>
              </a:rPr>
              <a:t>CPU (Central Processing Unit)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500" dirty="0">
                <a:solidFill>
                  <a:srgbClr val="000000"/>
                </a:solidFill>
              </a:rPr>
              <a:t>Main Memory 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500" dirty="0">
                <a:solidFill>
                  <a:srgbClr val="000000"/>
                </a:solidFill>
              </a:rPr>
              <a:t>Secondary Storage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500" dirty="0">
                <a:solidFill>
                  <a:srgbClr val="000000"/>
                </a:solidFill>
              </a:rPr>
              <a:t>Input/output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88058D-23D7-48AE-8D41-439B635F5950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Computer Organization 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-180528" y="6130925"/>
            <a:ext cx="9433048" cy="9704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4" y="1096125"/>
            <a:ext cx="8229600" cy="56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DD1860C-704C-4479-A4FE-DD61B277A954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Computer Organization: CPU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686800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ALU (Arithmetic Logic Unit)</a:t>
            </a:r>
          </a:p>
          <a:p>
            <a:pPr lvl="1" eaLnBrk="1" hangingPunct="1">
              <a:spcBef>
                <a:spcPts val="6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500" dirty="0">
                <a:solidFill>
                  <a:srgbClr val="000000"/>
                </a:solidFill>
              </a:rPr>
              <a:t>Performs mathematic calculations</a:t>
            </a:r>
          </a:p>
          <a:p>
            <a:pPr lvl="1" eaLnBrk="1" hangingPunct="1">
              <a:spcBef>
                <a:spcPts val="6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500" dirty="0">
                <a:solidFill>
                  <a:srgbClr val="000000"/>
                </a:solidFill>
              </a:rPr>
              <a:t>Makes decision based on conditions</a:t>
            </a:r>
          </a:p>
          <a:p>
            <a:pPr eaLnBrk="1" hangingPunct="1"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Special Floating Point processors</a:t>
            </a:r>
          </a:p>
          <a:p>
            <a:pPr eaLnBrk="1" hangingPunct="1"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Set of working area: </a:t>
            </a:r>
            <a:r>
              <a:rPr lang="en-US" sz="2800" dirty="0">
                <a:solidFill>
                  <a:srgbClr val="CC0000"/>
                </a:solidFill>
              </a:rPr>
              <a:t>Registers</a:t>
            </a:r>
          </a:p>
          <a:p>
            <a:pPr eaLnBrk="1" hangingPunct="1"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Control Unit</a:t>
            </a:r>
          </a:p>
          <a:p>
            <a:pPr lvl="1" eaLnBrk="1" hangingPunct="1">
              <a:spcBef>
                <a:spcPts val="6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500" dirty="0">
                <a:solidFill>
                  <a:srgbClr val="000000"/>
                </a:solidFill>
              </a:rPr>
              <a:t>Controls system operation </a:t>
            </a:r>
          </a:p>
          <a:p>
            <a:pPr eaLnBrk="1" hangingPunct="1"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Operation and operands are required</a:t>
            </a:r>
          </a:p>
          <a:p>
            <a:pPr lvl="1" eaLnBrk="1" hangingPunct="1">
              <a:spcBef>
                <a:spcPts val="6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Which are provided by instructions in the </a:t>
            </a:r>
            <a:r>
              <a:rPr lang="en-US" sz="2400" dirty="0">
                <a:solidFill>
                  <a:srgbClr val="CC0000"/>
                </a:solidFill>
              </a:rPr>
              <a:t>main</a:t>
            </a:r>
            <a:r>
              <a:rPr lang="en-US" sz="2400" dirty="0">
                <a:solidFill>
                  <a:srgbClr val="000000"/>
                </a:solidFill>
              </a:rPr>
              <a:t> 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746B4-AE35-4665-86D8-82AD3BF7C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03262"/>
            <a:ext cx="3359304" cy="2152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2389F-22DF-4214-BD82-08E4BAD18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76943"/>
            <a:ext cx="2873384" cy="16233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96CABF-43B5-4250-9FF7-780F0F0091B5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600">
                <a:solidFill>
                  <a:srgbClr val="293A83"/>
                </a:solidFill>
              </a:rPr>
              <a:t>Computer Organization: Main Memory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Ordered sequence of cells (memory cells)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Directly connected to CPU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All programs must be in main memory before execution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When power is turned off, </a:t>
            </a:r>
          </a:p>
          <a:p>
            <a:pPr marL="341312" lvl="1" indent="0" eaLnBrk="1" hangingPunct="1">
              <a:spcBef>
                <a:spcPts val="700"/>
              </a:spcBef>
              <a:buClr>
                <a:srgbClr val="006633"/>
              </a:buClr>
              <a:buSzPct val="85000"/>
            </a:pPr>
            <a:r>
              <a:rPr lang="en-US" sz="3200" dirty="0">
                <a:solidFill>
                  <a:srgbClr val="000000"/>
                </a:solidFill>
              </a:rPr>
              <a:t>Main memory is cleared</a:t>
            </a:r>
          </a:p>
          <a:p>
            <a:pPr marL="341312" lvl="1" indent="0" eaLnBrk="1" hangingPunct="1">
              <a:spcBef>
                <a:spcPts val="700"/>
              </a:spcBef>
              <a:buClr>
                <a:srgbClr val="006633"/>
              </a:buClr>
              <a:buSzPct val="85000"/>
            </a:pPr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Volatile memory 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6670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1448D9-C555-4DE0-83E3-CEF39EAB3AC0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>
                <a:solidFill>
                  <a:srgbClr val="293A83"/>
                </a:solidFill>
              </a:rPr>
              <a:t>Computer Organization: Secondary Storage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Provides permanent storage for information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Examples of secondary storages: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Hard Disks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Floppy Disks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Flash/Cool/USB Disks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CD/DVD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Tapes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1557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70" y="4361929"/>
            <a:ext cx="1814355" cy="176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25" y="3137694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8E77D2A-9FDA-412B-AE0F-BAD6CD7FC40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600">
                <a:solidFill>
                  <a:srgbClr val="293A83"/>
                </a:solidFill>
              </a:rPr>
              <a:t>Computer Organization: Input Devices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Devices that feed data and programs into computers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Examples: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Keyboard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Mouse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Network Interface Card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Joystick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Microphone</a:t>
            </a: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4495800"/>
            <a:ext cx="1621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24618"/>
            <a:ext cx="1676400" cy="162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0" y="3949699"/>
            <a:ext cx="1359755" cy="208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3384"/>
            <a:ext cx="1913384" cy="19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884D40-15E8-4413-A8F1-9E2B3EDDD6D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400">
                <a:solidFill>
                  <a:srgbClr val="293A83"/>
                </a:solidFill>
              </a:rPr>
              <a:t>Computer Organization: Output Devices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Devices that computer uses to generate results/outputs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Examples: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Printer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Monitor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Speaker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Network Interface Card</a:t>
            </a:r>
          </a:p>
          <a:p>
            <a:pPr lvl="1" eaLnBrk="1" hangingPunct="1">
              <a:spcBef>
                <a:spcPts val="700"/>
              </a:spcBef>
              <a:buClrTx/>
              <a:buSzPct val="8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514600"/>
            <a:ext cx="15621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19600"/>
            <a:ext cx="15113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743200"/>
            <a:ext cx="13081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3962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C6337CD-A38B-424D-A3F7-2A68DBBA1FE4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Computer Organization: Software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382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What can do the Hardware?</a:t>
            </a:r>
          </a:p>
          <a:p>
            <a:pPr lvl="1" eaLnBrk="1" hangingPunct="1">
              <a:spcBef>
                <a:spcPts val="67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700" dirty="0">
                <a:solidFill>
                  <a:srgbClr val="000000"/>
                </a:solidFill>
              </a:rPr>
              <a:t>No useful operation, if there isn’t any software</a:t>
            </a:r>
          </a:p>
          <a:p>
            <a:pPr lvl="1" eaLnBrk="1" hangingPunct="1">
              <a:spcBef>
                <a:spcPts val="67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700" dirty="0">
                <a:solidFill>
                  <a:srgbClr val="000000"/>
                </a:solidFill>
              </a:rPr>
              <a:t>We should </a:t>
            </a:r>
            <a:r>
              <a:rPr lang="en-US" sz="2700" i="1" dirty="0">
                <a:solidFill>
                  <a:srgbClr val="000000"/>
                </a:solidFill>
              </a:rPr>
              <a:t>tell/plan/program</a:t>
            </a:r>
            <a:r>
              <a:rPr lang="en-US" sz="2700" dirty="0">
                <a:solidFill>
                  <a:srgbClr val="000000"/>
                </a:solidFill>
              </a:rPr>
              <a:t> it to do something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Software</a:t>
            </a:r>
          </a:p>
          <a:p>
            <a:pPr lvl="1" eaLnBrk="1" hangingPunct="1">
              <a:spcBef>
                <a:spcPts val="67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700" dirty="0">
                <a:solidFill>
                  <a:srgbClr val="000000"/>
                </a:solidFill>
              </a:rPr>
              <a:t>Programs which are designed for a specific task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Major Software types</a:t>
            </a:r>
          </a:p>
          <a:p>
            <a:pPr lvl="1" eaLnBrk="1" hangingPunct="1">
              <a:spcBef>
                <a:spcPts val="67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700" dirty="0">
                <a:solidFill>
                  <a:srgbClr val="000000"/>
                </a:solidFill>
              </a:rPr>
              <a:t>Operating System</a:t>
            </a:r>
          </a:p>
          <a:p>
            <a:pPr lvl="1" eaLnBrk="1" hangingPunct="1">
              <a:spcBef>
                <a:spcPts val="67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700" dirty="0">
                <a:solidFill>
                  <a:srgbClr val="000000"/>
                </a:solidFill>
              </a:rPr>
              <a:t>Libraries</a:t>
            </a:r>
          </a:p>
          <a:p>
            <a:pPr lvl="1" eaLnBrk="1" hangingPunct="1">
              <a:spcBef>
                <a:spcPts val="67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700" dirty="0">
                <a:solidFill>
                  <a:srgbClr val="000000"/>
                </a:solidFill>
              </a:rPr>
              <a:t>Applications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 be studied in this course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endParaRPr lang="en-US" sz="27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688"/>
              </a:spcBef>
              <a:buClrTx/>
              <a:buFontTx/>
              <a:buNone/>
            </a:pPr>
            <a:endParaRPr lang="en-US"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F7E5FC0-F959-4CAF-B20F-7F0C702AD45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 dirty="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This Course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07413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12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400" dirty="0">
                <a:solidFill>
                  <a:srgbClr val="000000"/>
                </a:solidFill>
              </a:rPr>
              <a:t>Introduction to Computer &amp; Programming</a:t>
            </a:r>
          </a:p>
          <a:p>
            <a:pPr eaLnBrk="1" hangingPunct="1">
              <a:spcBef>
                <a:spcPts val="2125"/>
              </a:spcBef>
              <a:buClr>
                <a:srgbClr val="003399"/>
              </a:buClr>
              <a:buFont typeface="Wingdings" charset="2"/>
              <a:buChar char=""/>
            </a:pPr>
            <a:endParaRPr lang="en-US" sz="3400" dirty="0">
              <a:solidFill>
                <a:srgbClr val="000000"/>
              </a:solidFill>
            </a:endParaRPr>
          </a:p>
          <a:p>
            <a:pPr marL="0" lvl="0" indent="0" algn="ctr" eaLnBrk="1" hangingPunct="1">
              <a:spcBef>
                <a:spcPts val="2813"/>
              </a:spcBef>
              <a:buClrTx/>
              <a:tabLst/>
            </a:pPr>
            <a:r>
              <a:rPr lang="en-US" sz="4500" dirty="0">
                <a:solidFill>
                  <a:srgbClr val="000000"/>
                </a:solidFill>
              </a:rPr>
              <a:t>How to use computers to solve our problems</a:t>
            </a:r>
          </a:p>
          <a:p>
            <a:pPr eaLnBrk="1" hangingPunct="1">
              <a:spcBef>
                <a:spcPts val="2250"/>
              </a:spcBef>
              <a:buClrTx/>
              <a:buFontTx/>
              <a:buNone/>
            </a:pPr>
            <a:endParaRPr lang="en-US" sz="4800" dirty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ts val="2125"/>
              </a:spcBef>
              <a:buClr>
                <a:srgbClr val="003399"/>
              </a:buClr>
              <a:buFont typeface="Wingdings" charset="2"/>
              <a:buChar char=""/>
              <a:tabLst/>
            </a:pPr>
            <a:r>
              <a:rPr lang="en-US" sz="2800" dirty="0">
                <a:solidFill>
                  <a:srgbClr val="000000"/>
                </a:solidFill>
              </a:rPr>
              <a:t>The problems are </a:t>
            </a:r>
            <a:r>
              <a:rPr lang="en-US" sz="2800" i="1" dirty="0">
                <a:solidFill>
                  <a:srgbClr val="C00000"/>
                </a:solidFill>
              </a:rPr>
              <a:t>computational</a:t>
            </a:r>
            <a:r>
              <a:rPr lang="en-US" sz="2800" dirty="0">
                <a:solidFill>
                  <a:srgbClr val="000000"/>
                </a:solidFill>
              </a:rPr>
              <a:t> problems </a:t>
            </a:r>
          </a:p>
          <a:p>
            <a:pPr eaLnBrk="1" hangingPunct="1">
              <a:spcBef>
                <a:spcPts val="2250"/>
              </a:spcBef>
              <a:buClrTx/>
              <a:buFontTx/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324BBE-D68B-4BCE-B405-270C2B0A245C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Computer HW &amp; SW Organization</a:t>
            </a:r>
          </a:p>
        </p:txBody>
      </p:sp>
      <p:pic>
        <p:nvPicPr>
          <p:cNvPr id="1026" name="Picture 2" descr="Image result for hardware os application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3" y="1268760"/>
            <a:ext cx="8519593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0F0550-E552-45F5-8955-71272F7EF4F0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Computer Organization: OS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  <a:ea typeface="新細明體" pitchFamily="16" charset="-120"/>
              </a:rPr>
              <a:t>OS </a:t>
            </a:r>
          </a:p>
          <a:p>
            <a:pPr lvl="1" eaLnBrk="1" hangingPunct="1">
              <a:lnSpc>
                <a:spcPct val="12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i="1" dirty="0">
                <a:solidFill>
                  <a:srgbClr val="CC0000"/>
                </a:solidFill>
                <a:ea typeface="新細明體" pitchFamily="16" charset="-120"/>
              </a:rPr>
              <a:t>Manages </a:t>
            </a:r>
            <a:r>
              <a:rPr lang="en-US" sz="2800" dirty="0">
                <a:solidFill>
                  <a:srgbClr val="000000"/>
                </a:solidFill>
                <a:ea typeface="新細明體" pitchFamily="16" charset="-120"/>
              </a:rPr>
              <a:t>the hardware</a:t>
            </a:r>
          </a:p>
          <a:p>
            <a:pPr lvl="2" eaLnBrk="1" hangingPunct="1">
              <a:lnSpc>
                <a:spcPct val="12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  <a:ea typeface="新細明體" pitchFamily="16" charset="-120"/>
              </a:rPr>
              <a:t>HW is a shared resources</a:t>
            </a:r>
          </a:p>
          <a:p>
            <a:pPr lvl="1" eaLnBrk="1" hangingPunct="1">
              <a:lnSpc>
                <a:spcPct val="12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  <a:ea typeface="新細明體" pitchFamily="16" charset="-120"/>
              </a:rPr>
              <a:t>Application programmers can easily use HW</a:t>
            </a:r>
          </a:p>
          <a:p>
            <a:pPr lvl="2" eaLnBrk="1" hangingPunct="1">
              <a:lnSpc>
                <a:spcPct val="120000"/>
              </a:lnSpc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600" i="1" dirty="0">
                <a:solidFill>
                  <a:srgbClr val="CC0000"/>
                </a:solidFill>
                <a:ea typeface="新細明體" pitchFamily="16" charset="-120"/>
              </a:rPr>
              <a:t>Without knowing the HW details</a:t>
            </a:r>
          </a:p>
          <a:p>
            <a:pPr lvl="2" eaLnBrk="1" hangingPunct="1">
              <a:lnSpc>
                <a:spcPct val="120000"/>
              </a:lnSpc>
              <a:spcBef>
                <a:spcPts val="175"/>
              </a:spcBef>
              <a:buClrTx/>
              <a:buSzPct val="75000"/>
              <a:buFontTx/>
              <a:buNone/>
            </a:pPr>
            <a:endParaRPr lang="en-US" sz="700" i="1" dirty="0">
              <a:solidFill>
                <a:srgbClr val="CC3300"/>
              </a:solidFill>
              <a:ea typeface="新細明體" pitchFamily="16" charset="-120"/>
            </a:endParaRPr>
          </a:p>
          <a:p>
            <a:pPr eaLnBrk="1" hangingPunct="1">
              <a:lnSpc>
                <a:spcPct val="12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  <a:ea typeface="新細明體" pitchFamily="16" charset="-120"/>
              </a:rPr>
              <a:t>Common operating systems </a:t>
            </a:r>
          </a:p>
          <a:p>
            <a:pPr lvl="1" eaLnBrk="1" hangingPunct="1">
              <a:lnSpc>
                <a:spcPct val="12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  <a:ea typeface="新細明體" pitchFamily="16" charset="-120"/>
              </a:rPr>
              <a:t>Unix, Windows (XP, Vista, 8, 10, 11), Linux,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6A092B-9B0E-406C-90B4-5F7DB5DFFBF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Computer Organization: Libraries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The libraries provide the most common functionalities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In mathematic programs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i="1" dirty="0">
                <a:solidFill>
                  <a:srgbClr val="000000"/>
                </a:solidFill>
              </a:rPr>
              <a:t>sin</a:t>
            </a:r>
            <a:r>
              <a:rPr lang="en-US" sz="2800" dirty="0">
                <a:solidFill>
                  <a:srgbClr val="000000"/>
                </a:solidFill>
              </a:rPr>
              <a:t>(x), </a:t>
            </a:r>
            <a:r>
              <a:rPr lang="en-US" sz="2800" i="1" dirty="0">
                <a:solidFill>
                  <a:srgbClr val="000000"/>
                </a:solidFill>
              </a:rPr>
              <a:t>cos</a:t>
            </a:r>
            <a:r>
              <a:rPr lang="en-US" sz="2800" dirty="0">
                <a:solidFill>
                  <a:srgbClr val="000000"/>
                </a:solidFill>
              </a:rPr>
              <a:t>(x), matrix multiplication/inversion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In graphical programs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Draw a line/cycle, set color, new window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In multimedia programs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Open/close files, jump, 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7CF946-E51F-4F87-BA67-57875917F628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800">
                <a:solidFill>
                  <a:srgbClr val="293A83"/>
                </a:solidFill>
              </a:rPr>
              <a:t>Computer Organization: Applications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38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  <a:ea typeface="新細明體" pitchFamily="16" charset="-120"/>
              </a:rPr>
              <a:t>An application program </a:t>
            </a:r>
          </a:p>
          <a:p>
            <a:pPr lvl="1" eaLnBrk="1" hangingPunct="1">
              <a:lnSpc>
                <a:spcPct val="12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  <a:ea typeface="新細明體" pitchFamily="16" charset="-120"/>
              </a:rPr>
              <a:t>Users use them to do some specific things</a:t>
            </a:r>
          </a:p>
          <a:p>
            <a:pPr lvl="1" eaLnBrk="1" hangingPunct="1">
              <a:lnSpc>
                <a:spcPct val="12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i="1">
                <a:solidFill>
                  <a:srgbClr val="CC0000"/>
                </a:solidFill>
                <a:ea typeface="新細明體" pitchFamily="16" charset="-120"/>
              </a:rPr>
              <a:t>Without knowing the details</a:t>
            </a:r>
            <a:r>
              <a:rPr lang="en-US" sz="2800">
                <a:solidFill>
                  <a:srgbClr val="CC0000"/>
                </a:solidFill>
                <a:ea typeface="新細明體" pitchFamily="16" charset="-120"/>
              </a:rPr>
              <a:t> </a:t>
            </a:r>
            <a:r>
              <a:rPr lang="en-US" sz="2800" i="1">
                <a:solidFill>
                  <a:srgbClr val="CC0000"/>
                </a:solidFill>
                <a:ea typeface="新細明體" pitchFamily="16" charset="-120"/>
              </a:rPr>
              <a:t>of the computer</a:t>
            </a:r>
          </a:p>
          <a:p>
            <a:pPr eaLnBrk="1" hangingPunct="1">
              <a:lnSpc>
                <a:spcPct val="12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  <a:ea typeface="新細明體" pitchFamily="16" charset="-120"/>
              </a:rPr>
              <a:t>Common application programs </a:t>
            </a:r>
          </a:p>
          <a:p>
            <a:pPr lvl="1" eaLnBrk="1" hangingPunct="1">
              <a:lnSpc>
                <a:spcPct val="12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i="1">
                <a:solidFill>
                  <a:srgbClr val="CC0000"/>
                </a:solidFill>
                <a:ea typeface="新細明體" pitchFamily="16" charset="-120"/>
              </a:rPr>
              <a:t>Word</a:t>
            </a:r>
            <a:r>
              <a:rPr lang="en-US" sz="2800">
                <a:solidFill>
                  <a:srgbClr val="000000"/>
                </a:solidFill>
                <a:ea typeface="新細明體" pitchFamily="16" charset="-120"/>
              </a:rPr>
              <a:t>, </a:t>
            </a:r>
            <a:r>
              <a:rPr lang="en-US" sz="2800" i="1">
                <a:solidFill>
                  <a:srgbClr val="CC0000"/>
                </a:solidFill>
                <a:ea typeface="新細明體" pitchFamily="16" charset="-120"/>
              </a:rPr>
              <a:t>Internet Explorer</a:t>
            </a:r>
            <a:r>
              <a:rPr lang="en-US" sz="2800">
                <a:solidFill>
                  <a:srgbClr val="000000"/>
                </a:solidFill>
                <a:ea typeface="新細明體" pitchFamily="16" charset="-120"/>
              </a:rPr>
              <a:t>, </a:t>
            </a:r>
            <a:r>
              <a:rPr lang="en-US" sz="2800" i="1">
                <a:solidFill>
                  <a:srgbClr val="CC0000"/>
                </a:solidFill>
                <a:ea typeface="新細明體" pitchFamily="16" charset="-120"/>
              </a:rPr>
              <a:t>FireFox</a:t>
            </a:r>
            <a:r>
              <a:rPr lang="en-US" sz="2800" i="1">
                <a:solidFill>
                  <a:srgbClr val="CC3300"/>
                </a:solidFill>
                <a:ea typeface="新細明體" pitchFamily="16" charset="-120"/>
              </a:rPr>
              <a:t>, </a:t>
            </a:r>
            <a:r>
              <a:rPr lang="en-US" sz="2800" i="1">
                <a:solidFill>
                  <a:srgbClr val="CC0000"/>
                </a:solidFill>
                <a:ea typeface="新細明體" pitchFamily="16" charset="-120"/>
              </a:rPr>
              <a:t>Messengers </a:t>
            </a:r>
            <a:r>
              <a:rPr lang="en-US" sz="2800" i="1">
                <a:solidFill>
                  <a:srgbClr val="CC3300"/>
                </a:solidFill>
                <a:ea typeface="新細明體" pitchFamily="16" charset="-12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Common applications in mathematic: </a:t>
            </a:r>
          </a:p>
          <a:p>
            <a:pPr lvl="1" eaLnBrk="1" hangingPunct="1">
              <a:lnSpc>
                <a:spcPct val="12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i="1">
                <a:solidFill>
                  <a:srgbClr val="CC0000"/>
                </a:solidFill>
              </a:rPr>
              <a:t>Matlab, Mathematica, Maple, GAMS, AIMMS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150813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Programming Execution Phases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382000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Program is loaded from secondary storage to main memory by OS (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loader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OS gives the control to the program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Instructions run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Required inputs are got from input device &amp; saved in main memory &amp; used by CPU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Result is saved in main/secondary memory or sent to output devices</a:t>
            </a: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20B9D-854E-4AA4-BEEE-8718F1301048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B9AF89-3E65-484B-81FE-50784842ED58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Instruction Execution Steps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Basic steps in running instructions 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Read instruction from main memory: </a:t>
            </a:r>
            <a:r>
              <a:rPr lang="en-US" sz="2800">
                <a:solidFill>
                  <a:srgbClr val="CC0000"/>
                </a:solidFill>
              </a:rPr>
              <a:t>fetch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ts val="5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“000110…011”</a:t>
            </a:r>
          </a:p>
          <a:p>
            <a:pPr eaLnBrk="1" hangingPunct="1">
              <a:lnSpc>
                <a:spcPct val="8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>
                <a:solidFill>
                  <a:srgbClr val="CC0000"/>
                </a:solidFill>
              </a:rPr>
              <a:t>Decode</a:t>
            </a:r>
            <a:r>
              <a:rPr lang="en-US" sz="2800">
                <a:solidFill>
                  <a:srgbClr val="000000"/>
                </a:solidFill>
              </a:rPr>
              <a:t> the instruction 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19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 1 to memory location XYZ save result in ABC</a:t>
            </a:r>
          </a:p>
          <a:p>
            <a:pPr eaLnBrk="1" hangingPunct="1">
              <a:lnSpc>
                <a:spcPct val="8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Get required </a:t>
            </a:r>
            <a:r>
              <a:rPr lang="en-US" sz="2800">
                <a:solidFill>
                  <a:srgbClr val="CC0000"/>
                </a:solidFill>
              </a:rPr>
              <a:t>operands</a:t>
            </a:r>
            <a:r>
              <a:rPr lang="en-US" sz="2800">
                <a:solidFill>
                  <a:srgbClr val="000000"/>
                </a:solidFill>
              </a:rPr>
              <a:t> from main memory</a:t>
            </a:r>
          </a:p>
          <a:p>
            <a:pPr lvl="1" eaLnBrk="1" hangingPunct="1">
              <a:lnSpc>
                <a:spcPct val="80000"/>
              </a:lnSpc>
              <a:spcBef>
                <a:spcPts val="5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Read value of location XYZ to </a:t>
            </a:r>
            <a:r>
              <a:rPr lang="en-US" sz="2100" b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</a:rPr>
              <a:t>temp1</a:t>
            </a:r>
          </a:p>
          <a:p>
            <a:pPr eaLnBrk="1" hangingPunct="1">
              <a:lnSpc>
                <a:spcPct val="8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>
                <a:solidFill>
                  <a:srgbClr val="CC0000"/>
                </a:solidFill>
              </a:rPr>
              <a:t>Run</a:t>
            </a:r>
            <a:r>
              <a:rPr lang="en-US" sz="2800">
                <a:solidFill>
                  <a:srgbClr val="000000"/>
                </a:solidFill>
              </a:rPr>
              <a:t> the instruction </a:t>
            </a:r>
          </a:p>
          <a:p>
            <a:pPr lvl="1" eaLnBrk="1" hangingPunct="1">
              <a:lnSpc>
                <a:spcPct val="80000"/>
              </a:lnSpc>
              <a:spcBef>
                <a:spcPts val="5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temp2 = temp1 + 1</a:t>
            </a:r>
          </a:p>
          <a:p>
            <a:pPr eaLnBrk="1" hangingPunct="1">
              <a:lnSpc>
                <a:spcPct val="80000"/>
              </a:lnSpc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Save the </a:t>
            </a:r>
            <a:r>
              <a:rPr lang="en-US" sz="2800">
                <a:solidFill>
                  <a:srgbClr val="CC0000"/>
                </a:solidFill>
              </a:rPr>
              <a:t>result</a:t>
            </a: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ts val="525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Write temp2 in memory location ABC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9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150813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How to be general purpose machine? 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901972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Hardware is simple &amp; general purpose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Only a small set of basic instructions (+, -, *, …) are implemented by hardware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Complex tasks (</a:t>
            </a:r>
            <a:r>
              <a:rPr lang="en-US" sz="2800" i="1" dirty="0">
                <a:solidFill>
                  <a:srgbClr val="000000"/>
                </a:solidFill>
              </a:rPr>
              <a:t>e.g.</a:t>
            </a:r>
            <a:r>
              <a:rPr lang="en-US" sz="2800" dirty="0">
                <a:solidFill>
                  <a:srgbClr val="000000"/>
                </a:solidFill>
              </a:rPr>
              <a:t> average, sort, …) are programmed by software</a:t>
            </a:r>
          </a:p>
          <a:p>
            <a:pPr marL="742950" lvl="1" indent="-285750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400" dirty="0">
                <a:solidFill>
                  <a:srgbClr val="000000"/>
                </a:solidFill>
              </a:rPr>
              <a:t>Basic instruction and high-level complex instructions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Software is translated to the basic instructions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Hardware can run it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This is the way that we “</a:t>
            </a:r>
            <a:r>
              <a:rPr lang="en-US" sz="2800" i="1" dirty="0">
                <a:solidFill>
                  <a:srgbClr val="C00000"/>
                </a:solidFill>
              </a:rPr>
              <a:t>program</a:t>
            </a:r>
            <a:r>
              <a:rPr lang="en-US" sz="2800" dirty="0">
                <a:solidFill>
                  <a:srgbClr val="000000"/>
                </a:solidFill>
              </a:rPr>
              <a:t>” computers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21A9860-0B5F-41E0-A185-9787DC741BC4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332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150813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Reference 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 defTabSz="914400">
              <a:spcBef>
                <a:spcPts val="1200"/>
              </a:spcBef>
              <a:buClr>
                <a:srgbClr val="003399"/>
              </a:buClr>
              <a:buSzTx/>
              <a:buFont typeface="Wingdings" pitchFamily="2" charset="2"/>
              <a:buChar char="Ø"/>
              <a:tabLst/>
            </a:pPr>
            <a:r>
              <a:rPr lang="en-US" sz="3200" kern="0" dirty="0">
                <a:solidFill>
                  <a:srgbClr val="CC0000"/>
                </a:solidFill>
                <a:latin typeface="+mj-lt"/>
              </a:rPr>
              <a:t>Reading Assignment</a:t>
            </a:r>
            <a:r>
              <a:rPr lang="en-US" sz="3200" kern="0" dirty="0">
                <a:solidFill>
                  <a:srgbClr val="000000"/>
                </a:solidFill>
                <a:latin typeface="+mj-lt"/>
              </a:rPr>
              <a:t>: Chapter 1 and Appendix C of “C How to Program”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Learn more about computer hardware </a:t>
            </a:r>
          </a:p>
          <a:p>
            <a:pPr lvl="1"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“How Computers Work”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242773-A0CF-44AA-A06F-737BBBA1D179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DC97FA6-03F6-4BD9-B460-E15090C118B9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What We Will Learn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C2C2C2"/>
                </a:solidFill>
              </a:rPr>
              <a:t>What is this course?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C2C2C2"/>
                </a:solidFill>
              </a:rPr>
              <a:t>Computer organization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C2C2C2"/>
                </a:solidFill>
              </a:rPr>
              <a:t>Hardware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C2C2C2"/>
                </a:solidFill>
              </a:rPr>
              <a:t>Software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Algorithms &amp; Programming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Algorithm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C2C2C2"/>
                </a:solidFill>
              </a:rPr>
              <a:t>Programming Language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C2C2C2"/>
                </a:solidFill>
              </a:rPr>
              <a:t>Solving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150813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Algorithm??!!!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901972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Hardware do the basic operations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We want to solve a real problem by computers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Take average, Sort, Painting, Web, Multimedia, …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We need a solution that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Specifies how the real (complex) problem should be solved </a:t>
            </a:r>
            <a:r>
              <a:rPr lang="en-US" sz="2800" i="1" dirty="0">
                <a:solidFill>
                  <a:srgbClr val="C00000"/>
                </a:solidFill>
              </a:rPr>
              <a:t>step-by-step</a:t>
            </a:r>
            <a:r>
              <a:rPr lang="en-US" sz="2800" dirty="0">
                <a:solidFill>
                  <a:srgbClr val="000000"/>
                </a:solidFill>
              </a:rPr>
              <a:t> using the basic operations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The solution is the “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Algorithm</a:t>
            </a:r>
            <a:r>
              <a:rPr lang="en-US" sz="3200" dirty="0">
                <a:solidFill>
                  <a:srgbClr val="000000"/>
                </a:solidFill>
              </a:rPr>
              <a:t>” of the problem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C6EF5A0-B6FD-4748-B712-67025FA89B74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E4CB6CC-7790-4FE0-8CD1-CE9CFA1AAD27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sz="1200" dirty="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This Course (cont’d)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1124744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What we learn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Overall overview of computer organization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Problem solving steps</a:t>
            </a:r>
          </a:p>
          <a:p>
            <a:pPr lvl="2" eaLnBrk="1" hangingPunct="1">
              <a:spcBef>
                <a:spcPts val="600"/>
              </a:spcBef>
              <a:buClr>
                <a:srgbClr val="CC0000"/>
              </a:buClr>
              <a:buSzPct val="75000"/>
              <a:buFont typeface="Wingdings" charset="2"/>
              <a:buChar char=""/>
              <a:tabLst/>
            </a:pPr>
            <a:r>
              <a:rPr lang="en-US" sz="2000" dirty="0">
                <a:solidFill>
                  <a:srgbClr val="000000"/>
                </a:solidFill>
              </a:rPr>
              <a:t>Algorithm design</a:t>
            </a:r>
          </a:p>
          <a:p>
            <a:pPr lvl="2" eaLnBrk="1" hangingPunct="1">
              <a:spcBef>
                <a:spcPts val="600"/>
              </a:spcBef>
              <a:buClr>
                <a:srgbClr val="CC0000"/>
              </a:buClr>
              <a:buSzPct val="75000"/>
              <a:buFont typeface="Wingdings" charset="2"/>
              <a:buChar char=""/>
              <a:tabLst/>
            </a:pPr>
            <a:r>
              <a:rPr lang="en-US" sz="2000" dirty="0">
                <a:solidFill>
                  <a:srgbClr val="000000"/>
                </a:solidFill>
              </a:rPr>
              <a:t>A programming language: the </a:t>
            </a:r>
            <a:r>
              <a:rPr lang="en-US" sz="2000" dirty="0">
                <a:solidFill>
                  <a:srgbClr val="C00000"/>
                </a:solidFill>
              </a:rPr>
              <a:t>C</a:t>
            </a:r>
            <a:endParaRPr lang="en-US" sz="1000" dirty="0">
              <a:solidFill>
                <a:srgbClr val="CC0000"/>
              </a:solidFill>
            </a:endParaRP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What we don’t learn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In depth computer hardware/software details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Most advanced algorithms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System programming using C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Other programming languages: Java, PHP, … 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732240" y="3719736"/>
            <a:ext cx="1368152" cy="429344"/>
          </a:xfrm>
          <a:prstGeom prst="wedgeRoundRectCallout">
            <a:avLst>
              <a:gd name="adj1" fmla="val -51957"/>
              <a:gd name="adj2" fmla="val 93820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CA, OS, …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048164" y="4725144"/>
            <a:ext cx="1368152" cy="429344"/>
          </a:xfrm>
          <a:prstGeom prst="wedgeRoundRectCallout">
            <a:avLst>
              <a:gd name="adj1" fmla="val -96186"/>
              <a:gd name="adj2" fmla="val 2178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Alg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, DS, …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660232" y="5303912"/>
            <a:ext cx="1368152" cy="429344"/>
          </a:xfrm>
          <a:prstGeom prst="wedgeRoundRectCallout">
            <a:avLst>
              <a:gd name="adj1" fmla="val -98152"/>
              <a:gd name="adj2" fmla="val -140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OS, …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29109" y="6384565"/>
            <a:ext cx="1368152" cy="429344"/>
          </a:xfrm>
          <a:prstGeom prst="wedgeRoundRectCallout">
            <a:avLst>
              <a:gd name="adj1" fmla="val 4066"/>
              <a:gd name="adj2" fmla="val -109760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AP, IE,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6E91B8-87EC-47CF-A045-A17FA5604B2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Algorithms (cont’d)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9925" indent="-3222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Common Sense (in computer science):</a:t>
            </a:r>
          </a:p>
          <a:p>
            <a:pPr lvl="1" eaLnBrk="1" hangingPunct="1">
              <a:spcBef>
                <a:spcPts val="700"/>
              </a:spcBef>
              <a:buClrTx/>
              <a:buSzPct val="85000"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	1) The way to do some things	</a:t>
            </a:r>
          </a:p>
          <a:p>
            <a:pPr lvl="1" eaLnBrk="1" hangingPunct="1">
              <a:spcBef>
                <a:spcPts val="700"/>
              </a:spcBef>
              <a:buClrTx/>
              <a:buSzPct val="85000"/>
            </a:pPr>
            <a:r>
              <a:rPr lang="en-US" sz="2800" dirty="0">
                <a:solidFill>
                  <a:srgbClr val="000000"/>
                </a:solidFill>
              </a:rPr>
              <a:t>	2) An </a:t>
            </a:r>
            <a:r>
              <a:rPr lang="en-US" sz="2800" dirty="0">
                <a:solidFill>
                  <a:srgbClr val="CC0000"/>
                </a:solidFill>
              </a:rPr>
              <a:t>abstract</a:t>
            </a:r>
            <a:r>
              <a:rPr lang="en-US" sz="2800" dirty="0">
                <a:solidFill>
                  <a:srgbClr val="000000"/>
                </a:solidFill>
              </a:rPr>
              <a:t> way to solve a problem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Formal Definition: 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</a:rPr>
              <a:t>	“</a:t>
            </a:r>
            <a:r>
              <a:rPr lang="en-US" sz="2800" i="1" dirty="0">
                <a:solidFill>
                  <a:srgbClr val="000000"/>
                </a:solidFill>
              </a:rPr>
              <a:t>An algorithm is a </a:t>
            </a:r>
            <a:r>
              <a:rPr lang="en-US" sz="2800" i="1" dirty="0">
                <a:solidFill>
                  <a:srgbClr val="CC0000"/>
                </a:solidFill>
              </a:rPr>
              <a:t>finite</a:t>
            </a:r>
            <a:r>
              <a:rPr lang="en-US" sz="2800" i="1" dirty="0">
                <a:solidFill>
                  <a:srgbClr val="000000"/>
                </a:solidFill>
              </a:rPr>
              <a:t> list of </a:t>
            </a:r>
            <a:r>
              <a:rPr lang="en-US" sz="2800" i="1" dirty="0">
                <a:solidFill>
                  <a:srgbClr val="CC0000"/>
                </a:solidFill>
              </a:rPr>
              <a:t>well-defined</a:t>
            </a:r>
            <a:r>
              <a:rPr lang="en-US" sz="2800" i="1" dirty="0">
                <a:solidFill>
                  <a:srgbClr val="000000"/>
                </a:solidFill>
              </a:rPr>
              <a:t> instructions for </a:t>
            </a:r>
            <a:r>
              <a:rPr lang="en-US" sz="2800" i="1" dirty="0">
                <a:solidFill>
                  <a:srgbClr val="CC0000"/>
                </a:solidFill>
              </a:rPr>
              <a:t>accomplishing some task</a:t>
            </a:r>
            <a:r>
              <a:rPr lang="en-US" sz="2800" i="1" dirty="0">
                <a:solidFill>
                  <a:srgbClr val="000000"/>
                </a:solidFill>
              </a:rPr>
              <a:t> that, given an </a:t>
            </a:r>
            <a:r>
              <a:rPr lang="en-US" sz="2800" i="1" dirty="0">
                <a:solidFill>
                  <a:srgbClr val="CC0000"/>
                </a:solidFill>
              </a:rPr>
              <a:t>initial state</a:t>
            </a:r>
            <a:r>
              <a:rPr lang="en-US" sz="2800" i="1" dirty="0">
                <a:solidFill>
                  <a:srgbClr val="000000"/>
                </a:solidFill>
              </a:rPr>
              <a:t>, will </a:t>
            </a:r>
            <a:r>
              <a:rPr lang="en-US" sz="2800" i="1" dirty="0">
                <a:solidFill>
                  <a:srgbClr val="CC0000"/>
                </a:solidFill>
              </a:rPr>
              <a:t>proceed</a:t>
            </a:r>
            <a:r>
              <a:rPr lang="en-US" sz="2800" i="1" dirty="0">
                <a:solidFill>
                  <a:srgbClr val="000000"/>
                </a:solidFill>
              </a:rPr>
              <a:t> through a well-defined series of successive states, possibly eventually </a:t>
            </a:r>
            <a:r>
              <a:rPr lang="en-US" sz="2800" i="1" dirty="0">
                <a:solidFill>
                  <a:srgbClr val="CC0000"/>
                </a:solidFill>
              </a:rPr>
              <a:t>terminating</a:t>
            </a:r>
            <a:r>
              <a:rPr lang="en-US" sz="2800" i="1" dirty="0">
                <a:solidFill>
                  <a:srgbClr val="000000"/>
                </a:solidFill>
              </a:rPr>
              <a:t> in an end-state”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76F58E-5DE8-4F98-A915-F5A45F32B924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Algorithms: Examples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Finding Common Divisor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Finding 2 largest element in a set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Finding shortest path in a graph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Searching in a sorted array 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Sorting a set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Combining 2 sorted set in a sorted set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Solving an equation 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Compression algorithms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Cryptography algorithms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….</a:t>
            </a:r>
          </a:p>
        </p:txBody>
      </p:sp>
      <p:pic>
        <p:nvPicPr>
          <p:cNvPr id="1026" name="Picture 2" descr="Algorithms, Algebra &amp; Astronomy: Muhammad ibn Musa Al-Khwarizmi">
            <a:extLst>
              <a:ext uri="{FF2B5EF4-FFF2-40B4-BE49-F238E27FC236}">
                <a16:creationId xmlns:a16="http://schemas.microsoft.com/office/drawing/2014/main" id="{E6A94562-C42C-4626-84C3-33C7DF10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19200"/>
            <a:ext cx="2857500" cy="19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BD640-7B0A-44A6-9A58-53886D944D32}"/>
              </a:ext>
            </a:extLst>
          </p:cNvPr>
          <p:cNvSpPr txBox="1"/>
          <p:nvPr/>
        </p:nvSpPr>
        <p:spPr>
          <a:xfrm>
            <a:off x="7317596" y="323411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al-Khwarizmi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76F58E-5DE8-4F98-A915-F5A45F32B924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Algorithms: Description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Algorithms are the problem solving steps in our mind!!!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How can we document it (don’t forget it)?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How can we explain/teach it to others peoples?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How can we explain it to computers?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We need some methods to describe algorithms!</a:t>
            </a:r>
          </a:p>
          <a:p>
            <a:pPr lvl="1"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Flowcharts</a:t>
            </a:r>
          </a:p>
          <a:p>
            <a:pPr lvl="1"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Pseudo-codes</a:t>
            </a:r>
          </a:p>
          <a:p>
            <a:pPr lvl="1"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Codes / Programs</a:t>
            </a:r>
          </a:p>
        </p:txBody>
      </p:sp>
    </p:spTree>
    <p:extLst>
      <p:ext uri="{BB962C8B-B14F-4D97-AF65-F5344CB8AC3E}">
        <p14:creationId xmlns:p14="http://schemas.microsoft.com/office/powerpoint/2010/main" val="135162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5EE0A0-D90B-4393-A03A-358B32F13FCF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Algorithms: Description (cont’d)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46482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Flowcharts:</a:t>
            </a:r>
          </a:p>
          <a:p>
            <a:pPr lvl="1" eaLnBrk="1" hangingPunct="1">
              <a:spcBef>
                <a:spcPts val="6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>
                <a:solidFill>
                  <a:srgbClr val="000000"/>
                </a:solidFill>
              </a:rPr>
              <a:t>Schematic representation</a:t>
            </a: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Example</a:t>
            </a:r>
            <a:r>
              <a:rPr lang="en-US" sz="240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ts val="1625"/>
              </a:spcBef>
              <a:buClrTx/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	  </a:t>
            </a:r>
            <a:r>
              <a:rPr lang="en-US" sz="2600">
                <a:solidFill>
                  <a:srgbClr val="000000"/>
                </a:solidFill>
              </a:rPr>
              <a:t>calculate 1</a:t>
            </a:r>
            <a:r>
              <a:rPr lang="en-US" sz="2600" baseline="30000">
                <a:solidFill>
                  <a:srgbClr val="000000"/>
                </a:solidFill>
              </a:rPr>
              <a:t>2</a:t>
            </a:r>
            <a:r>
              <a:rPr lang="en-US" sz="2600">
                <a:solidFill>
                  <a:srgbClr val="000000"/>
                </a:solidFill>
              </a:rPr>
              <a:t> + 2</a:t>
            </a:r>
            <a:r>
              <a:rPr lang="en-US" sz="2600" baseline="30000">
                <a:solidFill>
                  <a:srgbClr val="000000"/>
                </a:solidFill>
              </a:rPr>
              <a:t>2</a:t>
            </a:r>
            <a:r>
              <a:rPr lang="en-US" sz="2600">
                <a:solidFill>
                  <a:srgbClr val="000000"/>
                </a:solidFill>
              </a:rPr>
              <a:t> + ... + </a:t>
            </a:r>
            <a:r>
              <a:rPr lang="en-US" sz="2600" i="1">
                <a:solidFill>
                  <a:srgbClr val="000000"/>
                </a:solidFill>
              </a:rPr>
              <a:t>n</a:t>
            </a:r>
            <a:r>
              <a:rPr lang="en-US" sz="2600" baseline="3000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143000"/>
            <a:ext cx="39243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3528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C389F0-F140-4C36-A3CC-C3DA912168E8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Algorithms: Description (cont’d)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07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Pseudo-code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A sequence of </a:t>
            </a:r>
            <a:r>
              <a:rPr lang="en-US" sz="2400" dirty="0">
                <a:solidFill>
                  <a:srgbClr val="CC0000"/>
                </a:solidFill>
              </a:rPr>
              <a:t>English</a:t>
            </a:r>
            <a:r>
              <a:rPr lang="en-US" sz="2400" dirty="0">
                <a:solidFill>
                  <a:srgbClr val="000000"/>
                </a:solidFill>
              </a:rPr>
              <a:t> and mathematical statements</a:t>
            </a: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buClrTx/>
              <a:buSzPct val="85000"/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4" eaLnBrk="1" hangingPunct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Algorithm: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calculate 1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+ 2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... + </a:t>
            </a: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</a:p>
          <a:p>
            <a:pPr lvl="4"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Input:</a:t>
            </a:r>
            <a:r>
              <a:rPr lang="en-US" sz="2000" dirty="0">
                <a:solidFill>
                  <a:srgbClr val="000000"/>
                </a:solidFill>
              </a:rPr>
              <a:t> n</a:t>
            </a:r>
          </a:p>
          <a:p>
            <a:pPr lvl="4"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Output:</a:t>
            </a:r>
            <a:r>
              <a:rPr lang="en-US" sz="2000" dirty="0">
                <a:solidFill>
                  <a:srgbClr val="000000"/>
                </a:solidFill>
              </a:rPr>
              <a:t> sum</a:t>
            </a:r>
          </a:p>
          <a:p>
            <a:pPr lvl="4"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	sum </a:t>
            </a:r>
            <a:r>
              <a:rPr lang="en-US" sz="2000" dirty="0">
                <a:solidFill>
                  <a:srgbClr val="000000"/>
                </a:solidFill>
                <a:latin typeface="Symbol" pitchFamily="16" charset="2"/>
              </a:rPr>
              <a:t></a:t>
            </a:r>
            <a:r>
              <a:rPr lang="en-US" sz="2000" dirty="0">
                <a:solidFill>
                  <a:srgbClr val="000000"/>
                </a:solidFill>
              </a:rPr>
              <a:t> 0</a:t>
            </a:r>
          </a:p>
          <a:p>
            <a:pPr lvl="4"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ymbol" pitchFamily="16" charset="2"/>
              </a:rPr>
              <a:t></a:t>
            </a:r>
            <a:r>
              <a:rPr lang="en-US" sz="2000" dirty="0">
                <a:solidFill>
                  <a:srgbClr val="000000"/>
                </a:solidFill>
              </a:rPr>
              <a:t> 1</a:t>
            </a:r>
          </a:p>
          <a:p>
            <a:pPr lvl="4"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	Repeat the following three steps while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ymbol" pitchFamily="16" charset="2"/>
              </a:rPr>
              <a:t></a:t>
            </a:r>
            <a:r>
              <a:rPr lang="en-US" sz="2000" dirty="0">
                <a:solidFill>
                  <a:srgbClr val="000000"/>
                </a:solidFill>
              </a:rPr>
              <a:t> n:</a:t>
            </a:r>
          </a:p>
          <a:p>
            <a:pPr lvl="4"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		sq </a:t>
            </a:r>
            <a:r>
              <a:rPr lang="en-US" sz="2000" dirty="0">
                <a:solidFill>
                  <a:srgbClr val="000000"/>
                </a:solidFill>
                <a:latin typeface="Symbol" pitchFamily="16" charset="2"/>
              </a:rPr>
              <a:t>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*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endParaRPr lang="en-US" sz="2000" dirty="0">
              <a:solidFill>
                <a:srgbClr val="000000"/>
              </a:solidFill>
            </a:endParaRPr>
          </a:p>
          <a:p>
            <a:pPr lvl="4"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		sum </a:t>
            </a:r>
            <a:r>
              <a:rPr lang="en-US" sz="2000" dirty="0">
                <a:solidFill>
                  <a:srgbClr val="000000"/>
                </a:solidFill>
                <a:latin typeface="Symbol" pitchFamily="16" charset="2"/>
              </a:rPr>
              <a:t></a:t>
            </a:r>
            <a:r>
              <a:rPr lang="en-US" sz="2000" dirty="0">
                <a:solidFill>
                  <a:srgbClr val="000000"/>
                </a:solidFill>
              </a:rPr>
              <a:t> sum + sq</a:t>
            </a:r>
          </a:p>
          <a:p>
            <a:pPr lvl="4"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		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ymbol" pitchFamily="16" charset="2"/>
              </a:rPr>
              <a:t>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+ 1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B1EA6A4-F27E-4799-A197-2C76EB9E42D2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Algorithms: Description (cont’d)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6868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Flowcharts and Pseudo-code are for humans not for computer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Computer </a:t>
            </a:r>
            <a:r>
              <a:rPr lang="en-US" sz="2800">
                <a:solidFill>
                  <a:srgbClr val="CC0000"/>
                </a:solidFill>
              </a:rPr>
              <a:t>cannot</a:t>
            </a:r>
            <a:r>
              <a:rPr lang="en-US" sz="2800">
                <a:solidFill>
                  <a:srgbClr val="000000"/>
                </a:solidFill>
              </a:rPr>
              <a:t> run them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What can computer run?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Instructions in main memory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The instructions are in “</a:t>
            </a:r>
            <a:r>
              <a:rPr lang="en-US" sz="2800">
                <a:solidFill>
                  <a:srgbClr val="CC0000"/>
                </a:solidFill>
              </a:rPr>
              <a:t>011100001</a:t>
            </a:r>
            <a:r>
              <a:rPr lang="en-US" sz="2800">
                <a:solidFill>
                  <a:srgbClr val="000000"/>
                </a:solidFill>
              </a:rPr>
              <a:t>…” format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To use computers </a:t>
            </a:r>
          </a:p>
          <a:p>
            <a:pPr lvl="2" eaLnBrk="1" hangingPunct="1"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600">
                <a:solidFill>
                  <a:srgbClr val="000000"/>
                </a:solidFill>
              </a:rPr>
              <a:t>We should describe your algorithm in “01” format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CC0000"/>
                </a:solidFill>
              </a:rPr>
              <a:t>????? </a:t>
            </a:r>
            <a:r>
              <a:rPr lang="en-US" sz="2800">
                <a:solidFill>
                  <a:srgbClr val="CC0000"/>
                </a:solidFill>
                <a:latin typeface="Wingdings" charset="2"/>
              </a:rPr>
              <a:t></a:t>
            </a:r>
            <a:r>
              <a:rPr lang="en-US" sz="2800">
                <a:solidFill>
                  <a:srgbClr val="CC0000"/>
                </a:solidFill>
              </a:rPr>
              <a:t> </a:t>
            </a:r>
            <a:r>
              <a:rPr lang="en-US" sz="2800">
                <a:solidFill>
                  <a:srgbClr val="CC0000"/>
                </a:solidFill>
                <a:latin typeface="Wingdings" charset="2"/>
              </a:rPr>
              <a:t>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F13772-6A8D-483D-9703-973FE5DC1D30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What We Will Learn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C2C2C2"/>
                </a:solidFill>
              </a:rPr>
              <a:t>What is this course?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C2C2C2"/>
                </a:solidFill>
              </a:rPr>
              <a:t>Computer organization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C2C2C2"/>
                </a:solidFill>
              </a:rPr>
              <a:t>Hardware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C2C2C2"/>
                </a:solidFill>
              </a:rPr>
              <a:t>Software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000000"/>
                </a:solidFill>
              </a:rPr>
              <a:t>Algorithms &amp; Programming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C2C2C2"/>
                </a:solidFill>
              </a:rPr>
              <a:t>Algorithm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Programming Language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>
                <a:solidFill>
                  <a:srgbClr val="C2C2C2"/>
                </a:solidFill>
              </a:rPr>
              <a:t>Solving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BFF0A6-F165-4C85-95DC-35197213AB4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Programming Language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13184" y="1124744"/>
            <a:ext cx="915536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66750" indent="-325438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  <a:defRPr/>
            </a:pPr>
            <a:r>
              <a:rPr lang="en-US" sz="2400" dirty="0"/>
              <a:t>Programming languages are the tools to describe your algorithms for computers</a:t>
            </a:r>
          </a:p>
          <a:p>
            <a:pPr marL="742950" lvl="1" indent="-285750">
              <a:spcBef>
                <a:spcPts val="5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  <a:defRPr/>
            </a:pPr>
            <a:r>
              <a:rPr lang="en-US" sz="2200" dirty="0">
                <a:solidFill>
                  <a:schemeClr val="tx1"/>
                </a:solidFill>
              </a:rPr>
              <a:t>Software is developed </a:t>
            </a:r>
            <a:r>
              <a:rPr lang="en-US" sz="2200" dirty="0"/>
              <a:t>by programming languages</a:t>
            </a:r>
          </a:p>
          <a:p>
            <a:pPr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  <a:defRPr/>
            </a:pPr>
            <a:r>
              <a:rPr lang="en-US" sz="2400" dirty="0">
                <a:solidFill>
                  <a:schemeClr val="tx1"/>
                </a:solidFill>
              </a:rPr>
              <a:t>New languages which is understandable by computers</a:t>
            </a:r>
          </a:p>
          <a:p>
            <a:pPr lvl="0"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  <a:defRPr/>
            </a:pPr>
            <a:r>
              <a:rPr lang="en-US" sz="2400" dirty="0"/>
              <a:t>Human languages are not used. Why?</a:t>
            </a:r>
            <a:endParaRPr lang="fa-IR" sz="2400" dirty="0">
              <a:solidFill>
                <a:srgbClr val="FFFFFF"/>
              </a:solidFill>
            </a:endParaRPr>
          </a:p>
          <a:p>
            <a:pPr>
              <a:spcBef>
                <a:spcPts val="1750"/>
              </a:spcBef>
              <a:buClr>
                <a:srgbClr val="003399"/>
              </a:buClr>
              <a:buFont typeface="Wingdings" charset="2"/>
              <a:buChar char=""/>
              <a:defRPr/>
            </a:pPr>
            <a:r>
              <a:rPr lang="en-US" sz="2400" dirty="0"/>
              <a:t>When algorithm is described with a programming language</a:t>
            </a:r>
          </a:p>
          <a:p>
            <a:pPr lvl="1">
              <a:spcBef>
                <a:spcPts val="500"/>
              </a:spcBef>
              <a:buClr>
                <a:srgbClr val="006633"/>
              </a:buClr>
              <a:buSzPct val="85000"/>
              <a:buFont typeface="Wingdings" charset="2"/>
              <a:buChar char=""/>
              <a:defRPr/>
            </a:pPr>
            <a:r>
              <a:rPr lang="en-US" sz="2200" dirty="0"/>
              <a:t>It </a:t>
            </a:r>
            <a:r>
              <a:rPr lang="en-US" sz="2200" dirty="0">
                <a:solidFill>
                  <a:srgbClr val="CC0000"/>
                </a:solidFill>
              </a:rPr>
              <a:t>cannot</a:t>
            </a:r>
            <a:r>
              <a:rPr lang="en-US" sz="2200" dirty="0"/>
              <a:t> be run on computer </a:t>
            </a:r>
            <a:r>
              <a:rPr lang="en-US" sz="2200" dirty="0">
                <a:solidFill>
                  <a:srgbClr val="CC0000"/>
                </a:solidFill>
              </a:rPr>
              <a:t>directly</a:t>
            </a:r>
            <a:r>
              <a:rPr lang="en-US" sz="2200" dirty="0"/>
              <a:t> if the languages is not 011001001 </a:t>
            </a:r>
            <a:r>
              <a:rPr lang="en-US" sz="2200" dirty="0">
                <a:latin typeface="Wingdings" charset="2"/>
              </a:rPr>
              <a:t></a:t>
            </a:r>
            <a:r>
              <a:rPr lang="en-US" sz="2200" dirty="0"/>
              <a:t> </a:t>
            </a:r>
          </a:p>
          <a:p>
            <a:pPr lvl="1">
              <a:spcBef>
                <a:spcPts val="500"/>
              </a:spcBef>
              <a:buClr>
                <a:srgbClr val="006633"/>
              </a:buClr>
              <a:buSzPct val="85000"/>
              <a:buFont typeface="Wingdings" charset="2"/>
              <a:buChar char=""/>
              <a:defRPr/>
            </a:pPr>
            <a:r>
              <a:rPr lang="en-US" sz="2200" dirty="0"/>
              <a:t>There are some other programs that </a:t>
            </a:r>
            <a:r>
              <a:rPr lang="en-US" sz="2200" dirty="0">
                <a:solidFill>
                  <a:srgbClr val="CC0000"/>
                </a:solidFill>
              </a:rPr>
              <a:t>translate</a:t>
            </a:r>
            <a:r>
              <a:rPr lang="en-US" sz="2200" dirty="0"/>
              <a:t> the programming language to “010…”</a:t>
            </a:r>
          </a:p>
          <a:p>
            <a:pPr lvl="1">
              <a:spcBef>
                <a:spcPts val="500"/>
              </a:spcBef>
              <a:buClr>
                <a:srgbClr val="006633"/>
              </a:buClr>
              <a:buSzPct val="85000"/>
              <a:buFont typeface="Wingdings" charset="2"/>
              <a:buChar char=""/>
              <a:defRPr/>
            </a:pPr>
            <a:r>
              <a:rPr lang="en-US" sz="2200" dirty="0"/>
              <a:t>The output “0101…” </a:t>
            </a:r>
            <a:r>
              <a:rPr lang="en-US" sz="2200" dirty="0">
                <a:solidFill>
                  <a:srgbClr val="CC0000"/>
                </a:solidFill>
              </a:rPr>
              <a:t>can</a:t>
            </a:r>
            <a:r>
              <a:rPr lang="en-US" sz="2200" dirty="0"/>
              <a:t> run on computers </a:t>
            </a:r>
            <a:r>
              <a:rPr lang="en-US" sz="2200" dirty="0">
                <a:solidFill>
                  <a:srgbClr val="CC0000"/>
                </a:solidFill>
                <a:latin typeface="Wingdings" charset="2"/>
              </a:rPr>
              <a:t></a:t>
            </a:r>
          </a:p>
          <a:p>
            <a:pPr>
              <a:spcBef>
                <a:spcPts val="500"/>
              </a:spcBef>
              <a:buClr>
                <a:srgbClr val="006633"/>
              </a:buClr>
              <a:buSzPct val="85000"/>
              <a:buFont typeface="Wingdings" charset="2"/>
              <a:buChar char=""/>
              <a:defRPr/>
            </a:pPr>
            <a:endParaRPr lang="en-US" sz="2400" dirty="0">
              <a:solidFill>
                <a:srgbClr val="CC0000"/>
              </a:solidFill>
              <a:latin typeface="Wingdings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B292A0B-A930-4E32-99B4-B83083F11F3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400">
                <a:solidFill>
                  <a:srgbClr val="293A83"/>
                </a:solidFill>
              </a:rPr>
              <a:t>Programming Language: Machine Level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57200" y="1120775"/>
            <a:ext cx="868680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Computer’s native language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What is saved in the main memory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The processor architecture specifies the format of 01s, </a:t>
            </a:r>
            <a:r>
              <a:rPr lang="en-US" sz="3200" dirty="0">
                <a:solidFill>
                  <a:srgbClr val="CC0000"/>
                </a:solidFill>
              </a:rPr>
              <a:t>machine depended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Example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99"/>
                </a:solidFill>
                <a:ea typeface="新細明體" pitchFamily="16" charset="-120"/>
              </a:rPr>
              <a:t>Add two numbers: </a:t>
            </a:r>
            <a:r>
              <a:rPr lang="en-GB" sz="2800" b="1" dirty="0">
                <a:solidFill>
                  <a:srgbClr val="000000"/>
                </a:solidFill>
                <a:latin typeface="Courier New" pitchFamily="49" charset="0"/>
              </a:rPr>
              <a:t>00100111 1010 0101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Completely incomprehensible to (most) people</a:t>
            </a: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4A35A3-8E0A-4C4D-B37E-4014D5FB26A7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Programming Language: Assembly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458200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Programming based on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mnemonics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There are </a:t>
            </a:r>
            <a:r>
              <a:rPr lang="en-US" sz="2400" dirty="0">
                <a:solidFill>
                  <a:srgbClr val="CC0000"/>
                </a:solidFill>
              </a:rPr>
              <a:t>one-to-one mapping</a:t>
            </a:r>
            <a:r>
              <a:rPr lang="en-US" sz="2400" dirty="0">
                <a:solidFill>
                  <a:srgbClr val="000000"/>
                </a:solidFill>
              </a:rPr>
              <a:t> between machine language and assembly mnemonics</a:t>
            </a:r>
          </a:p>
          <a:p>
            <a:pPr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2000"/>
              </a:spcBef>
              <a:buClrTx/>
              <a:buFontTx/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Example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load  r1, [4000]</a:t>
            </a:r>
            <a:r>
              <a:rPr lang="en-US" sz="2400" dirty="0">
                <a:solidFill>
                  <a:srgbClr val="000000"/>
                </a:solidFill>
              </a:rPr>
              <a:t>  ; read content of address 4000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   r1, 1</a:t>
            </a:r>
            <a:r>
              <a:rPr lang="en-US" sz="2400" dirty="0">
                <a:solidFill>
                  <a:srgbClr val="000000"/>
                </a:solidFill>
              </a:rPr>
              <a:t>            ; add 1 to CPU register r1</a:t>
            </a:r>
          </a:p>
          <a:p>
            <a:pPr eaLnBrk="1" hangingPunct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   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store [5000], r1</a:t>
            </a:r>
            <a:r>
              <a:rPr lang="en-US" sz="2400" dirty="0">
                <a:solidFill>
                  <a:srgbClr val="000000"/>
                </a:solidFill>
              </a:rPr>
              <a:t>  ; save the result in location 5000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525780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4E66B83-27CE-42F9-8B40-55ECE4F72988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200" dirty="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This Course (cont’d)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82047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Steps to learn a new language (English, French, … C, Java, Python, …)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200" dirty="0">
                <a:solidFill>
                  <a:srgbClr val="C00000"/>
                </a:solidFill>
              </a:rPr>
              <a:t>Present</a:t>
            </a:r>
            <a:r>
              <a:rPr lang="en-US" sz="2200" dirty="0">
                <a:solidFill>
                  <a:srgbClr val="000000"/>
                </a:solidFill>
              </a:rPr>
              <a:t>: what is the new language (course slide)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200" dirty="0">
                <a:solidFill>
                  <a:srgbClr val="C00000"/>
                </a:solidFill>
              </a:rPr>
              <a:t>Practice</a:t>
            </a:r>
            <a:r>
              <a:rPr lang="en-US" sz="2200" dirty="0">
                <a:solidFill>
                  <a:srgbClr val="000000"/>
                </a:solidFill>
              </a:rPr>
              <a:t>: how to use the new language in practice (the example)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200" dirty="0">
                <a:solidFill>
                  <a:srgbClr val="C00000"/>
                </a:solidFill>
              </a:rPr>
              <a:t>Produce</a:t>
            </a:r>
            <a:r>
              <a:rPr lang="en-US" sz="2200" dirty="0">
                <a:solidFill>
                  <a:srgbClr val="000000"/>
                </a:solidFill>
              </a:rPr>
              <a:t>: use the language to create a new things (Lab, HW)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Learning Programming </a:t>
            </a:r>
            <a:r>
              <a:rPr lang="en-US" sz="3200" dirty="0">
                <a:solidFill>
                  <a:srgbClr val="C00000"/>
                </a:solidFill>
              </a:rPr>
              <a:t>Language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is </a:t>
            </a:r>
            <a:r>
              <a:rPr lang="en-US" sz="2400" dirty="0">
                <a:solidFill>
                  <a:srgbClr val="CC0000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>
                <a:solidFill>
                  <a:srgbClr val="CC0000"/>
                </a:solidFill>
              </a:rPr>
              <a:t>pure</a:t>
            </a:r>
            <a:r>
              <a:rPr lang="en-US" sz="2400" dirty="0">
                <a:solidFill>
                  <a:srgbClr val="000000"/>
                </a:solidFill>
              </a:rPr>
              <a:t> theoretical course (mathematics, …) </a:t>
            </a:r>
          </a:p>
          <a:p>
            <a:pPr lvl="2" eaLnBrk="1" hangingPunct="1"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Reading, reading, reading, ….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is a </a:t>
            </a:r>
            <a:r>
              <a:rPr lang="en-US" sz="2400" dirty="0">
                <a:solidFill>
                  <a:srgbClr val="CC0000"/>
                </a:solidFill>
              </a:rPr>
              <a:t>practical</a:t>
            </a:r>
            <a:r>
              <a:rPr lang="en-US" sz="2400" dirty="0">
                <a:solidFill>
                  <a:srgbClr val="000000"/>
                </a:solidFill>
              </a:rPr>
              <a:t> course needs the product step</a:t>
            </a:r>
          </a:p>
          <a:p>
            <a:pPr lvl="2" eaLnBrk="1" hangingPunct="1">
              <a:spcBef>
                <a:spcPts val="60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000" dirty="0">
                <a:solidFill>
                  <a:srgbClr val="000000"/>
                </a:solidFill>
              </a:rPr>
              <a:t>Class, Reading, programming, programming, programming,…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B69320F-0C65-45C1-8B04-64A0D4FE47DD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800">
                <a:solidFill>
                  <a:srgbClr val="293A83"/>
                </a:solidFill>
              </a:rPr>
              <a:t>Programming Language: High Level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795320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9925" indent="-3222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8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000" dirty="0">
                <a:solidFill>
                  <a:srgbClr val="000000"/>
                </a:solidFill>
              </a:rPr>
              <a:t>Easy for programming, English-like keywords</a:t>
            </a:r>
          </a:p>
          <a:p>
            <a:pPr lvl="1" eaLnBrk="1" hangingPunct="1">
              <a:spcBef>
                <a:spcPts val="18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More similar to natural languages </a:t>
            </a:r>
          </a:p>
          <a:p>
            <a:pPr eaLnBrk="1" hangingPunct="1">
              <a:spcBef>
                <a:spcPts val="18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000" dirty="0">
                <a:solidFill>
                  <a:srgbClr val="000000"/>
                </a:solidFill>
              </a:rPr>
              <a:t>There isn’t one-to-one relation between high level statements and machine level statements</a:t>
            </a:r>
          </a:p>
          <a:p>
            <a:pPr eaLnBrk="1" hangingPunct="1">
              <a:spcBef>
                <a:spcPts val="18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000" dirty="0">
                <a:solidFill>
                  <a:srgbClr val="000000"/>
                </a:solidFill>
              </a:rPr>
              <a:t>Example: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3000" dirty="0">
                <a:solidFill>
                  <a:srgbClr val="000000"/>
                </a:solidFill>
              </a:rPr>
              <a:t>, </a:t>
            </a:r>
            <a:r>
              <a:rPr lang="en-US" sz="3000" b="1" dirty="0">
                <a:solidFill>
                  <a:srgbClr val="000000"/>
                </a:solidFill>
              </a:rPr>
              <a:t>C++</a:t>
            </a:r>
            <a:r>
              <a:rPr lang="en-US" sz="3000" dirty="0">
                <a:solidFill>
                  <a:srgbClr val="000000"/>
                </a:solidFill>
              </a:rPr>
              <a:t>, Pascal, Java, PHP, Python,… </a:t>
            </a:r>
          </a:p>
          <a:p>
            <a:pPr eaLnBrk="1" hangingPunct="1">
              <a:spcBef>
                <a:spcPts val="18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000" dirty="0">
                <a:solidFill>
                  <a:srgbClr val="000000"/>
                </a:solidFill>
              </a:rPr>
              <a:t>Example:</a:t>
            </a:r>
          </a:p>
          <a:p>
            <a:pPr lvl="1" eaLnBrk="1" hangingPunct="1">
              <a:spcBef>
                <a:spcPts val="650"/>
              </a:spcBef>
              <a:buClrTx/>
              <a:buSzPct val="85000"/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xyz;</a:t>
            </a:r>
          </a:p>
          <a:p>
            <a:pPr lvl="1" eaLnBrk="1" hangingPunct="1">
              <a:spcBef>
                <a:spcPts val="650"/>
              </a:spcBef>
              <a:buClrTx/>
              <a:buSzPct val="85000"/>
              <a:buFontTx/>
              <a:buNone/>
            </a:pP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 eaLnBrk="1" hangingPunct="1">
              <a:spcBef>
                <a:spcPts val="650"/>
              </a:spcBef>
              <a:buClrTx/>
              <a:buSzPct val="85000"/>
              <a:buFontTx/>
              <a:buNone/>
            </a:pP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xyz + 1;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304800" y="150813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Translation of High Level Languages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Two types of translators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Interpreter (</a:t>
            </a:r>
            <a:r>
              <a:rPr lang="ar-SA" sz="2800" b="1" dirty="0">
                <a:solidFill>
                  <a:srgbClr val="000000"/>
                </a:solidFill>
                <a:cs typeface="B Nazanin" pitchFamily="2" charset="-78"/>
              </a:rPr>
              <a:t>مفسر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Compiler (</a:t>
            </a:r>
            <a:r>
              <a:rPr lang="ar-SA" sz="2800" b="1" dirty="0">
                <a:solidFill>
                  <a:srgbClr val="000000"/>
                </a:solidFill>
                <a:cs typeface="B Nazanin" pitchFamily="2" charset="-78"/>
              </a:rPr>
              <a:t>مترجم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Interpreter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Checks and runs program lines one-by-one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Easy, slow, and we need the interpreter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Compiler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Check all lines, creates executable output file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Fast and Stand alone program 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469945-EE09-4375-8DFF-EC7CD02C0D13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DDC037D-51BB-4131-BD31-4B6E15B2B820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Compiler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04800" y="1260475"/>
            <a:ext cx="86868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8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000" dirty="0">
                <a:solidFill>
                  <a:srgbClr val="000000"/>
                </a:solidFill>
              </a:rPr>
              <a:t>Compiler 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A </a:t>
            </a:r>
            <a:r>
              <a:rPr lang="en-US" sz="2600" dirty="0">
                <a:solidFill>
                  <a:srgbClr val="C00000"/>
                </a:solidFill>
              </a:rPr>
              <a:t>set</a:t>
            </a:r>
            <a:r>
              <a:rPr lang="en-US" sz="2600" dirty="0">
                <a:solidFill>
                  <a:srgbClr val="000000"/>
                </a:solidFill>
              </a:rPr>
              <a:t> of computer programs do the </a:t>
            </a:r>
            <a:r>
              <a:rPr lang="en-US" sz="2600" dirty="0">
                <a:solidFill>
                  <a:srgbClr val="CC0000"/>
                </a:solidFill>
              </a:rPr>
              <a:t>Compilation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CC0000"/>
                </a:solidFill>
              </a:rPr>
              <a:t>Preprocessor:</a:t>
            </a:r>
            <a:r>
              <a:rPr lang="en-US" sz="2600" dirty="0">
                <a:solidFill>
                  <a:srgbClr val="000000"/>
                </a:solidFill>
              </a:rPr>
              <a:t> Prepare file for compiler 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CC0000"/>
                </a:solidFill>
              </a:rPr>
              <a:t>Compiler</a:t>
            </a:r>
            <a:r>
              <a:rPr lang="en-US" sz="2600" dirty="0">
                <a:solidFill>
                  <a:srgbClr val="000000"/>
                </a:solidFill>
              </a:rPr>
              <a:t>: Create assembly code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CC0000"/>
                </a:solidFill>
              </a:rPr>
              <a:t>Assembler</a:t>
            </a:r>
            <a:r>
              <a:rPr lang="en-US" sz="2600" dirty="0">
                <a:solidFill>
                  <a:srgbClr val="000000"/>
                </a:solidFill>
              </a:rPr>
              <a:t>: Convert assembly code to binary code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CC0000"/>
                </a:solidFill>
              </a:rPr>
              <a:t>Linker</a:t>
            </a:r>
            <a:r>
              <a:rPr lang="en-US" sz="2600" dirty="0">
                <a:solidFill>
                  <a:srgbClr val="000000"/>
                </a:solidFill>
              </a:rPr>
              <a:t>: Collect all required binary files (from libraries) into a single loadable file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Each language has its own compiler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8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000" dirty="0">
                <a:solidFill>
                  <a:srgbClr val="000000"/>
                </a:solidFill>
              </a:rPr>
              <a:t>Usually compiler do all above steps, you just compile the file and get a executable 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A3A4695-E38F-4488-809F-A74C5ACAD0CC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53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Building &amp; Running Program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762000" y="2286000"/>
            <a:ext cx="1752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Source code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685800" y="2057400"/>
            <a:ext cx="1676400" cy="106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2362200" y="251460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3505200" y="2057400"/>
            <a:ext cx="1676400" cy="106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3810000" y="2254250"/>
            <a:ext cx="152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Assembly code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2438400" y="1981200"/>
            <a:ext cx="1143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Compiler</a:t>
            </a: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5181600" y="251460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5257800" y="1981200"/>
            <a:ext cx="1143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Assembler</a:t>
            </a:r>
          </a:p>
        </p:txBody>
      </p:sp>
      <p:sp>
        <p:nvSpPr>
          <p:cNvPr id="49164" name="Rectangle 11"/>
          <p:cNvSpPr>
            <a:spLocks noChangeArrowheads="1"/>
          </p:cNvSpPr>
          <p:nvPr/>
        </p:nvSpPr>
        <p:spPr bwMode="auto">
          <a:xfrm>
            <a:off x="6324600" y="2057400"/>
            <a:ext cx="1676400" cy="106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6477000" y="2373313"/>
            <a:ext cx="152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Object code</a:t>
            </a:r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6629400" y="31242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6705600" y="3505200"/>
            <a:ext cx="1143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Linker </a:t>
            </a:r>
          </a:p>
        </p:txBody>
      </p:sp>
      <p:sp>
        <p:nvSpPr>
          <p:cNvPr id="49168" name="Text Box 15"/>
          <p:cNvSpPr txBox="1">
            <a:spLocks noChangeArrowheads="1"/>
          </p:cNvSpPr>
          <p:nvPr/>
        </p:nvSpPr>
        <p:spPr bwMode="auto">
          <a:xfrm>
            <a:off x="7467600" y="4114800"/>
            <a:ext cx="152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Libraries</a:t>
            </a:r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 flipH="1">
            <a:off x="6016625" y="4343400"/>
            <a:ext cx="12255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Rectangle 17"/>
          <p:cNvSpPr>
            <a:spLocks noChangeArrowheads="1"/>
          </p:cNvSpPr>
          <p:nvPr/>
        </p:nvSpPr>
        <p:spPr bwMode="auto">
          <a:xfrm>
            <a:off x="4343400" y="3810000"/>
            <a:ext cx="1676400" cy="106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Text Box 18"/>
          <p:cNvSpPr txBox="1">
            <a:spLocks noChangeArrowheads="1"/>
          </p:cNvSpPr>
          <p:nvPr/>
        </p:nvSpPr>
        <p:spPr bwMode="auto">
          <a:xfrm>
            <a:off x="4572000" y="4038600"/>
            <a:ext cx="152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Executable  code</a:t>
            </a:r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 flipH="1">
            <a:off x="1673225" y="4419600"/>
            <a:ext cx="26733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0"/>
          <p:cNvSpPr txBox="1">
            <a:spLocks noChangeArrowheads="1"/>
          </p:cNvSpPr>
          <p:nvPr/>
        </p:nvSpPr>
        <p:spPr bwMode="auto">
          <a:xfrm>
            <a:off x="2743200" y="4022725"/>
            <a:ext cx="1143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Loader</a:t>
            </a:r>
          </a:p>
        </p:txBody>
      </p:sp>
      <p:sp>
        <p:nvSpPr>
          <p:cNvPr id="49174" name="Rectangle 21"/>
          <p:cNvSpPr>
            <a:spLocks noChangeArrowheads="1"/>
          </p:cNvSpPr>
          <p:nvPr/>
        </p:nvSpPr>
        <p:spPr bwMode="auto">
          <a:xfrm>
            <a:off x="2133600" y="4800600"/>
            <a:ext cx="1676400" cy="106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Text Box 22"/>
          <p:cNvSpPr txBox="1">
            <a:spLocks noChangeArrowheads="1"/>
          </p:cNvSpPr>
          <p:nvPr/>
        </p:nvSpPr>
        <p:spPr bwMode="auto">
          <a:xfrm>
            <a:off x="2362200" y="5073650"/>
            <a:ext cx="152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Operating System</a:t>
            </a:r>
          </a:p>
        </p:txBody>
      </p:sp>
      <p:sp>
        <p:nvSpPr>
          <p:cNvPr id="49176" name="Line 23"/>
          <p:cNvSpPr>
            <a:spLocks noChangeShapeType="1"/>
          </p:cNvSpPr>
          <p:nvPr/>
        </p:nvSpPr>
        <p:spPr bwMode="auto">
          <a:xfrm flipV="1">
            <a:off x="2971800" y="4416425"/>
            <a:ext cx="1588" cy="387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Oval 24"/>
          <p:cNvSpPr>
            <a:spLocks noChangeArrowheads="1"/>
          </p:cNvSpPr>
          <p:nvPr/>
        </p:nvSpPr>
        <p:spPr bwMode="auto">
          <a:xfrm>
            <a:off x="533400" y="3962400"/>
            <a:ext cx="1143000" cy="1066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Text Box 25"/>
          <p:cNvSpPr txBox="1">
            <a:spLocks noChangeArrowheads="1"/>
          </p:cNvSpPr>
          <p:nvPr/>
        </p:nvSpPr>
        <p:spPr bwMode="auto">
          <a:xfrm>
            <a:off x="609600" y="4267200"/>
            <a:ext cx="1066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Running</a:t>
            </a:r>
          </a:p>
        </p:txBody>
      </p:sp>
      <p:sp>
        <p:nvSpPr>
          <p:cNvPr id="49179" name="Rectangle 26"/>
          <p:cNvSpPr>
            <a:spLocks noChangeArrowheads="1"/>
          </p:cNvSpPr>
          <p:nvPr/>
        </p:nvSpPr>
        <p:spPr bwMode="auto">
          <a:xfrm>
            <a:off x="7239000" y="3886200"/>
            <a:ext cx="1676400" cy="106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0EA955A-DD70-4FF1-8CF5-9B14DA5E1A6A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54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What We Will Learn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C2C2C2"/>
                </a:solidFill>
              </a:rPr>
              <a:t>What is this course?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C2C2C2"/>
                </a:solidFill>
              </a:rPr>
              <a:t>Computer organization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C2C2C2"/>
                </a:solidFill>
              </a:rPr>
              <a:t>Hardware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C2C2C2"/>
                </a:solidFill>
              </a:rPr>
              <a:t>Software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C2C2C2"/>
                </a:solidFill>
              </a:rPr>
              <a:t>Algorithms &amp; Programming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C2C2C2"/>
                </a:solidFill>
              </a:rPr>
              <a:t>Algorithm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C2C2C2"/>
                </a:solidFill>
              </a:rPr>
              <a:t>Programming Language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Solving problems </a:t>
            </a:r>
            <a:r>
              <a:rPr lang="en-US" sz="3200" i="1" dirty="0">
                <a:solidFill>
                  <a:srgbClr val="C00000"/>
                </a:solidFill>
              </a:rPr>
              <a:t>using computers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EEA9406-78E7-436C-A024-652BD8843AE8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55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457200" y="150813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Solving Problems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82000" cy="61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How to solve problems using computers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Develop a </a:t>
            </a:r>
            <a:r>
              <a:rPr lang="en-US" sz="2800" dirty="0">
                <a:solidFill>
                  <a:srgbClr val="CC0000"/>
                </a:solidFill>
              </a:rPr>
              <a:t>program</a:t>
            </a:r>
            <a:r>
              <a:rPr lang="en-US" sz="2800" dirty="0">
                <a:solidFill>
                  <a:srgbClr val="000000"/>
                </a:solidFill>
              </a:rPr>
              <a:t> for it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Steps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Analysis: Input, output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>
                <a:solidFill>
                  <a:srgbClr val="000000"/>
                </a:solidFill>
              </a:rPr>
              <a:t>Algorithm Design</a:t>
            </a:r>
            <a:endParaRPr lang="en-US" sz="28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Coding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Compile </a:t>
            </a:r>
            <a:r>
              <a:rPr lang="en-US" sz="28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2800" dirty="0">
                <a:solidFill>
                  <a:srgbClr val="000000"/>
                </a:solidFill>
              </a:rPr>
              <a:t> program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Execution </a:t>
            </a:r>
            <a:r>
              <a:rPr lang="en-US" sz="28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2800" dirty="0">
                <a:solidFill>
                  <a:srgbClr val="000000"/>
                </a:solidFill>
              </a:rPr>
              <a:t> test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Documentation </a:t>
            </a:r>
          </a:p>
          <a:p>
            <a:pPr lvl="1" eaLnBrk="1" hangingPunct="1">
              <a:spcBef>
                <a:spcPts val="700"/>
              </a:spcBef>
              <a:buClrTx/>
              <a:buSzPct val="8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70E157-49B6-4D9E-92C3-9F4AF8A9EFCF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56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Solving Problems: Analysis 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12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GB" sz="3400" dirty="0">
                <a:solidFill>
                  <a:srgbClr val="000000"/>
                </a:solidFill>
              </a:rPr>
              <a:t>Problem solving process consists of </a:t>
            </a:r>
          </a:p>
          <a:p>
            <a:pPr eaLnBrk="1" hangingPunct="1">
              <a:spcBef>
                <a:spcPts val="2125"/>
              </a:spcBef>
              <a:buClrTx/>
              <a:buFontTx/>
              <a:buNone/>
            </a:pPr>
            <a:r>
              <a:rPr lang="en-GB" sz="3400" dirty="0">
                <a:solidFill>
                  <a:srgbClr val="000000"/>
                </a:solidFill>
              </a:rPr>
              <a:t>		Input </a:t>
            </a:r>
            <a:r>
              <a:rPr lang="en-GB" sz="34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GB" sz="3400" dirty="0">
                <a:solidFill>
                  <a:srgbClr val="000000"/>
                </a:solidFill>
              </a:rPr>
              <a:t> </a:t>
            </a:r>
            <a:r>
              <a:rPr lang="en-GB" sz="3400" b="1" dirty="0">
                <a:solidFill>
                  <a:schemeClr val="accent1">
                    <a:lumMod val="50000"/>
                  </a:schemeClr>
                </a:solidFill>
              </a:rPr>
              <a:t>Algorithm</a:t>
            </a:r>
            <a:r>
              <a:rPr lang="en-GB" sz="3400" dirty="0">
                <a:solidFill>
                  <a:srgbClr val="000000"/>
                </a:solidFill>
              </a:rPr>
              <a:t> </a:t>
            </a:r>
            <a:r>
              <a:rPr lang="en-GB" sz="34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GB" sz="3400" dirty="0">
                <a:solidFill>
                  <a:srgbClr val="000000"/>
                </a:solidFill>
              </a:rPr>
              <a:t> Output</a:t>
            </a:r>
          </a:p>
          <a:p>
            <a:pPr eaLnBrk="1" hangingPunct="1">
              <a:spcBef>
                <a:spcPts val="212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GB" sz="3400" dirty="0">
                <a:solidFill>
                  <a:srgbClr val="000000"/>
                </a:solidFill>
              </a:rPr>
              <a:t>Determine what information is available as the input to your algorithm</a:t>
            </a:r>
          </a:p>
          <a:p>
            <a:pPr eaLnBrk="1" hangingPunct="1">
              <a:spcBef>
                <a:spcPts val="212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GB" sz="3400" dirty="0">
                <a:solidFill>
                  <a:srgbClr val="000000"/>
                </a:solidFill>
              </a:rPr>
              <a:t>Determine what information is desired as the output from your algorithm</a:t>
            </a:r>
          </a:p>
          <a:p>
            <a:pPr eaLnBrk="1" hangingPunct="1">
              <a:spcBef>
                <a:spcPts val="212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GB" sz="3400" dirty="0">
                <a:solidFill>
                  <a:srgbClr val="000000"/>
                </a:solidFill>
              </a:rPr>
              <a:t>What needs to be done on the input to produce the output? </a:t>
            </a:r>
            <a:r>
              <a:rPr lang="en-GB" sz="3400" b="1" dirty="0">
                <a:solidFill>
                  <a:srgbClr val="CC0000"/>
                </a:solidFill>
              </a:rPr>
              <a:t>Algorithm</a:t>
            </a:r>
            <a:r>
              <a:rPr lang="en-GB" sz="3400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C0008D-E239-4A39-9E9E-A477F6957287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57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Solving Problems: Algorithm 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6868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GB" sz="3200" dirty="0">
                <a:solidFill>
                  <a:srgbClr val="000000"/>
                </a:solidFill>
              </a:rPr>
              <a:t>Determine a series of steps that transforms the input data into the output results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rgbClr val="000000"/>
                </a:solidFill>
              </a:rPr>
              <a:t>Find a solution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2800" dirty="0">
                <a:solidFill>
                  <a:srgbClr val="000000"/>
                </a:solidFill>
              </a:rPr>
              <a:t>Break down the steps </a:t>
            </a:r>
            <a:endParaRPr lang="en-GB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GB" sz="3200" dirty="0">
                <a:solidFill>
                  <a:srgbClr val="000000"/>
                </a:solidFill>
              </a:rPr>
              <a:t>Find all the </a:t>
            </a:r>
            <a:r>
              <a:rPr lang="en-GB" sz="3200" dirty="0">
                <a:solidFill>
                  <a:srgbClr val="C00000"/>
                </a:solidFill>
              </a:rPr>
              <a:t>special cases </a:t>
            </a:r>
            <a:r>
              <a:rPr lang="en-GB" sz="3200" dirty="0">
                <a:solidFill>
                  <a:srgbClr val="000000"/>
                </a:solidFill>
              </a:rPr>
              <a:t>that the must be handled</a:t>
            </a:r>
          </a:p>
          <a:p>
            <a:pPr eaLnBrk="1" hangingPunct="1">
              <a:lnSpc>
                <a:spcPct val="8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GB" sz="3200" dirty="0">
                <a:solidFill>
                  <a:srgbClr val="000000"/>
                </a:solidFill>
              </a:rPr>
              <a:t>If necessary modify or redesign your series of steps so that all special cases are handled</a:t>
            </a:r>
          </a:p>
          <a:p>
            <a:pPr eaLnBrk="1" hangingPunct="1">
              <a:lnSpc>
                <a:spcPct val="80000"/>
              </a:lnSpc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GB" sz="3200" dirty="0">
                <a:solidFill>
                  <a:srgbClr val="000000"/>
                </a:solidFill>
              </a:rPr>
              <a:t>Verify (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test</a:t>
            </a:r>
            <a:r>
              <a:rPr lang="en-GB" sz="3200" dirty="0">
                <a:solidFill>
                  <a:srgbClr val="000000"/>
                </a:solidFill>
              </a:rPr>
              <a:t>) your algorithm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854CAB-179B-4641-9BE7-1106C579866F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58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Solving Problems: Coding 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4582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Describe your algorithm by a programming language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You must code exactly in the programming language </a:t>
            </a:r>
            <a:r>
              <a:rPr lang="en-US" sz="3200" dirty="0">
                <a:solidFill>
                  <a:srgbClr val="CC0000"/>
                </a:solidFill>
              </a:rPr>
              <a:t>syntax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Compiler itself is a program it isn’t a human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It is not intelligent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It just does the steps of the compiling algorithm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It does not understand what do you mean!!!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endParaRPr lang="en-US" sz="3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3C446F-50C8-47B3-9DB0-3E5B714C5FB3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59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Solving Program: Execution 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Compiler generated the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executable file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Run the executable code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First try to use simple </a:t>
            </a:r>
          </a:p>
          <a:p>
            <a:pPr lvl="2" eaLnBrk="1" hangingPunct="1"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Give the input</a:t>
            </a:r>
          </a:p>
          <a:p>
            <a:pPr lvl="2" eaLnBrk="1" hangingPunct="1">
              <a:spcBef>
                <a:spcPts val="65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600" dirty="0">
                <a:solidFill>
                  <a:srgbClr val="000000"/>
                </a:solidFill>
              </a:rPr>
              <a:t>Get results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Then try larger and complex inputs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4E66B83-27CE-42F9-8B40-55ECE4F72988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sz="1200" dirty="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This Course (cont’d)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64096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12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600" dirty="0">
                <a:solidFill>
                  <a:srgbClr val="000000"/>
                </a:solidFill>
              </a:rPr>
              <a:t>Course materials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Lecture notes (slides) are in (</a:t>
            </a:r>
            <a:r>
              <a:rPr lang="en-US" sz="2800" b="1" dirty="0">
                <a:solidFill>
                  <a:srgbClr val="FF0066"/>
                </a:solidFill>
              </a:rPr>
              <a:t>simple</a:t>
            </a:r>
            <a:r>
              <a:rPr lang="en-US" sz="2800" dirty="0">
                <a:solidFill>
                  <a:srgbClr val="000000"/>
                </a:solidFill>
              </a:rPr>
              <a:t>) English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Available in the course homepage: </a:t>
            </a:r>
          </a:p>
          <a:p>
            <a:pPr marL="341312" lvl="1" indent="0" eaLnBrk="1" hangingPunct="1">
              <a:spcBef>
                <a:spcPts val="700"/>
              </a:spcBef>
              <a:buClr>
                <a:srgbClr val="006633"/>
              </a:buClr>
              <a:buSzPct val="85000"/>
            </a:pP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https://m-zakeri.github.io/CP/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341312" lvl="1" indent="0" eaLnBrk="1" hangingPunct="1">
              <a:spcBef>
                <a:spcPts val="700"/>
              </a:spcBef>
              <a:buClr>
                <a:srgbClr val="006633"/>
              </a:buClr>
              <a:buSzPct val="85000"/>
            </a:pPr>
            <a:r>
              <a:rPr lang="en-US" sz="2800" dirty="0">
                <a:solidFill>
                  <a:srgbClr val="000000"/>
                </a:solidFill>
              </a:rPr>
              <a:t>Textbook:</a:t>
            </a:r>
          </a:p>
          <a:p>
            <a:pPr lvl="2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600" b="1" dirty="0">
                <a:solidFill>
                  <a:srgbClr val="002060"/>
                </a:solidFill>
              </a:rPr>
              <a:t>C: How to Program 9</a:t>
            </a:r>
            <a:r>
              <a:rPr lang="en-US" sz="2600" b="1" baseline="30000" dirty="0">
                <a:solidFill>
                  <a:srgbClr val="002060"/>
                </a:solidFill>
              </a:rPr>
              <a:t>th</a:t>
            </a:r>
            <a:r>
              <a:rPr lang="en-US" sz="2600" b="1" dirty="0">
                <a:solidFill>
                  <a:srgbClr val="002060"/>
                </a:solidFill>
              </a:rPr>
              <a:t> Edition </a:t>
            </a:r>
            <a:r>
              <a:rPr lang="en-US" sz="2600" dirty="0">
                <a:solidFill>
                  <a:srgbClr val="002060"/>
                </a:solidFill>
              </a:rPr>
              <a:t>(2022)</a:t>
            </a:r>
          </a:p>
          <a:p>
            <a:pPr lvl="2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https://deitel.com/c-how-to-program-9-e/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https://github.com/pdeitel/CHowToProgram9e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F1555-CC79-4ABF-8246-1FEED8D5D2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109577"/>
            <a:ext cx="1512168" cy="16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00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A0382E-84B1-4FA2-B9DF-9750CED68785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60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125413"/>
            <a:ext cx="822960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Errors in Solving Problems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600">
                <a:solidFill>
                  <a:srgbClr val="000000"/>
                </a:solidFill>
              </a:rPr>
              <a:t>Compile / Syntax error: </a:t>
            </a:r>
            <a:r>
              <a:rPr lang="en-US" sz="2200">
                <a:solidFill>
                  <a:srgbClr val="000000"/>
                </a:solidFill>
              </a:rPr>
              <a:t>Compiler does not recognize your code</a:t>
            </a:r>
          </a:p>
          <a:p>
            <a:pPr eaLnBrk="1" hangingPunct="1">
              <a:lnSpc>
                <a:spcPct val="90000"/>
              </a:lnSpc>
              <a:spcBef>
                <a:spcPts val="13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600">
                <a:solidFill>
                  <a:srgbClr val="000000"/>
                </a:solidFill>
              </a:rPr>
              <a:t>Link error: </a:t>
            </a:r>
            <a:r>
              <a:rPr lang="en-US" sz="2200">
                <a:solidFill>
                  <a:srgbClr val="000000"/>
                </a:solidFill>
              </a:rPr>
              <a:t>Linker cannot find the required libraries</a:t>
            </a:r>
          </a:p>
          <a:p>
            <a:pPr eaLnBrk="1" hangingPunct="1">
              <a:lnSpc>
                <a:spcPct val="90000"/>
              </a:lnSpc>
              <a:spcBef>
                <a:spcPts val="13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600">
                <a:solidFill>
                  <a:srgbClr val="000000"/>
                </a:solidFill>
              </a:rPr>
              <a:t>Runtime error: </a:t>
            </a:r>
            <a:r>
              <a:rPr lang="en-US" sz="2200">
                <a:solidFill>
                  <a:srgbClr val="000000"/>
                </a:solidFill>
              </a:rPr>
              <a:t>Program does not run correctly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000">
                <a:solidFill>
                  <a:srgbClr val="000000"/>
                </a:solidFill>
              </a:rPr>
              <a:t>Example: Division by zero</a:t>
            </a:r>
          </a:p>
          <a:p>
            <a:pPr eaLnBrk="1" hangingPunct="1">
              <a:lnSpc>
                <a:spcPct val="90000"/>
              </a:lnSpc>
              <a:spcBef>
                <a:spcPts val="137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600">
                <a:solidFill>
                  <a:srgbClr val="000000"/>
                </a:solidFill>
              </a:rPr>
              <a:t>Logical Error: </a:t>
            </a:r>
            <a:r>
              <a:rPr lang="en-US" sz="2200">
                <a:solidFill>
                  <a:srgbClr val="000000"/>
                </a:solidFill>
              </a:rPr>
              <a:t>Program does not produce the expected result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SzPct val="75000"/>
              <a:buFont typeface="Wingdings" charset="2"/>
              <a:buChar char=""/>
            </a:pPr>
            <a:r>
              <a:rPr lang="en-US" sz="2000">
                <a:solidFill>
                  <a:srgbClr val="000000"/>
                </a:solidFill>
              </a:rPr>
              <a:t>It is called </a:t>
            </a:r>
            <a:r>
              <a:rPr lang="en-US" sz="2000">
                <a:solidFill>
                  <a:srgbClr val="CC0000"/>
                </a:solidFill>
              </a:rPr>
              <a:t>bug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200">
                <a:solidFill>
                  <a:srgbClr val="000000"/>
                </a:solidFill>
              </a:rPr>
              <a:t>No one (compiler, assembler) except debugger can help you </a:t>
            </a:r>
            <a:r>
              <a:rPr lang="en-US" sz="2200">
                <a:solidFill>
                  <a:srgbClr val="000000"/>
                </a:solidFill>
                <a:latin typeface="Wingdings" charset="2"/>
              </a:rPr>
              <a:t></a:t>
            </a:r>
          </a:p>
          <a:p>
            <a:pPr eaLnBrk="1" hangingPunct="1">
              <a:lnSpc>
                <a:spcPct val="90000"/>
              </a:lnSpc>
              <a:spcBef>
                <a:spcPts val="1625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600">
                <a:solidFill>
                  <a:srgbClr val="000000"/>
                </a:solidFill>
              </a:rPr>
              <a:t>Why error?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200">
                <a:solidFill>
                  <a:srgbClr val="000000"/>
                </a:solidFill>
              </a:rPr>
              <a:t>You do not understand and analysis the problem correctly 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200">
                <a:solidFill>
                  <a:srgbClr val="000000"/>
                </a:solidFill>
              </a:rPr>
              <a:t>You do not develop a right algorithm for the problem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200">
                <a:solidFill>
                  <a:srgbClr val="000000"/>
                </a:solidFill>
              </a:rPr>
              <a:t>You have mistakes in your coding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6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9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5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3C446F-50C8-47B3-9DB0-3E5B714C5FB3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61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Debugging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86732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19175" indent="-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dirty="0">
                <a:solidFill>
                  <a:srgbClr val="000000"/>
                </a:solidFill>
              </a:rPr>
              <a:t>The process of resolving the errors </a:t>
            </a:r>
          </a:p>
          <a:p>
            <a:pPr marL="742950" lvl="1" indent="-285750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1600" dirty="0">
                <a:solidFill>
                  <a:srgbClr val="000000"/>
                </a:solidFill>
              </a:rPr>
              <a:t>Example: A program to divide two numbers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dirty="0">
                <a:solidFill>
                  <a:srgbClr val="000000"/>
                </a:solidFill>
              </a:rPr>
              <a:t>Compile/Syntax error</a:t>
            </a:r>
          </a:p>
          <a:p>
            <a:pPr marL="742950" lvl="1" indent="-285750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1600" dirty="0">
                <a:solidFill>
                  <a:srgbClr val="000000"/>
                </a:solidFill>
              </a:rPr>
              <a:t>Compiler tells where it is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000000"/>
                </a:solidFill>
              </a:rPr>
              <a:t> check syntax 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dirty="0">
                <a:solidFill>
                  <a:srgbClr val="000000"/>
                </a:solidFill>
              </a:rPr>
              <a:t>Link error</a:t>
            </a:r>
          </a:p>
          <a:p>
            <a:pPr marL="742950" lvl="1" indent="-285750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1600" dirty="0">
                <a:solidFill>
                  <a:srgbClr val="000000"/>
                </a:solidFill>
              </a:rPr>
              <a:t>Compiler tells what it is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000000"/>
                </a:solidFill>
              </a:rPr>
              <a:t>check syntax &amp; libraries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dirty="0">
                <a:solidFill>
                  <a:srgbClr val="000000"/>
                </a:solidFill>
              </a:rPr>
              <a:t>Run time error</a:t>
            </a:r>
          </a:p>
          <a:p>
            <a:pPr marL="742950" lvl="1" indent="-285750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1600" dirty="0">
                <a:solidFill>
                  <a:srgbClr val="000000"/>
                </a:solidFill>
              </a:rPr>
              <a:t>Try to find it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000000"/>
                </a:solidFill>
              </a:rPr>
              <a:t> use debugger to run step-by-step, print debug messages</a:t>
            </a:r>
          </a:p>
          <a:p>
            <a:pPr marL="742950" lvl="1" indent="-285750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1600" dirty="0">
                <a:solidFill>
                  <a:srgbClr val="000000"/>
                </a:solidFill>
              </a:rPr>
              <a:t>Check syntax &amp; semantic of the line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dirty="0">
                <a:solidFill>
                  <a:srgbClr val="000000"/>
                </a:solidFill>
              </a:rPr>
              <a:t>Logical error</a:t>
            </a:r>
          </a:p>
          <a:p>
            <a:pPr marL="742950" lvl="1" indent="-285750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1600" dirty="0">
                <a:solidFill>
                  <a:srgbClr val="000000"/>
                </a:solidFill>
              </a:rPr>
              <a:t>Try to find it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000000"/>
                </a:solidFill>
              </a:rPr>
              <a:t> use debugger to run step-by-step, print debug messages</a:t>
            </a:r>
          </a:p>
          <a:p>
            <a:pPr marL="742950" lvl="1" indent="-285750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1600" dirty="0">
                <a:solidFill>
                  <a:srgbClr val="000000"/>
                </a:solidFill>
              </a:rPr>
              <a:t>Check syntax &amp; semantic of program</a:t>
            </a:r>
          </a:p>
          <a:p>
            <a:pPr marL="742950" lvl="1" indent="-285750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  <a:tabLst/>
            </a:pPr>
            <a:r>
              <a:rPr lang="en-US" sz="1600" dirty="0">
                <a:solidFill>
                  <a:srgbClr val="000000"/>
                </a:solidFill>
              </a:rPr>
              <a:t>Revise the algorithm </a:t>
            </a:r>
          </a:p>
        </p:txBody>
      </p:sp>
    </p:spTree>
    <p:extLst>
      <p:ext uri="{BB962C8B-B14F-4D97-AF65-F5344CB8AC3E}">
        <p14:creationId xmlns:p14="http://schemas.microsoft.com/office/powerpoint/2010/main" val="2462003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44809D-AA81-42AE-A992-16E52D647996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62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Building &amp; Running Program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1752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Source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685800" y="2057400"/>
            <a:ext cx="16764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2362200" y="251460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3733800" y="2133600"/>
            <a:ext cx="152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Assembly code</a:t>
            </a:r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2438400" y="1981200"/>
            <a:ext cx="1143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Compiler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5181600" y="251460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5257800" y="1981200"/>
            <a:ext cx="1143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Assembler</a:t>
            </a:r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6477000" y="2297113"/>
            <a:ext cx="152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Object code</a:t>
            </a:r>
          </a:p>
        </p:txBody>
      </p:sp>
      <p:sp>
        <p:nvSpPr>
          <p:cNvPr id="58380" name="Line 11"/>
          <p:cNvSpPr>
            <a:spLocks noChangeShapeType="1"/>
          </p:cNvSpPr>
          <p:nvPr/>
        </p:nvSpPr>
        <p:spPr bwMode="auto">
          <a:xfrm>
            <a:off x="6629400" y="2895600"/>
            <a:ext cx="1588" cy="1981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Text Box 12"/>
          <p:cNvSpPr txBox="1">
            <a:spLocks noChangeArrowheads="1"/>
          </p:cNvSpPr>
          <p:nvPr/>
        </p:nvSpPr>
        <p:spPr bwMode="auto">
          <a:xfrm>
            <a:off x="6705600" y="3505200"/>
            <a:ext cx="1143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Linker </a:t>
            </a:r>
          </a:p>
        </p:txBody>
      </p:sp>
      <p:sp>
        <p:nvSpPr>
          <p:cNvPr id="58382" name="Text Box 13"/>
          <p:cNvSpPr txBox="1">
            <a:spLocks noChangeArrowheads="1"/>
          </p:cNvSpPr>
          <p:nvPr/>
        </p:nvSpPr>
        <p:spPr bwMode="auto">
          <a:xfrm>
            <a:off x="7543800" y="4495800"/>
            <a:ext cx="152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Libraries</a:t>
            </a:r>
          </a:p>
        </p:txBody>
      </p:sp>
      <p:sp>
        <p:nvSpPr>
          <p:cNvPr id="58383" name="Line 14"/>
          <p:cNvSpPr>
            <a:spLocks noChangeShapeType="1"/>
          </p:cNvSpPr>
          <p:nvPr/>
        </p:nvSpPr>
        <p:spPr bwMode="auto">
          <a:xfrm flipH="1">
            <a:off x="6016625" y="4876800"/>
            <a:ext cx="12255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Text Box 15"/>
          <p:cNvSpPr txBox="1">
            <a:spLocks noChangeArrowheads="1"/>
          </p:cNvSpPr>
          <p:nvPr/>
        </p:nvSpPr>
        <p:spPr bwMode="auto">
          <a:xfrm>
            <a:off x="4572000" y="4616450"/>
            <a:ext cx="152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Executable  code</a:t>
            </a:r>
          </a:p>
        </p:txBody>
      </p:sp>
      <p:sp>
        <p:nvSpPr>
          <p:cNvPr id="58385" name="Line 16"/>
          <p:cNvSpPr>
            <a:spLocks noChangeShapeType="1"/>
          </p:cNvSpPr>
          <p:nvPr/>
        </p:nvSpPr>
        <p:spPr bwMode="auto">
          <a:xfrm flipH="1">
            <a:off x="1673225" y="4953000"/>
            <a:ext cx="26733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Text Box 17"/>
          <p:cNvSpPr txBox="1">
            <a:spLocks noChangeArrowheads="1"/>
          </p:cNvSpPr>
          <p:nvPr/>
        </p:nvSpPr>
        <p:spPr bwMode="auto">
          <a:xfrm>
            <a:off x="2743200" y="4556125"/>
            <a:ext cx="1143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Loader</a:t>
            </a:r>
          </a:p>
        </p:txBody>
      </p:sp>
      <p:sp>
        <p:nvSpPr>
          <p:cNvPr id="58387" name="Text Box 18"/>
          <p:cNvSpPr txBox="1">
            <a:spLocks noChangeArrowheads="1"/>
          </p:cNvSpPr>
          <p:nvPr/>
        </p:nvSpPr>
        <p:spPr bwMode="auto">
          <a:xfrm>
            <a:off x="2362200" y="5410200"/>
            <a:ext cx="152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Operating System</a:t>
            </a:r>
          </a:p>
        </p:txBody>
      </p:sp>
      <p:sp>
        <p:nvSpPr>
          <p:cNvPr id="58388" name="Line 19"/>
          <p:cNvSpPr>
            <a:spLocks noChangeShapeType="1"/>
          </p:cNvSpPr>
          <p:nvPr/>
        </p:nvSpPr>
        <p:spPr bwMode="auto">
          <a:xfrm flipV="1">
            <a:off x="2971800" y="4949825"/>
            <a:ext cx="1588" cy="387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9" name="Oval 20"/>
          <p:cNvSpPr>
            <a:spLocks noChangeArrowheads="1"/>
          </p:cNvSpPr>
          <p:nvPr/>
        </p:nvSpPr>
        <p:spPr bwMode="auto">
          <a:xfrm>
            <a:off x="228600" y="4495800"/>
            <a:ext cx="1447800" cy="13716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Text Box 21"/>
          <p:cNvSpPr txBox="1">
            <a:spLocks noChangeArrowheads="1"/>
          </p:cNvSpPr>
          <p:nvPr/>
        </p:nvSpPr>
        <p:spPr bwMode="auto">
          <a:xfrm>
            <a:off x="381000" y="4953000"/>
            <a:ext cx="1066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Running</a:t>
            </a:r>
          </a:p>
        </p:txBody>
      </p:sp>
      <p:sp>
        <p:nvSpPr>
          <p:cNvPr id="58391" name="Rectangle 22"/>
          <p:cNvSpPr>
            <a:spLocks noChangeArrowheads="1"/>
          </p:cNvSpPr>
          <p:nvPr/>
        </p:nvSpPr>
        <p:spPr bwMode="auto">
          <a:xfrm>
            <a:off x="685800" y="1143000"/>
            <a:ext cx="1676400" cy="533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Text Box 23"/>
          <p:cNvSpPr txBox="1">
            <a:spLocks noChangeArrowheads="1"/>
          </p:cNvSpPr>
          <p:nvPr/>
        </p:nvSpPr>
        <p:spPr bwMode="auto">
          <a:xfrm>
            <a:off x="914400" y="1230313"/>
            <a:ext cx="1295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58393" name="Line 24"/>
          <p:cNvSpPr>
            <a:spLocks noChangeShapeType="1"/>
          </p:cNvSpPr>
          <p:nvPr/>
        </p:nvSpPr>
        <p:spPr bwMode="auto">
          <a:xfrm>
            <a:off x="1447800" y="16764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Line 25"/>
          <p:cNvSpPr>
            <a:spLocks noChangeShapeType="1"/>
          </p:cNvSpPr>
          <p:nvPr/>
        </p:nvSpPr>
        <p:spPr bwMode="auto">
          <a:xfrm>
            <a:off x="2819400" y="2514600"/>
            <a:ext cx="1588" cy="762000"/>
          </a:xfrm>
          <a:prstGeom prst="line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26"/>
          <p:cNvSpPr>
            <a:spLocks noChangeShapeType="1"/>
          </p:cNvSpPr>
          <p:nvPr/>
        </p:nvSpPr>
        <p:spPr bwMode="auto">
          <a:xfrm>
            <a:off x="1524000" y="3276600"/>
            <a:ext cx="1295400" cy="1588"/>
          </a:xfrm>
          <a:prstGeom prst="line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8396" name="AutoShape 27"/>
          <p:cNvCxnSpPr>
            <a:cxnSpLocks noChangeShapeType="1"/>
            <a:stCxn id="58395" idx="0"/>
            <a:endCxn id="58373" idx="2"/>
          </p:cNvCxnSpPr>
          <p:nvPr/>
        </p:nvCxnSpPr>
        <p:spPr bwMode="auto">
          <a:xfrm flipV="1">
            <a:off x="1524000" y="2895600"/>
            <a:ext cx="0" cy="381000"/>
          </a:xfrm>
          <a:prstGeom prst="straightConnector1">
            <a:avLst/>
          </a:prstGeom>
          <a:noFill/>
          <a:ln w="93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8397" name="Text Box 28"/>
          <p:cNvSpPr txBox="1">
            <a:spLocks noChangeArrowheads="1"/>
          </p:cNvSpPr>
          <p:nvPr/>
        </p:nvSpPr>
        <p:spPr bwMode="auto">
          <a:xfrm>
            <a:off x="1600200" y="3276600"/>
            <a:ext cx="12954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C00000"/>
                </a:solidFill>
              </a:rPr>
              <a:t>Syntax Error</a:t>
            </a:r>
          </a:p>
        </p:txBody>
      </p:sp>
      <p:sp>
        <p:nvSpPr>
          <p:cNvPr id="58398" name="Line 29"/>
          <p:cNvSpPr>
            <a:spLocks noChangeShapeType="1"/>
          </p:cNvSpPr>
          <p:nvPr/>
        </p:nvSpPr>
        <p:spPr bwMode="auto">
          <a:xfrm flipH="1">
            <a:off x="1356233" y="3721608"/>
            <a:ext cx="5264150" cy="1588"/>
          </a:xfrm>
          <a:prstGeom prst="line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Text Box 30"/>
          <p:cNvSpPr txBox="1">
            <a:spLocks noChangeArrowheads="1"/>
          </p:cNvSpPr>
          <p:nvPr/>
        </p:nvSpPr>
        <p:spPr bwMode="auto">
          <a:xfrm>
            <a:off x="3429000" y="3790950"/>
            <a:ext cx="12954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C00000"/>
                </a:solidFill>
              </a:rPr>
              <a:t>Link Error</a:t>
            </a:r>
          </a:p>
        </p:txBody>
      </p:sp>
      <p:cxnSp>
        <p:nvCxnSpPr>
          <p:cNvPr id="58400" name="AutoShape 31"/>
          <p:cNvCxnSpPr>
            <a:cxnSpLocks noChangeShapeType="1"/>
          </p:cNvCxnSpPr>
          <p:nvPr/>
        </p:nvCxnSpPr>
        <p:spPr bwMode="auto">
          <a:xfrm>
            <a:off x="304800" y="2516188"/>
            <a:ext cx="419100" cy="0"/>
          </a:xfrm>
          <a:prstGeom prst="straightConnector1">
            <a:avLst/>
          </a:prstGeom>
          <a:noFill/>
          <a:ln w="93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8401" name="AutoShape 32"/>
          <p:cNvCxnSpPr>
            <a:cxnSpLocks noChangeShapeType="1"/>
          </p:cNvCxnSpPr>
          <p:nvPr/>
        </p:nvCxnSpPr>
        <p:spPr bwMode="auto">
          <a:xfrm flipV="1">
            <a:off x="1331640" y="2898776"/>
            <a:ext cx="1587" cy="836612"/>
          </a:xfrm>
          <a:prstGeom prst="straightConnector1">
            <a:avLst/>
          </a:prstGeom>
          <a:noFill/>
          <a:ln w="93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8402" name="Text Box 33"/>
          <p:cNvSpPr txBox="1">
            <a:spLocks noChangeArrowheads="1"/>
          </p:cNvSpPr>
          <p:nvPr/>
        </p:nvSpPr>
        <p:spPr bwMode="auto">
          <a:xfrm>
            <a:off x="1043608" y="4005064"/>
            <a:ext cx="11430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 dirty="0">
                <a:solidFill>
                  <a:srgbClr val="C00000"/>
                </a:solidFill>
              </a:rPr>
              <a:t>Execution Error</a:t>
            </a:r>
          </a:p>
        </p:txBody>
      </p:sp>
      <p:sp>
        <p:nvSpPr>
          <p:cNvPr id="58403" name="Line 34"/>
          <p:cNvSpPr>
            <a:spLocks noChangeShapeType="1"/>
          </p:cNvSpPr>
          <p:nvPr/>
        </p:nvSpPr>
        <p:spPr bwMode="auto">
          <a:xfrm flipV="1">
            <a:off x="304800" y="1368425"/>
            <a:ext cx="1588" cy="3435350"/>
          </a:xfrm>
          <a:prstGeom prst="line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8404" name="AutoShape 35"/>
          <p:cNvCxnSpPr>
            <a:cxnSpLocks noChangeShapeType="1"/>
          </p:cNvCxnSpPr>
          <p:nvPr/>
        </p:nvCxnSpPr>
        <p:spPr bwMode="auto">
          <a:xfrm>
            <a:off x="304800" y="1371600"/>
            <a:ext cx="381000" cy="1588"/>
          </a:xfrm>
          <a:prstGeom prst="straightConnector1">
            <a:avLst/>
          </a:prstGeom>
          <a:noFill/>
          <a:ln w="93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8405" name="Text Box 36"/>
          <p:cNvSpPr txBox="1">
            <a:spLocks noChangeArrowheads="1"/>
          </p:cNvSpPr>
          <p:nvPr/>
        </p:nvSpPr>
        <p:spPr bwMode="auto">
          <a:xfrm>
            <a:off x="304800" y="3200400"/>
            <a:ext cx="8382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FontTx/>
              <a:buNone/>
            </a:pPr>
            <a:r>
              <a:rPr lang="en-US" sz="1500">
                <a:solidFill>
                  <a:srgbClr val="C00000"/>
                </a:solidFill>
              </a:rPr>
              <a:t>Logical Error</a:t>
            </a:r>
          </a:p>
        </p:txBody>
      </p:sp>
      <p:sp>
        <p:nvSpPr>
          <p:cNvPr id="58406" name="Rectangle 37"/>
          <p:cNvSpPr>
            <a:spLocks noChangeArrowheads="1"/>
          </p:cNvSpPr>
          <p:nvPr/>
        </p:nvSpPr>
        <p:spPr bwMode="auto">
          <a:xfrm>
            <a:off x="3505200" y="2057400"/>
            <a:ext cx="16764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Rectangle 38"/>
          <p:cNvSpPr>
            <a:spLocks noChangeArrowheads="1"/>
          </p:cNvSpPr>
          <p:nvPr/>
        </p:nvSpPr>
        <p:spPr bwMode="auto">
          <a:xfrm>
            <a:off x="6324600" y="2057400"/>
            <a:ext cx="16764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Rectangle 39"/>
          <p:cNvSpPr>
            <a:spLocks noChangeArrowheads="1"/>
          </p:cNvSpPr>
          <p:nvPr/>
        </p:nvSpPr>
        <p:spPr bwMode="auto">
          <a:xfrm>
            <a:off x="7239000" y="4343400"/>
            <a:ext cx="16764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Rectangle 40"/>
          <p:cNvSpPr>
            <a:spLocks noChangeArrowheads="1"/>
          </p:cNvSpPr>
          <p:nvPr/>
        </p:nvSpPr>
        <p:spPr bwMode="auto">
          <a:xfrm>
            <a:off x="4343400" y="4495800"/>
            <a:ext cx="16764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0" name="Rectangle 41"/>
          <p:cNvSpPr>
            <a:spLocks noChangeArrowheads="1"/>
          </p:cNvSpPr>
          <p:nvPr/>
        </p:nvSpPr>
        <p:spPr bwMode="auto">
          <a:xfrm>
            <a:off x="2133600" y="5334000"/>
            <a:ext cx="16764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AutoShape 32"/>
          <p:cNvCxnSpPr>
            <a:cxnSpLocks noChangeShapeType="1"/>
          </p:cNvCxnSpPr>
          <p:nvPr/>
        </p:nvCxnSpPr>
        <p:spPr bwMode="auto">
          <a:xfrm flipV="1">
            <a:off x="1114029" y="2895600"/>
            <a:ext cx="1587" cy="1660525"/>
          </a:xfrm>
          <a:prstGeom prst="straightConnector1">
            <a:avLst/>
          </a:prstGeom>
          <a:noFill/>
          <a:ln w="93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04800" y="150813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Desired Features of Programs 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304800" y="1077044"/>
            <a:ext cx="8382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Integrity (</a:t>
            </a:r>
            <a:r>
              <a:rPr lang="ar-SA" sz="2400" b="1" dirty="0">
                <a:solidFill>
                  <a:srgbClr val="000000"/>
                </a:solidFill>
                <a:cs typeface="B Nazanin" pitchFamily="2" charset="-78"/>
              </a:rPr>
              <a:t>درستي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</a:p>
          <a:p>
            <a:pPr lvl="1" eaLnBrk="1" hangingPunct="1">
              <a:spcBef>
                <a:spcPts val="3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000" dirty="0">
                <a:solidFill>
                  <a:srgbClr val="000000"/>
                </a:solidFill>
              </a:rPr>
              <a:t>Correctly solve the problem</a:t>
            </a:r>
          </a:p>
          <a:p>
            <a:pPr eaLnBrk="1" hangingPunct="1"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Clarity (</a:t>
            </a:r>
            <a:r>
              <a:rPr lang="ar-SA" sz="2400" b="1" dirty="0">
                <a:solidFill>
                  <a:srgbClr val="000000"/>
                </a:solidFill>
                <a:cs typeface="B Nazanin" pitchFamily="2" charset="-78"/>
              </a:rPr>
              <a:t>وضوح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</a:p>
          <a:p>
            <a:pPr lvl="1" eaLnBrk="1" hangingPunct="1">
              <a:spcBef>
                <a:spcPts val="3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000" dirty="0">
                <a:solidFill>
                  <a:srgbClr val="000000"/>
                </a:solidFill>
              </a:rPr>
              <a:t>Easy to read</a:t>
            </a:r>
          </a:p>
          <a:p>
            <a:pPr eaLnBrk="1" hangingPunct="1"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Simplicity (</a:t>
            </a:r>
            <a:r>
              <a:rPr lang="ar-SA" sz="2400" b="1" dirty="0">
                <a:solidFill>
                  <a:srgbClr val="000000"/>
                </a:solidFill>
                <a:cs typeface="B Nazanin" pitchFamily="2" charset="-78"/>
              </a:rPr>
              <a:t>سادگي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</a:p>
          <a:p>
            <a:pPr lvl="1" eaLnBrk="1" hangingPunct="1">
              <a:spcBef>
                <a:spcPts val="3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000" dirty="0">
                <a:solidFill>
                  <a:srgbClr val="000000"/>
                </a:solidFill>
              </a:rPr>
              <a:t>Easy to understand </a:t>
            </a:r>
          </a:p>
          <a:p>
            <a:pPr eaLnBrk="1" hangingPunct="1"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Efficiency (</a:t>
            </a:r>
            <a:r>
              <a:rPr lang="ar-SA" sz="2400" b="1" dirty="0">
                <a:solidFill>
                  <a:srgbClr val="000000"/>
                </a:solidFill>
                <a:cs typeface="B Nazanin" pitchFamily="2" charset="-78"/>
              </a:rPr>
              <a:t>كارايي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</a:p>
          <a:p>
            <a:pPr lvl="1" eaLnBrk="1" hangingPunct="1">
              <a:spcBef>
                <a:spcPts val="3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000" dirty="0">
                <a:solidFill>
                  <a:srgbClr val="000000"/>
                </a:solidFill>
              </a:rPr>
              <a:t>Speed and memory</a:t>
            </a:r>
          </a:p>
          <a:p>
            <a:pPr eaLnBrk="1" hangingPunct="1"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Modularity (</a:t>
            </a:r>
            <a:r>
              <a:rPr lang="ar-SA" sz="2400" b="1" dirty="0">
                <a:solidFill>
                  <a:srgbClr val="000000"/>
                </a:solidFill>
                <a:cs typeface="B Nazanin" pitchFamily="2" charset="-78"/>
              </a:rPr>
              <a:t>پيمانه‌اي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</a:p>
          <a:p>
            <a:pPr lvl="1" eaLnBrk="1" hangingPunct="1">
              <a:spcBef>
                <a:spcPts val="3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000" dirty="0">
                <a:solidFill>
                  <a:srgbClr val="000000"/>
                </a:solidFill>
              </a:rPr>
              <a:t>Break down of a large task</a:t>
            </a:r>
          </a:p>
          <a:p>
            <a:pPr eaLnBrk="1" hangingPunct="1">
              <a:spcBef>
                <a:spcPts val="15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Generality (</a:t>
            </a:r>
            <a:r>
              <a:rPr lang="ar-SA" sz="2400" b="1" dirty="0">
                <a:solidFill>
                  <a:srgbClr val="000000"/>
                </a:solidFill>
                <a:cs typeface="B Nazanin" pitchFamily="2" charset="-78"/>
              </a:rPr>
              <a:t>عموميت</a:t>
            </a:r>
            <a:r>
              <a:rPr lang="en-US" sz="2400" dirty="0">
                <a:solidFill>
                  <a:srgbClr val="000000"/>
                </a:solidFill>
              </a:rPr>
              <a:t>)‌</a:t>
            </a:r>
          </a:p>
          <a:p>
            <a:pPr lvl="1" eaLnBrk="1" hangingPunct="1">
              <a:spcBef>
                <a:spcPts val="3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000" dirty="0">
                <a:solidFill>
                  <a:srgbClr val="000000"/>
                </a:solidFill>
              </a:rPr>
              <a:t>Tunable by input as much as possible 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B2DA6F-FCF2-4883-B736-50441B4BE8E0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63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158710B-06B1-44F3-9FC7-CD50824E6A99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64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457200" y="150813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Summary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Computer organization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Hardware and Software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Algorithm &amp; Program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What is the difference between them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How to solve a problem using computer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Steps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Errors in problem solving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000" dirty="0">
                <a:solidFill>
                  <a:srgbClr val="000000"/>
                </a:solidFill>
              </a:rPr>
              <a:t>What is the next: Design algorithm </a:t>
            </a:r>
            <a:r>
              <a:rPr lang="en-US" sz="30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3000" dirty="0">
                <a:solidFill>
                  <a:srgbClr val="000000"/>
                </a:solidFill>
              </a:rPr>
              <a:t> Program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150813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93A83"/>
                </a:solidFill>
              </a:rPr>
              <a:t>Reference 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 defTabSz="914400">
              <a:spcBef>
                <a:spcPts val="1200"/>
              </a:spcBef>
              <a:buClr>
                <a:srgbClr val="003399"/>
              </a:buClr>
              <a:buSzTx/>
              <a:buFont typeface="Wingdings" pitchFamily="2" charset="2"/>
              <a:buChar char="Ø"/>
              <a:tabLst/>
            </a:pPr>
            <a:r>
              <a:rPr lang="en-US" sz="3200" kern="0" dirty="0">
                <a:solidFill>
                  <a:srgbClr val="CC0000"/>
                </a:solidFill>
                <a:latin typeface="+mj-lt"/>
              </a:rPr>
              <a:t>Reading Assignment</a:t>
            </a:r>
            <a:r>
              <a:rPr lang="en-US" sz="3200" kern="0" dirty="0">
                <a:solidFill>
                  <a:srgbClr val="000000"/>
                </a:solidFill>
                <a:latin typeface="+mj-lt"/>
              </a:rPr>
              <a:t>: Chapter 1 of “C How to Program”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242773-A0CF-44AA-A06F-737BBBA1D179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65</a:t>
            </a:fld>
            <a:endParaRPr lang="en-US" sz="1200">
              <a:solidFill>
                <a:srgbClr val="000000"/>
              </a:solidFill>
              <a:ea typeface="MS PGothic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12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DE634-440C-4FD4-ADAE-49FCCB25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4192"/>
            <a:ext cx="856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C9569AB-9A41-438E-A0CF-A0E7CC39E43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200" dirty="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Who Am I?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Morteza Zakeri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Ph.D. in Computer Engineering</a:t>
            </a:r>
          </a:p>
          <a:p>
            <a:pPr lvl="2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Software Engineering Major</a:t>
            </a:r>
          </a:p>
          <a:p>
            <a:pPr lvl="2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400" dirty="0">
                <a:solidFill>
                  <a:srgbClr val="002060"/>
                </a:solidFill>
              </a:rPr>
              <a:t>Iran University of Science and Technology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Interested in intelligent software engineering, compilers, refactoring, and program analysis.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More info: </a:t>
            </a:r>
            <a:r>
              <a:rPr lang="en-US" sz="2800" i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https://m-zakeri.github.io</a:t>
            </a:r>
            <a:endParaRPr lang="en-US" sz="2800" i="1" dirty="0">
              <a:solidFill>
                <a:srgbClr val="002060"/>
              </a:solidFill>
            </a:endParaRP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36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9624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C9569AB-9A41-438E-A0CF-A0E7CC39E43E}" type="slidenum">
              <a:rPr lang="en-US" sz="1200">
                <a:solidFill>
                  <a:srgbClr val="000000"/>
                </a:solidFill>
                <a:ea typeface="MS PGothic" pitchFamily="32" charset="-128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 dirty="0">
              <a:solidFill>
                <a:srgbClr val="000000"/>
              </a:solidFill>
              <a:ea typeface="MS PGothic" pitchFamily="32" charset="-128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dirty="0">
                <a:solidFill>
                  <a:srgbClr val="293A83"/>
                </a:solidFill>
              </a:rPr>
              <a:t>How Can You Find Me?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66750" indent="-325438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At the department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After each class session.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Email: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2060"/>
                </a:solidFill>
              </a:rPr>
              <a:t>m-zakeri@live.com</a:t>
            </a:r>
          </a:p>
          <a:p>
            <a:pPr eaLnBrk="1" hangingPunct="1">
              <a:spcBef>
                <a:spcPts val="2000"/>
              </a:spcBef>
              <a:buClr>
                <a:srgbClr val="003399"/>
              </a:buClr>
              <a:buFont typeface="Wingdings" charset="2"/>
              <a:buChar char=""/>
            </a:pPr>
            <a:r>
              <a:rPr lang="en-US" sz="3200" dirty="0">
                <a:solidFill>
                  <a:srgbClr val="000000"/>
                </a:solidFill>
              </a:rPr>
              <a:t>Skype ID: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2060"/>
                </a:solidFill>
              </a:rPr>
              <a:t>zakerim2012</a:t>
            </a:r>
          </a:p>
          <a:p>
            <a:pPr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0000"/>
                </a:solidFill>
              </a:rPr>
              <a:t>Telegram ID: </a:t>
            </a:r>
          </a:p>
          <a:p>
            <a:pPr lvl="1"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r>
              <a:rPr lang="en-US" sz="2800" dirty="0">
                <a:solidFill>
                  <a:srgbClr val="002060"/>
                </a:solidFill>
              </a:rPr>
              <a:t>@mztel</a:t>
            </a:r>
          </a:p>
          <a:p>
            <a:pPr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Clr>
                <a:srgbClr val="006633"/>
              </a:buClr>
              <a:buSzPct val="85000"/>
              <a:buFont typeface="Wingdings" charset="2"/>
              <a:buChar char="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06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188ffc24e0f2f63c5dd4962203a5dacb15eaeb8"/>
  <p:tag name="ISPRING_RESOURCE_PATHS_HASH_PRESENTER" val="37b374e4474d151d38acf548eac3b8bd21c1554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Ubuntu"/>
        <a:ea typeface=""/>
        <a:cs typeface="B Titr"/>
      </a:majorFont>
      <a:minorFont>
        <a:latin typeface="Calibri"/>
        <a:ea typeface=""/>
        <a:cs typeface="B Kooda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9267</TotalTime>
  <Words>3605</Words>
  <Application>Microsoft Office PowerPoint</Application>
  <PresentationFormat>On-screen Show (4:3)</PresentationFormat>
  <Paragraphs>779</Paragraphs>
  <Slides>65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Courier New</vt:lpstr>
      <vt:lpstr>Symbol</vt:lpstr>
      <vt:lpstr>Times New Roman</vt:lpstr>
      <vt:lpstr>Ubuntu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</dc:title>
  <dc:creator>Bahador</dc:creator>
  <cp:lastModifiedBy>Morteza Zakeri</cp:lastModifiedBy>
  <cp:revision>350</cp:revision>
  <cp:lastPrinted>1601-01-01T00:00:00Z</cp:lastPrinted>
  <dcterms:created xsi:type="dcterms:W3CDTF">2007-10-07T13:27:00Z</dcterms:created>
  <dcterms:modified xsi:type="dcterms:W3CDTF">2024-03-09T19:01:08Z</dcterms:modified>
</cp:coreProperties>
</file>